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Lst>
  <p:notesMasterIdLst>
    <p:notesMasterId r:id="rId28"/>
  </p:notesMasterIdLst>
  <p:handoutMasterIdLst>
    <p:handoutMasterId r:id="rId29"/>
  </p:handoutMasterIdLst>
  <p:sldIdLst>
    <p:sldId id="256" r:id="rId2"/>
    <p:sldId id="297" r:id="rId3"/>
    <p:sldId id="305" r:id="rId4"/>
    <p:sldId id="304" r:id="rId5"/>
    <p:sldId id="289" r:id="rId6"/>
    <p:sldId id="291" r:id="rId7"/>
    <p:sldId id="295" r:id="rId8"/>
    <p:sldId id="293" r:id="rId9"/>
    <p:sldId id="294" r:id="rId10"/>
    <p:sldId id="290" r:id="rId11"/>
    <p:sldId id="285" r:id="rId12"/>
    <p:sldId id="298" r:id="rId13"/>
    <p:sldId id="299" r:id="rId14"/>
    <p:sldId id="301" r:id="rId15"/>
    <p:sldId id="302" r:id="rId16"/>
    <p:sldId id="300" r:id="rId17"/>
    <p:sldId id="303" r:id="rId18"/>
    <p:sldId id="288" r:id="rId19"/>
    <p:sldId id="286" r:id="rId20"/>
    <p:sldId id="284" r:id="rId21"/>
    <p:sldId id="292" r:id="rId22"/>
    <p:sldId id="282" r:id="rId23"/>
    <p:sldId id="266" r:id="rId24"/>
    <p:sldId id="280" r:id="rId25"/>
    <p:sldId id="296" r:id="rId26"/>
    <p:sldId id="287" r:id="rId27"/>
  </p:sldIdLst>
  <p:sldSz cx="12192000" cy="6858000"/>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03"/>
    <a:srgbClr val="996633"/>
    <a:srgbClr val="FBD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690" y="11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03" tIns="45702" rIns="91403" bIns="4570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03" tIns="45702" rIns="91403" bIns="45702" rtlCol="0"/>
          <a:lstStyle>
            <a:lvl1pPr algn="r" fontAlgn="auto">
              <a:spcBef>
                <a:spcPts val="0"/>
              </a:spcBef>
              <a:spcAft>
                <a:spcPts val="0"/>
              </a:spcAft>
              <a:defRPr sz="1200">
                <a:latin typeface="+mn-lt"/>
                <a:cs typeface="+mn-cs"/>
              </a:defRPr>
            </a:lvl1pPr>
          </a:lstStyle>
          <a:p>
            <a:pPr>
              <a:defRPr/>
            </a:pPr>
            <a:fld id="{3E14C3AF-F702-4427-B46F-EC7FE4969EEB}" type="datetimeFigureOut">
              <a:rPr lang="en-US"/>
              <a:pPr>
                <a:defRPr/>
              </a:pPr>
              <a:t>1/29/2019</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03" tIns="45702" rIns="91403" bIns="4570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03" tIns="45702" rIns="91403" bIns="45702" rtlCol="0" anchor="b"/>
          <a:lstStyle>
            <a:lvl1pPr algn="r" fontAlgn="auto">
              <a:spcBef>
                <a:spcPts val="0"/>
              </a:spcBef>
              <a:spcAft>
                <a:spcPts val="0"/>
              </a:spcAft>
              <a:defRPr sz="1200">
                <a:latin typeface="+mn-lt"/>
                <a:cs typeface="+mn-cs"/>
              </a:defRPr>
            </a:lvl1pPr>
          </a:lstStyle>
          <a:p>
            <a:pPr>
              <a:defRPr/>
            </a:pPr>
            <a:fld id="{522AF9E3-4F03-4579-BC48-CD80BC127B2A}" type="slidenum">
              <a:rPr lang="en-US"/>
              <a:pPr>
                <a:defRPr/>
              </a:pPr>
              <a:t>‹#›</a:t>
            </a:fld>
            <a:endParaRPr lang="en-US"/>
          </a:p>
        </p:txBody>
      </p:sp>
    </p:spTree>
    <p:extLst>
      <p:ext uri="{BB962C8B-B14F-4D97-AF65-F5344CB8AC3E}">
        <p14:creationId xmlns:p14="http://schemas.microsoft.com/office/powerpoint/2010/main" val="2749853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3287" tIns="46643" rIns="93287" bIns="4664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3287" tIns="46643" rIns="93287" bIns="46643" rtlCol="0"/>
          <a:lstStyle>
            <a:lvl1pPr algn="r" fontAlgn="auto">
              <a:spcBef>
                <a:spcPts val="0"/>
              </a:spcBef>
              <a:spcAft>
                <a:spcPts val="0"/>
              </a:spcAft>
              <a:defRPr sz="1200">
                <a:latin typeface="+mn-lt"/>
                <a:cs typeface="+mn-cs"/>
              </a:defRPr>
            </a:lvl1pPr>
          </a:lstStyle>
          <a:p>
            <a:pPr>
              <a:defRPr/>
            </a:pPr>
            <a:fld id="{6D32397E-31EB-4715-9F53-931E5624FDCA}" type="datetimeFigureOut">
              <a:rPr lang="en-US"/>
              <a:pPr>
                <a:defRPr/>
              </a:pPr>
              <a:t>1/29/2019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3" rIns="93287" bIns="46643" rtlCol="0" anchor="ctr"/>
          <a:lstStyle/>
          <a:p>
            <a:pPr lvl="0"/>
            <a:endParaRPr lang="en-US" noProof="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3287" tIns="46643" rIns="93287" bIns="4664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3287" tIns="46643" rIns="93287" bIns="4664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3287" tIns="46643" rIns="93287" bIns="46643" rtlCol="0" anchor="b"/>
          <a:lstStyle>
            <a:lvl1pPr algn="r" fontAlgn="auto">
              <a:spcBef>
                <a:spcPts val="0"/>
              </a:spcBef>
              <a:spcAft>
                <a:spcPts val="0"/>
              </a:spcAft>
              <a:defRPr sz="1200">
                <a:latin typeface="+mn-lt"/>
                <a:cs typeface="+mn-cs"/>
              </a:defRPr>
            </a:lvl1pPr>
          </a:lstStyle>
          <a:p>
            <a:pPr>
              <a:defRPr/>
            </a:pPr>
            <a:fld id="{01CC6686-358F-41D7-AF00-E046993C57EC}" type="slidenum">
              <a:rPr lang="en-US"/>
              <a:pPr>
                <a:defRPr/>
              </a:pPr>
              <a:t>‹#›</a:t>
            </a:fld>
            <a:endParaRPr lang="en-US"/>
          </a:p>
        </p:txBody>
      </p:sp>
    </p:spTree>
    <p:extLst>
      <p:ext uri="{BB962C8B-B14F-4D97-AF65-F5344CB8AC3E}">
        <p14:creationId xmlns:p14="http://schemas.microsoft.com/office/powerpoint/2010/main" val="94992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5A7A24-DDA9-4C76-B5C4-C83A63CEA492}"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F48A21-3A9E-44AB-9EA4-DDAFC9421E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E46C779-6C3D-458E-86D9-63011D7AC4F7}" type="datetimeFigureOut">
              <a:rPr lang="en-US"/>
              <a:pPr>
                <a:defRPr/>
              </a:pPr>
              <a:t>1/29/2019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958EB3-7DC7-479A-A5D9-8EDDA5C1B2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2F3DD2A-93D7-4FEF-A587-32C09BE87D0F}"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B2187E-3C8B-44CA-95CD-F0DD12BE22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0"/>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6" name="TextBox 1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1930400" y="3771174"/>
            <a:ext cx="7385828" cy="342174"/>
          </a:xfrm>
        </p:spPr>
        <p:txBody>
          <a:bodyPr>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059EACE4-CE0D-487B-A9BC-FA56F354521F}" type="datetimeFigureOut">
              <a:rPr lang="en-US"/>
              <a:pPr>
                <a:defRPr/>
              </a:pPr>
              <a:t>1/29/2019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32AC63AE-FFC4-4C8D-BAA4-249D7103C5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F7A347D-2F80-4E39-9475-C5573826857B}"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824AAE-ECE6-450C-8DE9-8BA03809BD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10"/>
          <p:cNvSpPr txBox="1"/>
          <p:nvPr/>
        </p:nvSpPr>
        <p:spPr>
          <a:xfrm>
            <a:off x="9334500" y="3316288"/>
            <a:ext cx="801688" cy="1970087"/>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5" name="TextBox 13"/>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3163026"/>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574801" y="4953000"/>
            <a:ext cx="7999315" cy="1074057"/>
          </a:xfrm>
        </p:spPr>
        <p:txBody>
          <a:bodyPr>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FE259518-3D97-4BDF-8986-5F829272441C}" type="datetimeFigureOut">
              <a:rPr lang="en-US"/>
              <a:pPr>
                <a:defRPr/>
              </a:pPr>
              <a:t>1/29/2019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C3212D-7A57-4011-BCFB-5AE722BBE43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10" name="Text Placeholder 3"/>
          <p:cNvSpPr>
            <a:spLocks noGrp="1"/>
          </p:cNvSpPr>
          <p:nvPr>
            <p:ph type="body" sz="half" idx="2"/>
          </p:nvPr>
        </p:nvSpPr>
        <p:spPr>
          <a:xfrm>
            <a:off x="1154954" y="4350657"/>
            <a:ext cx="8825659" cy="1676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9958E029-EAE5-49F2-B785-EA054CB7EADD}" type="datetimeFigureOut">
              <a:rPr lang="en-US"/>
              <a:pPr>
                <a:defRPr/>
              </a:pPr>
              <a:t>1/29/2019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845EEA6-875B-4506-AA96-ED50B2EE08A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18"/>
          </p:nvPr>
        </p:nvSpPr>
        <p:spPr/>
        <p:txBody>
          <a:bodyPr/>
          <a:lstStyle>
            <a:lvl1pPr>
              <a:defRPr/>
            </a:lvl1pPr>
          </a:lstStyle>
          <a:p>
            <a:pPr>
              <a:defRPr/>
            </a:pPr>
            <a:fld id="{D85B9F85-141A-4B80-B909-77D12164A8DC}" type="datetimeFigureOut">
              <a:rPr lang="en-US"/>
              <a:pPr>
                <a:defRPr/>
              </a:pPr>
              <a:t>1/29/2019</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61F36D91-909F-4EEB-87F4-71D8035A8CF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Date Placeholder 3"/>
          <p:cNvSpPr>
            <a:spLocks noGrp="1"/>
          </p:cNvSpPr>
          <p:nvPr>
            <p:ph type="dt" sz="half" idx="23"/>
          </p:nvPr>
        </p:nvSpPr>
        <p:spPr/>
        <p:txBody>
          <a:bodyPr/>
          <a:lstStyle>
            <a:lvl1pPr>
              <a:defRPr/>
            </a:lvl1pPr>
          </a:lstStyle>
          <a:p>
            <a:pPr>
              <a:defRPr/>
            </a:pPr>
            <a:fld id="{A246410C-0D0E-4216-9A2C-3820292E36FD}" type="datetimeFigureOut">
              <a:rPr lang="en-US"/>
              <a:pPr>
                <a:defRPr/>
              </a:pPr>
              <a:t>1/29/2019</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639B5082-418A-4CFE-B0F3-AEA1982AC29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b"/>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17CB78-F502-4FAD-8982-1D9C5B3DFFC2}"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075C2F-6831-4B42-BE41-BB831C5515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B6A60A-8656-46CF-965D-2EAC46F01781}"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570FBC-D76F-4A28-9860-68B27A44FF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FBC13A-87B6-48C2-A640-7F23163A498B}"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F7FCB-AA7A-49F6-A509-02314F5063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AB2EDF3F-C5F9-4CFE-A7BB-51283BF0C8F5}" type="datetimeFigureOut">
              <a:rPr lang="en-US"/>
              <a:pPr>
                <a:defRPr/>
              </a:pPr>
              <a:t>1/29/2019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992CF-0CBD-4F5B-A06C-C59D07A3D9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4A3C27-754A-4047-863D-116BA17538AB}" type="datetimeFigureOut">
              <a:rPr lang="en-US"/>
              <a:pPr>
                <a:defRPr/>
              </a:pPr>
              <a:t>1/29/2019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987BD4-A32B-4D99-9513-3705A0AFBF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3984CD-B1B1-498D-95F0-5C889DAE8DC7}" type="datetimeFigureOut">
              <a:rPr lang="en-US"/>
              <a:pPr>
                <a:defRPr/>
              </a:pPr>
              <a:t>1/29/2019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DE9A45-6A2D-4D8F-9D09-AE692A946B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9E674F-6BB6-4364-8410-F6EC9CFE2260}" type="datetimeFigureOut">
              <a:rPr lang="en-US"/>
              <a:pPr>
                <a:defRPr/>
              </a:pPr>
              <a:t>1/29/2019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1A0FD7-D4B7-46A8-80D5-CFEDF9FA55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F5C892-F597-4128-A291-14F6C7E240BE}" type="datetimeFigureOut">
              <a:rPr lang="en-US"/>
              <a:pPr>
                <a:defRPr/>
              </a:pPr>
              <a:t>1/29/2019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31FC43-437C-4A81-890A-BAC930F1D4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DDA966A-6D69-4D42-84C0-5AFE104C1195}" type="datetimeFigureOut">
              <a:rPr lang="en-US"/>
              <a:pPr>
                <a:defRPr/>
              </a:pPr>
              <a:t>1/29/2019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9EC92D-7485-41AA-A0EF-1397676499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12C168F-4CD8-47E9-95A9-A6747D365850}" type="datetimeFigureOut">
              <a:rPr lang="en-US"/>
              <a:pPr>
                <a:defRPr/>
              </a:pPr>
              <a:t>1/29/2019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AF42FF-679A-4FF1-99A1-BDCC93B3D9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D589">
            <a:alpha val="87057"/>
          </a:srgbClr>
        </a:solidFill>
        <a:effectLst/>
      </p:bgPr>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2"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fld id="{FD6EFA0F-4DCE-4184-B30B-3D23C70E1638}" type="datetimeFigureOut">
              <a:rPr lang="en-US"/>
              <a:pPr>
                <a:defRPr/>
              </a:pPr>
              <a:t>1/29/2019</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cs typeface="+mn-cs"/>
              </a:defRPr>
            </a:lvl1pPr>
          </a:lstStyle>
          <a:p>
            <a:pPr>
              <a:defRPr/>
            </a:pPr>
            <a:fld id="{9983DB1F-56FB-47B7-9335-BB12975ECE6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700" r:id="rId12"/>
    <p:sldLayoutId id="2147483688" r:id="rId13"/>
    <p:sldLayoutId id="2147483701" r:id="rId14"/>
    <p:sldLayoutId id="2147483687" r:id="rId15"/>
    <p:sldLayoutId id="2147483702" r:id="rId16"/>
    <p:sldLayoutId id="2147483703" r:id="rId17"/>
    <p:sldLayoutId id="2147483686" r:id="rId18"/>
    <p:sldLayoutId id="2147483685" r:id="rId19"/>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ct val="20000"/>
        </a:spcBef>
        <a:spcAft>
          <a:spcPts val="600"/>
        </a:spcAft>
        <a:buClr>
          <a:schemeClr val="accent1"/>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ct val="20000"/>
        </a:spcBef>
        <a:spcAft>
          <a:spcPts val="600"/>
        </a:spcAft>
        <a:buClr>
          <a:schemeClr val="accent1"/>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ct val="20000"/>
        </a:spcBef>
        <a:spcAft>
          <a:spcPts val="600"/>
        </a:spcAft>
        <a:buClr>
          <a:schemeClr val="accent1"/>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ct val="20000"/>
        </a:spcBef>
        <a:spcAft>
          <a:spcPts val="600"/>
        </a:spcAft>
        <a:buClr>
          <a:schemeClr val="accent1"/>
        </a:buClr>
        <a:buSzPct val="80000"/>
        <a:buFont typeface="Wingdings 3"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5700" y="300038"/>
            <a:ext cx="9177338" cy="2455862"/>
          </a:xfrm>
        </p:spPr>
        <p:txBody>
          <a:bodyPr rtlCol="0">
            <a:noAutofit/>
          </a:bodyPr>
          <a:lstStyle/>
          <a:p>
            <a:pPr algn="ctr" eaLnBrk="1" fontAlgn="auto" hangingPunct="1">
              <a:spcAft>
                <a:spcPts val="0"/>
              </a:spcAft>
              <a:defRPr/>
            </a:pPr>
            <a:r>
              <a:rPr lang="en-US" dirty="0">
                <a:solidFill>
                  <a:schemeClr val="bg2">
                    <a:lumMod val="50000"/>
                  </a:schemeClr>
                </a:solidFill>
                <a:latin typeface="Calibri" panose="020F0502020204030204" pitchFamily="34" charset="0"/>
              </a:rPr>
              <a:t>West Falmouth </a:t>
            </a:r>
            <a:br>
              <a:rPr lang="en-US" dirty="0">
                <a:solidFill>
                  <a:schemeClr val="bg2">
                    <a:lumMod val="50000"/>
                  </a:schemeClr>
                </a:solidFill>
                <a:latin typeface="Calibri" panose="020F0502020204030204" pitchFamily="34" charset="0"/>
              </a:rPr>
            </a:br>
            <a:r>
              <a:rPr lang="en-US" dirty="0" smtClean="0">
                <a:solidFill>
                  <a:schemeClr val="bg2">
                    <a:lumMod val="50000"/>
                  </a:schemeClr>
                </a:solidFill>
                <a:latin typeface="Calibri" panose="020F0502020204030204" pitchFamily="34" charset="0"/>
              </a:rPr>
              <a:t>Economy 1800s– Part I</a:t>
            </a:r>
            <a:endParaRPr lang="en-US" dirty="0">
              <a:solidFill>
                <a:schemeClr val="bg2">
                  <a:lumMod val="50000"/>
                </a:schemeClr>
              </a:solidFill>
              <a:latin typeface="Calibri" panose="020F0502020204030204" pitchFamily="34" charset="0"/>
            </a:endParaRPr>
          </a:p>
        </p:txBody>
      </p:sp>
      <p:sp>
        <p:nvSpPr>
          <p:cNvPr id="3" name="Subtitle 2"/>
          <p:cNvSpPr>
            <a:spLocks noGrp="1"/>
          </p:cNvSpPr>
          <p:nvPr>
            <p:ph type="subTitle" idx="1"/>
          </p:nvPr>
        </p:nvSpPr>
        <p:spPr>
          <a:xfrm>
            <a:off x="727075" y="2871788"/>
            <a:ext cx="10309225" cy="1287462"/>
          </a:xfrm>
        </p:spPr>
        <p:txBody>
          <a:bodyPr rtlCol="0">
            <a:noAutofit/>
          </a:bodyPr>
          <a:lstStyle/>
          <a:p>
            <a:pPr algn="ctr" eaLnBrk="1" fontAlgn="auto" hangingPunct="1">
              <a:buFont typeface="Wingdings 3" charset="2"/>
              <a:buNone/>
              <a:defRPr/>
            </a:pPr>
            <a:r>
              <a:rPr lang="en-US" sz="2200" dirty="0" smtClean="0">
                <a:solidFill>
                  <a:schemeClr val="accent1">
                    <a:lumMod val="50000"/>
                  </a:schemeClr>
                </a:solidFill>
                <a:latin typeface="Calibri" panose="020F0502020204030204" pitchFamily="34" charset="0"/>
              </a:rPr>
              <a:t>SATURDAY, JANUARY 26, 2019 – 10:30AM</a:t>
            </a:r>
          </a:p>
          <a:p>
            <a:pPr algn="ctr" eaLnBrk="1" fontAlgn="auto" hangingPunct="1">
              <a:buFont typeface="Wingdings 3" charset="2"/>
              <a:buNone/>
              <a:defRPr/>
            </a:pPr>
            <a:r>
              <a:rPr lang="en-US" sz="2200" dirty="0" smtClean="0">
                <a:solidFill>
                  <a:schemeClr val="accent1">
                    <a:lumMod val="50000"/>
                  </a:schemeClr>
                </a:solidFill>
                <a:latin typeface="Calibri" panose="020F0502020204030204" pitchFamily="34" charset="0"/>
              </a:rPr>
              <a:t>POSTERS AND SLIDE SHOW Funded </a:t>
            </a:r>
            <a:r>
              <a:rPr lang="en-US" sz="2200" dirty="0">
                <a:solidFill>
                  <a:schemeClr val="accent1">
                    <a:lumMod val="50000"/>
                  </a:schemeClr>
                </a:solidFill>
                <a:latin typeface="Calibri" panose="020F0502020204030204" pitchFamily="34" charset="0"/>
              </a:rPr>
              <a:t>with a grant from the institute for </a:t>
            </a:r>
            <a:r>
              <a:rPr lang="en-US" sz="2200" dirty="0" smtClean="0">
                <a:solidFill>
                  <a:schemeClr val="accent1">
                    <a:lumMod val="50000"/>
                  </a:schemeClr>
                </a:solidFill>
                <a:latin typeface="Calibri" panose="020F0502020204030204" pitchFamily="34" charset="0"/>
              </a:rPr>
              <a:t> museum </a:t>
            </a:r>
            <a:r>
              <a:rPr lang="en-US" sz="2200" dirty="0">
                <a:solidFill>
                  <a:schemeClr val="accent1">
                    <a:lumMod val="50000"/>
                  </a:schemeClr>
                </a:solidFill>
                <a:latin typeface="Calibri" panose="020F0502020204030204" pitchFamily="34" charset="0"/>
              </a:rPr>
              <a:t>and library </a:t>
            </a:r>
            <a:r>
              <a:rPr lang="en-US" sz="2200" dirty="0" smtClean="0">
                <a:solidFill>
                  <a:schemeClr val="accent1">
                    <a:lumMod val="50000"/>
                  </a:schemeClr>
                </a:solidFill>
                <a:latin typeface="Calibri" panose="020F0502020204030204" pitchFamily="34" charset="0"/>
              </a:rPr>
              <a:t>services</a:t>
            </a:r>
          </a:p>
          <a:p>
            <a:pPr algn="ctr" eaLnBrk="1" fontAlgn="auto" hangingPunct="1">
              <a:buFont typeface="Wingdings 3" charset="2"/>
              <a:buNone/>
              <a:defRPr/>
            </a:pPr>
            <a:r>
              <a:rPr lang="en-US" sz="2200" dirty="0" smtClean="0">
                <a:solidFill>
                  <a:schemeClr val="accent1">
                    <a:lumMod val="50000"/>
                  </a:schemeClr>
                </a:solidFill>
                <a:latin typeface="Calibri" panose="020F0502020204030204" pitchFamily="34" charset="0"/>
              </a:rPr>
              <a:t>administered </a:t>
            </a:r>
            <a:r>
              <a:rPr lang="en-US" sz="2200" dirty="0">
                <a:solidFill>
                  <a:schemeClr val="accent1">
                    <a:lumMod val="50000"/>
                  </a:schemeClr>
                </a:solidFill>
                <a:latin typeface="Calibri" panose="020F0502020204030204" pitchFamily="34" charset="0"/>
              </a:rPr>
              <a:t>by the Massachusetts board of library commissioners</a:t>
            </a:r>
          </a:p>
        </p:txBody>
      </p:sp>
      <p:pic>
        <p:nvPicPr>
          <p:cNvPr id="23555" name="Picture 2"/>
          <p:cNvPicPr>
            <a:picLocks noChangeAspect="1" noChangeArrowheads="1"/>
          </p:cNvPicPr>
          <p:nvPr/>
        </p:nvPicPr>
        <p:blipFill>
          <a:blip r:embed="rId2"/>
          <a:srcRect/>
          <a:stretch>
            <a:fillRect/>
          </a:stretch>
        </p:blipFill>
        <p:spPr bwMode="auto">
          <a:xfrm>
            <a:off x="989013" y="4743450"/>
            <a:ext cx="3411537" cy="1552575"/>
          </a:xfrm>
          <a:prstGeom prst="rect">
            <a:avLst/>
          </a:prstGeom>
          <a:noFill/>
          <a:ln w="9525">
            <a:noFill/>
            <a:miter lim="800000"/>
            <a:headEnd/>
            <a:tailEnd/>
          </a:ln>
        </p:spPr>
      </p:pic>
      <p:pic>
        <p:nvPicPr>
          <p:cNvPr id="23556" name="Picture 6" descr="MBLC Logo"/>
          <p:cNvPicPr>
            <a:picLocks noChangeAspect="1" noChangeArrowheads="1"/>
          </p:cNvPicPr>
          <p:nvPr/>
        </p:nvPicPr>
        <p:blipFill>
          <a:blip r:embed="rId3"/>
          <a:srcRect/>
          <a:stretch>
            <a:fillRect/>
          </a:stretch>
        </p:blipFill>
        <p:spPr bwMode="auto">
          <a:xfrm>
            <a:off x="4987925" y="5060950"/>
            <a:ext cx="6424613" cy="93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rlvoo_000\Downloads\IMG_6336.jpg"/>
          <p:cNvPicPr>
            <a:picLocks noChangeAspect="1" noChangeArrowheads="1"/>
          </p:cNvPicPr>
          <p:nvPr/>
        </p:nvPicPr>
        <p:blipFill>
          <a:blip r:embed="rId2"/>
          <a:srcRect/>
          <a:stretch>
            <a:fillRect/>
          </a:stretch>
        </p:blipFill>
        <p:spPr bwMode="auto">
          <a:xfrm>
            <a:off x="438150" y="1528763"/>
            <a:ext cx="6724527" cy="4112382"/>
          </a:xfrm>
          <a:prstGeom prst="rect">
            <a:avLst/>
          </a:prstGeom>
          <a:noFill/>
          <a:ln w="9525">
            <a:noFill/>
            <a:miter lim="800000"/>
            <a:headEnd/>
            <a:tailEnd/>
          </a:ln>
        </p:spPr>
      </p:pic>
      <p:sp>
        <p:nvSpPr>
          <p:cNvPr id="4" name="Title 1"/>
          <p:cNvSpPr>
            <a:spLocks noGrp="1"/>
          </p:cNvSpPr>
          <p:nvPr>
            <p:ph type="title"/>
          </p:nvPr>
        </p:nvSpPr>
        <p:spPr>
          <a:xfrm>
            <a:off x="376238" y="452438"/>
            <a:ext cx="9953625" cy="1089025"/>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Historic View of the Bowerman Homestead</a:t>
            </a:r>
            <a:endParaRPr lang="en-US" dirty="0">
              <a:latin typeface="Calibri" panose="020F0502020204030204" pitchFamily="34" charset="0"/>
            </a:endParaRPr>
          </a:p>
        </p:txBody>
      </p:sp>
      <p:sp>
        <p:nvSpPr>
          <p:cNvPr id="30723" name="TextBox 2"/>
          <p:cNvSpPr txBox="1">
            <a:spLocks noChangeArrowheads="1"/>
          </p:cNvSpPr>
          <p:nvPr/>
        </p:nvSpPr>
        <p:spPr bwMode="auto">
          <a:xfrm>
            <a:off x="7357404" y="1189038"/>
            <a:ext cx="4614202" cy="4832092"/>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West Falmouth Library Archives</a:t>
            </a:r>
          </a:p>
          <a:p>
            <a:pPr algn="ctr"/>
            <a:r>
              <a:rPr lang="en-US" sz="2200" dirty="0">
                <a:solidFill>
                  <a:schemeClr val="bg1"/>
                </a:solidFill>
                <a:latin typeface="Century Gothic" pitchFamily="34" charset="0"/>
              </a:rPr>
              <a:t>The Bowerman Homestead defined the southern edge of the Village in the 1800s. The house was built in the late 1600s, and some of the original house still stands.       </a:t>
            </a:r>
            <a:endParaRPr lang="en-US" sz="2200" dirty="0" smtClean="0">
              <a:solidFill>
                <a:schemeClr val="bg1"/>
              </a:solidFill>
              <a:latin typeface="Century Gothic" pitchFamily="34" charset="0"/>
            </a:endParaRPr>
          </a:p>
          <a:p>
            <a:pPr algn="ctr"/>
            <a:r>
              <a:rPr lang="en-US" sz="2200" dirty="0" smtClean="0">
                <a:solidFill>
                  <a:schemeClr val="bg1"/>
                </a:solidFill>
                <a:latin typeface="Century Gothic" pitchFamily="34" charset="0"/>
              </a:rPr>
              <a:t>The </a:t>
            </a:r>
            <a:r>
              <a:rPr lang="en-US" sz="2200" dirty="0">
                <a:solidFill>
                  <a:schemeClr val="bg1"/>
                </a:solidFill>
                <a:latin typeface="Century Gothic" pitchFamily="34" charset="0"/>
              </a:rPr>
              <a:t>property remained in the Bowerman family until Virtue Bowerman married Arnold Joseph Gifford in 1897. When Virtue died in 1981, the house was sold to a private buyer. </a:t>
            </a:r>
          </a:p>
          <a:p>
            <a:pPr algn="ctr"/>
            <a:r>
              <a:rPr lang="en-US" sz="2200" i="1" dirty="0">
                <a:solidFill>
                  <a:schemeClr val="bg1"/>
                </a:solidFill>
                <a:latin typeface="Century Gothic" pitchFamily="34" charset="0"/>
              </a:rPr>
              <a:t>Jenkins</a:t>
            </a:r>
            <a:endParaRPr lang="en-US" sz="22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177800"/>
            <a:ext cx="9921875" cy="936625"/>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Historic View of the Bowerman Homestead</a:t>
            </a:r>
            <a:endParaRPr lang="en-US" dirty="0">
              <a:latin typeface="Calibri" panose="020F0502020204030204" pitchFamily="34" charset="0"/>
            </a:endParaRPr>
          </a:p>
        </p:txBody>
      </p:sp>
      <p:sp>
        <p:nvSpPr>
          <p:cNvPr id="31746" name="TextBox 4"/>
          <p:cNvSpPr txBox="1">
            <a:spLocks noChangeArrowheads="1"/>
          </p:cNvSpPr>
          <p:nvPr/>
        </p:nvSpPr>
        <p:spPr bwMode="auto">
          <a:xfrm>
            <a:off x="8060789" y="1366955"/>
            <a:ext cx="3775612" cy="4493538"/>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West Falmouth Library </a:t>
            </a:r>
          </a:p>
          <a:p>
            <a:pPr algn="ctr"/>
            <a:r>
              <a:rPr lang="en-US" sz="2200" i="1" dirty="0">
                <a:solidFill>
                  <a:schemeClr val="bg1"/>
                </a:solidFill>
                <a:latin typeface="Century Gothic" pitchFamily="34" charset="0"/>
              </a:rPr>
              <a:t>Archives</a:t>
            </a:r>
          </a:p>
          <a:p>
            <a:pPr algn="ctr"/>
            <a:r>
              <a:rPr lang="en-US" sz="2200" dirty="0">
                <a:solidFill>
                  <a:schemeClr val="bg1"/>
                </a:solidFill>
                <a:latin typeface="Century Gothic" pitchFamily="34" charset="0"/>
              </a:rPr>
              <a:t>c. 1887-1889</a:t>
            </a:r>
          </a:p>
          <a:p>
            <a:pPr algn="ctr"/>
            <a:r>
              <a:rPr lang="en-US" sz="2200" dirty="0">
                <a:solidFill>
                  <a:schemeClr val="bg1"/>
                </a:solidFill>
                <a:latin typeface="Century Gothic" pitchFamily="34" charset="0"/>
              </a:rPr>
              <a:t>“Daniel Bowerman called the farm “Poverty Hollow” Chloe Bowerman Hatch called it “Valley Farm”   or “</a:t>
            </a:r>
            <a:r>
              <a:rPr lang="en-US" sz="2200" dirty="0" smtClean="0">
                <a:solidFill>
                  <a:schemeClr val="bg1"/>
                </a:solidFill>
                <a:latin typeface="Century Gothic" pitchFamily="34" charset="0"/>
              </a:rPr>
              <a:t>Rock </a:t>
            </a:r>
            <a:r>
              <a:rPr lang="en-US" sz="2200" dirty="0">
                <a:solidFill>
                  <a:schemeClr val="bg1"/>
                </a:solidFill>
                <a:latin typeface="Century Gothic" pitchFamily="34" charset="0"/>
              </a:rPr>
              <a:t>Valley.”</a:t>
            </a:r>
          </a:p>
          <a:p>
            <a:pPr algn="ctr"/>
            <a:r>
              <a:rPr lang="en-US" sz="2200" dirty="0">
                <a:solidFill>
                  <a:schemeClr val="bg1"/>
                </a:solidFill>
                <a:latin typeface="Century Gothic" pitchFamily="34" charset="0"/>
              </a:rPr>
              <a:t>(Daniel’s name might be a reflection of the sinking agriculture </a:t>
            </a:r>
            <a:r>
              <a:rPr lang="en-US" sz="2200" dirty="0" smtClean="0">
                <a:solidFill>
                  <a:schemeClr val="bg1"/>
                </a:solidFill>
                <a:latin typeface="Century Gothic" pitchFamily="34" charset="0"/>
              </a:rPr>
              <a:t>economy </a:t>
            </a:r>
            <a:r>
              <a:rPr lang="en-US" sz="2200" dirty="0">
                <a:solidFill>
                  <a:schemeClr val="bg1"/>
                </a:solidFill>
                <a:latin typeface="Century Gothic" pitchFamily="34" charset="0"/>
              </a:rPr>
              <a:t>in the late 1800s). </a:t>
            </a:r>
          </a:p>
          <a:p>
            <a:pPr algn="ctr"/>
            <a:r>
              <a:rPr lang="en-US" sz="2200" i="1" dirty="0">
                <a:solidFill>
                  <a:schemeClr val="bg1"/>
                </a:solidFill>
                <a:latin typeface="Century Gothic" pitchFamily="34" charset="0"/>
              </a:rPr>
              <a:t>Jenkins</a:t>
            </a:r>
            <a:endParaRPr lang="en-US" sz="2200" dirty="0">
              <a:solidFill>
                <a:schemeClr val="bg1"/>
              </a:solidFill>
              <a:latin typeface="Century Gothic" pitchFamily="34" charset="0"/>
            </a:endParaRPr>
          </a:p>
        </p:txBody>
      </p:sp>
      <p:pic>
        <p:nvPicPr>
          <p:cNvPr id="31747" name="Picture 3" descr="C:\Users\rlvoo_000\Downloads\IMG_6361.jpg"/>
          <p:cNvPicPr>
            <a:picLocks noChangeAspect="1" noChangeArrowheads="1"/>
          </p:cNvPicPr>
          <p:nvPr/>
        </p:nvPicPr>
        <p:blipFill>
          <a:blip r:embed="rId2"/>
          <a:srcRect/>
          <a:stretch>
            <a:fillRect/>
          </a:stretch>
        </p:blipFill>
        <p:spPr bwMode="auto">
          <a:xfrm>
            <a:off x="214874" y="1420837"/>
            <a:ext cx="7495020" cy="420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46113" y="452438"/>
            <a:ext cx="9404350" cy="814387"/>
          </a:xfrm>
        </p:spPr>
        <p:txBody>
          <a:bodyPr/>
          <a:lstStyle/>
          <a:p>
            <a:pPr eaLnBrk="1" hangingPunct="1"/>
            <a:r>
              <a:rPr lang="en-US" smtClean="0">
                <a:solidFill>
                  <a:srgbClr val="654403"/>
                </a:solidFill>
              </a:rPr>
              <a:t>Sheep Farming</a:t>
            </a:r>
          </a:p>
        </p:txBody>
      </p:sp>
      <p:sp>
        <p:nvSpPr>
          <p:cNvPr id="32770" name="TextBox 2"/>
          <p:cNvSpPr txBox="1">
            <a:spLocks noChangeArrowheads="1"/>
          </p:cNvSpPr>
          <p:nvPr/>
        </p:nvSpPr>
        <p:spPr bwMode="auto">
          <a:xfrm>
            <a:off x="6076878" y="1431612"/>
            <a:ext cx="5346700" cy="3816429"/>
          </a:xfrm>
          <a:prstGeom prst="rect">
            <a:avLst/>
          </a:prstGeom>
          <a:noFill/>
          <a:ln w="9525">
            <a:noFill/>
            <a:miter lim="800000"/>
            <a:headEnd/>
            <a:tailEnd/>
          </a:ln>
        </p:spPr>
        <p:txBody>
          <a:bodyPr>
            <a:spAutoFit/>
          </a:bodyPr>
          <a:lstStyle/>
          <a:p>
            <a:pPr algn="ctr"/>
            <a:r>
              <a:rPr lang="en-US" sz="2200" dirty="0">
                <a:solidFill>
                  <a:schemeClr val="bg1"/>
                </a:solidFill>
                <a:latin typeface="Century Gothic" pitchFamily="34" charset="0"/>
              </a:rPr>
              <a:t>From the early settlement of West Falmouth to 1840 sheep dominated the landscape and the economy. </a:t>
            </a:r>
          </a:p>
          <a:p>
            <a:pPr algn="ctr"/>
            <a:r>
              <a:rPr lang="en-US" sz="2200" dirty="0">
                <a:solidFill>
                  <a:schemeClr val="bg1"/>
                </a:solidFill>
                <a:latin typeface="Century Gothic" pitchFamily="34" charset="0"/>
              </a:rPr>
              <a:t>By 1831 Falmouth was the leading sheep raising town in the county with 2,974 animals; </a:t>
            </a:r>
          </a:p>
          <a:p>
            <a:pPr algn="ctr"/>
            <a:r>
              <a:rPr lang="en-US" sz="2200" dirty="0">
                <a:solidFill>
                  <a:schemeClr val="bg1"/>
                </a:solidFill>
                <a:latin typeface="Century Gothic" pitchFamily="34" charset="0"/>
              </a:rPr>
              <a:t>most of those in West Falmouth.</a:t>
            </a:r>
          </a:p>
          <a:p>
            <a:pPr algn="ctr"/>
            <a:r>
              <a:rPr lang="en-US" sz="2200" dirty="0">
                <a:solidFill>
                  <a:schemeClr val="bg1"/>
                </a:solidFill>
                <a:latin typeface="Century Gothic" pitchFamily="34" charset="0"/>
              </a:rPr>
              <a:t>By 1840 West Falmouth saw the numbers of sheep and the numbers of farms decrease, as farmers looked to other means of economic support.</a:t>
            </a:r>
          </a:p>
        </p:txBody>
      </p:sp>
      <p:pic>
        <p:nvPicPr>
          <p:cNvPr id="32771" name="Picture 2" descr="C:\Users\rlvoo_000\Downloads\IMG_6412.jpg"/>
          <p:cNvPicPr>
            <a:picLocks noChangeAspect="1" noChangeArrowheads="1"/>
          </p:cNvPicPr>
          <p:nvPr/>
        </p:nvPicPr>
        <p:blipFill>
          <a:blip r:embed="rId2"/>
          <a:srcRect/>
          <a:stretch>
            <a:fillRect/>
          </a:stretch>
        </p:blipFill>
        <p:spPr bwMode="auto">
          <a:xfrm>
            <a:off x="829700" y="1423948"/>
            <a:ext cx="4800600" cy="3600450"/>
          </a:xfrm>
          <a:prstGeom prst="rect">
            <a:avLst/>
          </a:prstGeom>
          <a:noFill/>
          <a:ln w="9525">
            <a:noFill/>
            <a:miter lim="800000"/>
            <a:headEnd/>
            <a:tailEnd/>
          </a:ln>
        </p:spPr>
      </p:pic>
      <p:sp>
        <p:nvSpPr>
          <p:cNvPr id="32772" name="TextBox 3"/>
          <p:cNvSpPr txBox="1">
            <a:spLocks noChangeArrowheads="1"/>
          </p:cNvSpPr>
          <p:nvPr/>
        </p:nvSpPr>
        <p:spPr bwMode="auto">
          <a:xfrm>
            <a:off x="590550" y="5132388"/>
            <a:ext cx="4800600" cy="769937"/>
          </a:xfrm>
          <a:prstGeom prst="rect">
            <a:avLst/>
          </a:prstGeom>
          <a:noFill/>
          <a:ln w="9525">
            <a:noFill/>
            <a:miter lim="800000"/>
            <a:headEnd/>
            <a:tailEnd/>
          </a:ln>
        </p:spPr>
        <p:txBody>
          <a:bodyPr>
            <a:spAutoFit/>
          </a:bodyPr>
          <a:lstStyle/>
          <a:p>
            <a:pPr algn="ctr"/>
            <a:r>
              <a:rPr lang="en-US" sz="2200" dirty="0">
                <a:solidFill>
                  <a:schemeClr val="bg1"/>
                </a:solidFill>
                <a:latin typeface="Century Gothic" pitchFamily="34" charset="0"/>
              </a:rPr>
              <a:t>Merino sheep dominated the landscape</a:t>
            </a:r>
            <a:r>
              <a:rPr lang="en-US" dirty="0">
                <a:solidFill>
                  <a:schemeClr val="bg1"/>
                </a:solidFill>
                <a:latin typeface="Century Gothic"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852487"/>
          </a:xfrm>
        </p:spPr>
        <p:txBody>
          <a:bodyPr rtlCol="0">
            <a:noAutofit/>
          </a:bodyPr>
          <a:lstStyle/>
          <a:p>
            <a:pPr eaLnBrk="1" fontAlgn="auto" hangingPunct="1">
              <a:spcAft>
                <a:spcPts val="0"/>
              </a:spcAft>
              <a:defRPr/>
            </a:pPr>
            <a:r>
              <a:rPr lang="en-US" dirty="0" smtClean="0">
                <a:solidFill>
                  <a:schemeClr val="accent1">
                    <a:lumMod val="75000"/>
                  </a:schemeClr>
                </a:solidFill>
              </a:rPr>
              <a:t>Proprietors and farmland</a:t>
            </a:r>
            <a:endParaRPr lang="en-US" dirty="0">
              <a:solidFill>
                <a:schemeClr val="accent1">
                  <a:lumMod val="75000"/>
                </a:schemeClr>
              </a:solidFill>
            </a:endParaRPr>
          </a:p>
        </p:txBody>
      </p:sp>
      <p:sp>
        <p:nvSpPr>
          <p:cNvPr id="33794" name="Title 1"/>
          <p:cNvSpPr txBox="1">
            <a:spLocks/>
          </p:cNvSpPr>
          <p:nvPr/>
        </p:nvSpPr>
        <p:spPr bwMode="auto">
          <a:xfrm>
            <a:off x="7076048" y="1463043"/>
            <a:ext cx="4487595" cy="4965895"/>
          </a:xfrm>
          <a:prstGeom prst="rect">
            <a:avLst/>
          </a:prstGeom>
          <a:noFill/>
          <a:ln w="9525">
            <a:noFill/>
            <a:miter lim="800000"/>
            <a:headEnd/>
            <a:tailEnd/>
          </a:ln>
        </p:spPr>
        <p:txBody>
          <a:bodyPr/>
          <a:lstStyle/>
          <a:p>
            <a:pPr algn="ctr" defTabSz="457200"/>
            <a:r>
              <a:rPr lang="en-US" sz="2200" dirty="0">
                <a:solidFill>
                  <a:schemeClr val="bg1"/>
                </a:solidFill>
                <a:latin typeface="Century Gothic" pitchFamily="34" charset="0"/>
              </a:rPr>
              <a:t>Land in West Falmouth was laid out in a series of transactions that began with the purchase of land from the Native Americans which was approved by the Colony Court. Each proprietor was awarded land on the hillside for pasture and wood and land along the bay for farming</a:t>
            </a:r>
            <a:r>
              <a:rPr lang="en-US" sz="2200" dirty="0" smtClean="0">
                <a:solidFill>
                  <a:schemeClr val="bg1"/>
                </a:solidFill>
                <a:latin typeface="Century Gothic" pitchFamily="34" charset="0"/>
              </a:rPr>
              <a:t>. </a:t>
            </a:r>
          </a:p>
          <a:p>
            <a:pPr algn="ctr" defTabSz="457200"/>
            <a:r>
              <a:rPr lang="en-US" sz="2200" i="1" dirty="0" smtClean="0">
                <a:solidFill>
                  <a:schemeClr val="bg1"/>
                </a:solidFill>
                <a:latin typeface="+mn-lt"/>
              </a:rPr>
              <a:t>18th Century </a:t>
            </a:r>
            <a:r>
              <a:rPr lang="en-US" sz="2200" i="1" dirty="0">
                <a:solidFill>
                  <a:schemeClr val="bg1"/>
                </a:solidFill>
                <a:latin typeface="+mn-lt"/>
              </a:rPr>
              <a:t>D</a:t>
            </a:r>
            <a:r>
              <a:rPr lang="en-US" sz="2200" i="1" dirty="0" smtClean="0">
                <a:solidFill>
                  <a:schemeClr val="bg1"/>
                </a:solidFill>
                <a:latin typeface="+mn-lt"/>
              </a:rPr>
              <a:t>eeds </a:t>
            </a:r>
            <a:r>
              <a:rPr lang="en-US" sz="2200" i="1" dirty="0">
                <a:solidFill>
                  <a:schemeClr val="bg1"/>
                </a:solidFill>
                <a:latin typeface="+mn-lt"/>
              </a:rPr>
              <a:t>by Dorothy S. </a:t>
            </a:r>
            <a:r>
              <a:rPr lang="en-US" sz="2200" i="1" dirty="0" err="1">
                <a:solidFill>
                  <a:schemeClr val="bg1"/>
                </a:solidFill>
                <a:latin typeface="+mn-lt"/>
              </a:rPr>
              <a:t>Svenning</a:t>
            </a:r>
            <a:r>
              <a:rPr lang="en-US" sz="2200" i="1" dirty="0">
                <a:solidFill>
                  <a:schemeClr val="bg1"/>
                </a:solidFill>
                <a:latin typeface="+mn-lt"/>
              </a:rPr>
              <a:t>, </a:t>
            </a:r>
            <a:r>
              <a:rPr lang="en-US" sz="2200" i="1" dirty="0" smtClean="0">
                <a:solidFill>
                  <a:schemeClr val="bg1"/>
                </a:solidFill>
                <a:latin typeface="+mn-lt"/>
              </a:rPr>
              <a:t>(</a:t>
            </a:r>
            <a:r>
              <a:rPr lang="en-US" sz="2200" i="1" dirty="0" err="1" smtClean="0">
                <a:solidFill>
                  <a:schemeClr val="bg1"/>
                </a:solidFill>
                <a:latin typeface="+mn-lt"/>
              </a:rPr>
              <a:t>Archivest</a:t>
            </a:r>
            <a:r>
              <a:rPr lang="en-US" sz="2200" i="1" dirty="0" smtClean="0">
                <a:solidFill>
                  <a:schemeClr val="bg1"/>
                </a:solidFill>
                <a:latin typeface="+mn-lt"/>
              </a:rPr>
              <a:t> </a:t>
            </a:r>
            <a:r>
              <a:rPr lang="en-US" sz="2200" i="1" dirty="0">
                <a:solidFill>
                  <a:schemeClr val="bg1"/>
                </a:solidFill>
                <a:latin typeface="+mn-lt"/>
              </a:rPr>
              <a:t>at the Falmouth Historical </a:t>
            </a:r>
            <a:r>
              <a:rPr lang="en-US" sz="2200" i="1" dirty="0" smtClean="0">
                <a:solidFill>
                  <a:schemeClr val="bg1"/>
                </a:solidFill>
                <a:latin typeface="+mn-lt"/>
              </a:rPr>
              <a:t>Society) Spritsail </a:t>
            </a:r>
            <a:r>
              <a:rPr lang="en-US" sz="2200" i="1" dirty="0">
                <a:solidFill>
                  <a:schemeClr val="bg1"/>
                </a:solidFill>
                <a:latin typeface="+mn-lt"/>
              </a:rPr>
              <a:t>Vol15 #2 Summer 2001</a:t>
            </a:r>
            <a:r>
              <a:rPr lang="en-US" sz="2200" dirty="0">
                <a:latin typeface="+mn-lt"/>
              </a:rPr>
              <a:t>.</a:t>
            </a:r>
            <a:endParaRPr lang="en-US" sz="2200" dirty="0">
              <a:solidFill>
                <a:schemeClr val="bg1"/>
              </a:solidFill>
              <a:latin typeface="+mn-lt"/>
            </a:endParaRPr>
          </a:p>
          <a:p>
            <a:pPr algn="ctr" defTabSz="457200"/>
            <a:endParaRPr lang="en-US" sz="2200" dirty="0">
              <a:solidFill>
                <a:schemeClr val="bg1"/>
              </a:solidFill>
              <a:latin typeface="Century Gothic" pitchFamily="34" charset="0"/>
            </a:endParaRPr>
          </a:p>
        </p:txBody>
      </p:sp>
      <p:pic>
        <p:nvPicPr>
          <p:cNvPr id="33795" name="Picture 2" descr="C:\Users\rlvoo_000\Downloads\IMG_6409.jpg"/>
          <p:cNvPicPr>
            <a:picLocks noChangeAspect="1" noChangeArrowheads="1"/>
          </p:cNvPicPr>
          <p:nvPr/>
        </p:nvPicPr>
        <p:blipFill>
          <a:blip r:embed="rId2"/>
          <a:srcRect/>
          <a:stretch>
            <a:fillRect/>
          </a:stretch>
        </p:blipFill>
        <p:spPr bwMode="auto">
          <a:xfrm>
            <a:off x="585788" y="1501774"/>
            <a:ext cx="6222975" cy="497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626" y="138011"/>
            <a:ext cx="4827587" cy="1050925"/>
          </a:xfrm>
        </p:spPr>
        <p:txBody>
          <a:bodyPr rtlCol="0">
            <a:noAutofit/>
          </a:bodyPr>
          <a:lstStyle/>
          <a:p>
            <a:pPr algn="ctr" eaLnBrk="1" fontAlgn="auto" hangingPunct="1">
              <a:spcAft>
                <a:spcPts val="0"/>
              </a:spcAft>
              <a:defRPr/>
            </a:pPr>
            <a:r>
              <a:rPr lang="en-US" sz="3600" dirty="0" smtClean="0">
                <a:solidFill>
                  <a:schemeClr val="accent1">
                    <a:lumMod val="75000"/>
                  </a:schemeClr>
                </a:solidFill>
              </a:rPr>
              <a:t>West Falmouth </a:t>
            </a:r>
            <a:br>
              <a:rPr lang="en-US" sz="3600" dirty="0" smtClean="0">
                <a:solidFill>
                  <a:schemeClr val="accent1">
                    <a:lumMod val="75000"/>
                  </a:schemeClr>
                </a:solidFill>
              </a:rPr>
            </a:br>
            <a:r>
              <a:rPr lang="en-US" sz="3600" dirty="0" smtClean="0">
                <a:solidFill>
                  <a:schemeClr val="accent1">
                    <a:lumMod val="75000"/>
                  </a:schemeClr>
                </a:solidFill>
              </a:rPr>
              <a:t>Proprietors</a:t>
            </a:r>
            <a:endParaRPr lang="en-US" sz="3600" dirty="0">
              <a:solidFill>
                <a:schemeClr val="accent1">
                  <a:lumMod val="75000"/>
                </a:schemeClr>
              </a:solidFill>
            </a:endParaRPr>
          </a:p>
        </p:txBody>
      </p:sp>
      <p:pic>
        <p:nvPicPr>
          <p:cNvPr id="34818" name="Picture 2" descr="C:\Users\rlvoo_000\Downloads\IMG_6411.jpg"/>
          <p:cNvPicPr>
            <a:picLocks noChangeAspect="1" noChangeArrowheads="1"/>
          </p:cNvPicPr>
          <p:nvPr/>
        </p:nvPicPr>
        <p:blipFill>
          <a:blip r:embed="rId2"/>
          <a:srcRect/>
          <a:stretch>
            <a:fillRect/>
          </a:stretch>
        </p:blipFill>
        <p:spPr bwMode="auto">
          <a:xfrm>
            <a:off x="590213" y="334963"/>
            <a:ext cx="5459413" cy="6237287"/>
          </a:xfrm>
          <a:prstGeom prst="rect">
            <a:avLst/>
          </a:prstGeom>
          <a:noFill/>
          <a:ln w="9525">
            <a:noFill/>
            <a:miter lim="800000"/>
            <a:headEnd/>
            <a:tailEnd/>
          </a:ln>
        </p:spPr>
      </p:pic>
      <p:sp>
        <p:nvSpPr>
          <p:cNvPr id="34819" name="TextBox 3"/>
          <p:cNvSpPr txBox="1">
            <a:spLocks noChangeArrowheads="1"/>
          </p:cNvSpPr>
          <p:nvPr/>
        </p:nvSpPr>
        <p:spPr bwMode="auto">
          <a:xfrm>
            <a:off x="6330463" y="1333480"/>
            <a:ext cx="5331654" cy="5139869"/>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mn-lt"/>
              </a:rPr>
              <a:t>Town appointed shepherds cared for groups of sheep in the hills east of the village. Remnants of a sheep yard can still be seen on a hill above Long Pond. Walls were built so that sheep could be moved from over grazed areas to areas with fresh grass. Free ranging sheep led to the creation of a number of town paid positions, including Fence Viewer, Pound Keeper, and Field Driver.</a:t>
            </a:r>
          </a:p>
          <a:p>
            <a:pPr algn="ctr"/>
            <a:r>
              <a:rPr lang="en-US" sz="1600" i="1" dirty="0" smtClean="0">
                <a:solidFill>
                  <a:schemeClr val="bg1"/>
                </a:solidFill>
                <a:latin typeface="+mn-lt"/>
              </a:rPr>
              <a:t>18th </a:t>
            </a:r>
            <a:r>
              <a:rPr lang="en-US" sz="1600" i="1" dirty="0">
                <a:solidFill>
                  <a:schemeClr val="bg1"/>
                </a:solidFill>
                <a:latin typeface="+mn-lt"/>
              </a:rPr>
              <a:t>Century Deeds by Dorothy S. </a:t>
            </a:r>
            <a:r>
              <a:rPr lang="en-US" sz="1600" i="1" dirty="0" err="1">
                <a:solidFill>
                  <a:schemeClr val="bg1"/>
                </a:solidFill>
                <a:latin typeface="+mn-lt"/>
              </a:rPr>
              <a:t>Svenning</a:t>
            </a:r>
            <a:r>
              <a:rPr lang="en-US" sz="1600" i="1" dirty="0">
                <a:solidFill>
                  <a:schemeClr val="bg1"/>
                </a:solidFill>
                <a:latin typeface="+mn-lt"/>
              </a:rPr>
              <a:t>, (</a:t>
            </a:r>
            <a:r>
              <a:rPr lang="en-US" sz="1600" i="1" dirty="0" err="1">
                <a:solidFill>
                  <a:schemeClr val="bg1"/>
                </a:solidFill>
                <a:latin typeface="+mn-lt"/>
              </a:rPr>
              <a:t>Archivest</a:t>
            </a:r>
            <a:r>
              <a:rPr lang="en-US" sz="1600" i="1" dirty="0">
                <a:solidFill>
                  <a:schemeClr val="bg1"/>
                </a:solidFill>
                <a:latin typeface="+mn-lt"/>
              </a:rPr>
              <a:t> at the Falmouth Historical Society) Spritsail Vol15 #2 Summer </a:t>
            </a:r>
            <a:r>
              <a:rPr lang="en-US" sz="1600" i="1" dirty="0" smtClean="0">
                <a:solidFill>
                  <a:schemeClr val="bg1"/>
                </a:solidFill>
                <a:latin typeface="+mn-lt"/>
              </a:rPr>
              <a:t>2001</a:t>
            </a:r>
          </a:p>
          <a:p>
            <a:pPr algn="ctr"/>
            <a:r>
              <a:rPr lang="en-US" sz="1600" i="1" dirty="0" smtClean="0">
                <a:solidFill>
                  <a:schemeClr val="bg1"/>
                </a:solidFill>
                <a:latin typeface="+mn-lt"/>
              </a:rPr>
              <a:t>Reprinted in</a:t>
            </a:r>
          </a:p>
          <a:p>
            <a:pPr algn="ctr"/>
            <a:r>
              <a:rPr lang="en-US" sz="1600" i="1" dirty="0" smtClean="0">
                <a:solidFill>
                  <a:schemeClr val="bg1"/>
                </a:solidFill>
                <a:latin typeface="+mn-lt"/>
              </a:rPr>
              <a:t>Sheep </a:t>
            </a:r>
            <a:r>
              <a:rPr lang="en-US" sz="1600" i="1" dirty="0">
                <a:solidFill>
                  <a:schemeClr val="bg1"/>
                </a:solidFill>
                <a:latin typeface="+mn-lt"/>
              </a:rPr>
              <a:t>and Wool in Nineteenth-Century Falmouth, MA: Examining the Collapse of a Cape Cod Industry </a:t>
            </a:r>
          </a:p>
          <a:p>
            <a:pPr algn="ctr"/>
            <a:r>
              <a:rPr lang="en-US" sz="1600" dirty="0">
                <a:solidFill>
                  <a:schemeClr val="bg1"/>
                </a:solidFill>
                <a:latin typeface="+mn-lt"/>
              </a:rPr>
              <a:t>Leo Patrick </a:t>
            </a:r>
            <a:r>
              <a:rPr lang="en-US" sz="1600" dirty="0" err="1">
                <a:solidFill>
                  <a:schemeClr val="bg1"/>
                </a:solidFill>
                <a:latin typeface="+mn-lt"/>
              </a:rPr>
              <a:t>Ledwell</a:t>
            </a:r>
            <a:r>
              <a:rPr lang="en-US" sz="1600" dirty="0">
                <a:solidFill>
                  <a:schemeClr val="bg1"/>
                </a:solidFill>
                <a:latin typeface="+mn-lt"/>
              </a:rPr>
              <a:t> University of Massachusetts Boston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502" y="295275"/>
            <a:ext cx="4853353" cy="1097427"/>
          </a:xfrm>
        </p:spPr>
        <p:txBody>
          <a:bodyPr rtlCol="0">
            <a:noAutofit/>
          </a:bodyPr>
          <a:lstStyle/>
          <a:p>
            <a:pPr algn="ctr" eaLnBrk="1" fontAlgn="auto" hangingPunct="1">
              <a:spcAft>
                <a:spcPts val="0"/>
              </a:spcAft>
              <a:defRPr/>
            </a:pPr>
            <a:r>
              <a:rPr lang="en-US" sz="2800" dirty="0" smtClean="0">
                <a:solidFill>
                  <a:schemeClr val="accent1">
                    <a:lumMod val="75000"/>
                  </a:schemeClr>
                </a:solidFill>
              </a:rPr>
              <a:t>Ear Marks Distinguished</a:t>
            </a:r>
            <a:br>
              <a:rPr lang="en-US" sz="2800" dirty="0" smtClean="0">
                <a:solidFill>
                  <a:schemeClr val="accent1">
                    <a:lumMod val="75000"/>
                  </a:schemeClr>
                </a:solidFill>
              </a:rPr>
            </a:br>
            <a:r>
              <a:rPr lang="en-US" sz="2800" dirty="0" smtClean="0">
                <a:solidFill>
                  <a:schemeClr val="accent1">
                    <a:lumMod val="75000"/>
                  </a:schemeClr>
                </a:solidFill>
              </a:rPr>
              <a:t>Roaming Sheep</a:t>
            </a:r>
            <a:br>
              <a:rPr lang="en-US" sz="2800" dirty="0" smtClean="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pic>
        <p:nvPicPr>
          <p:cNvPr id="36866" name="Picture 2" descr="C:\Users\rlvoo_000\Downloads\IMG_6410.jpg"/>
          <p:cNvPicPr>
            <a:picLocks noChangeAspect="1" noChangeArrowheads="1"/>
          </p:cNvPicPr>
          <p:nvPr/>
        </p:nvPicPr>
        <p:blipFill>
          <a:blip r:embed="rId2"/>
          <a:srcRect/>
          <a:stretch>
            <a:fillRect/>
          </a:stretch>
        </p:blipFill>
        <p:spPr bwMode="auto">
          <a:xfrm>
            <a:off x="534572" y="295275"/>
            <a:ext cx="5219114" cy="6062663"/>
          </a:xfrm>
          <a:prstGeom prst="rect">
            <a:avLst/>
          </a:prstGeom>
          <a:noFill/>
          <a:ln w="9525">
            <a:noFill/>
            <a:miter lim="800000"/>
            <a:headEnd/>
            <a:tailEnd/>
          </a:ln>
        </p:spPr>
      </p:pic>
      <p:sp>
        <p:nvSpPr>
          <p:cNvPr id="36867" name="TextBox 3"/>
          <p:cNvSpPr txBox="1">
            <a:spLocks noChangeArrowheads="1"/>
          </p:cNvSpPr>
          <p:nvPr/>
        </p:nvSpPr>
        <p:spPr bwMode="auto">
          <a:xfrm>
            <a:off x="5950634" y="1301775"/>
            <a:ext cx="5289452" cy="4832092"/>
          </a:xfrm>
          <a:prstGeom prst="rect">
            <a:avLst/>
          </a:prstGeom>
          <a:noFill/>
          <a:ln w="9525">
            <a:noFill/>
            <a:miter lim="800000"/>
            <a:headEnd/>
            <a:tailEnd/>
          </a:ln>
        </p:spPr>
        <p:txBody>
          <a:bodyPr wrap="square">
            <a:spAutoFit/>
          </a:bodyPr>
          <a:lstStyle/>
          <a:p>
            <a:pPr algn="ctr"/>
            <a:r>
              <a:rPr lang="en-US" sz="2200" i="1" dirty="0" smtClean="0">
                <a:solidFill>
                  <a:schemeClr val="bg1"/>
                </a:solidFill>
                <a:latin typeface="Century Gothic" pitchFamily="34" charset="0"/>
              </a:rPr>
              <a:t>In the 1700s wolves were especially troublesome in Falmouth, so the town approved paying an additional 5 pounds over the price of twenty schillings for every wolf killed.</a:t>
            </a:r>
          </a:p>
          <a:p>
            <a:pPr algn="ctr"/>
            <a:r>
              <a:rPr lang="en-US" sz="2200" i="1" dirty="0" smtClean="0">
                <a:solidFill>
                  <a:schemeClr val="bg1"/>
                </a:solidFill>
                <a:latin typeface="Century Gothic" pitchFamily="34" charset="0"/>
              </a:rPr>
              <a:t>Farmers had to rely on itinerant sheep shearers to prepare the wool for home production or market.</a:t>
            </a:r>
          </a:p>
          <a:p>
            <a:pPr algn="ctr"/>
            <a:r>
              <a:rPr lang="en-US" sz="2200" i="1" dirty="0" smtClean="0">
                <a:solidFill>
                  <a:schemeClr val="bg1"/>
                </a:solidFill>
                <a:latin typeface="Century Gothic" pitchFamily="34" charset="0"/>
              </a:rPr>
              <a:t>While wool was the primary product, farmers also sold or traded mutton. </a:t>
            </a:r>
          </a:p>
          <a:p>
            <a:pPr algn="ctr"/>
            <a:r>
              <a:rPr lang="en-US" sz="2200" i="1" dirty="0" smtClean="0">
                <a:solidFill>
                  <a:schemeClr val="bg1"/>
                </a:solidFill>
                <a:latin typeface="Century Gothic" pitchFamily="34" charset="0"/>
              </a:rPr>
              <a:t>Woolens </a:t>
            </a:r>
            <a:r>
              <a:rPr lang="en-US" sz="2200" i="1" dirty="0">
                <a:solidFill>
                  <a:schemeClr val="bg1"/>
                </a:solidFill>
                <a:latin typeface="Century Gothic" pitchFamily="34" charset="0"/>
              </a:rPr>
              <a:t>Industry</a:t>
            </a:r>
            <a:r>
              <a:rPr lang="en-US" sz="2200" dirty="0">
                <a:solidFill>
                  <a:schemeClr val="bg1"/>
                </a:solidFill>
                <a:latin typeface="Century Gothic" pitchFamily="34" charset="0"/>
              </a:rPr>
              <a:t> by Jennifer Stone Gaines </a:t>
            </a:r>
            <a:r>
              <a:rPr lang="en-US" sz="2200" dirty="0" smtClean="0">
                <a:solidFill>
                  <a:schemeClr val="bg1"/>
                </a:solidFill>
                <a:latin typeface="Century Gothic" pitchFamily="34" charset="0"/>
              </a:rPr>
              <a:t>Spritsail</a:t>
            </a:r>
            <a:endParaRPr lang="en-US" sz="2200" dirty="0">
              <a:solidFill>
                <a:schemeClr val="bg1"/>
              </a:solidFill>
              <a:latin typeface="Century Gothic" pitchFamily="34" charset="0"/>
            </a:endParaRPr>
          </a:p>
          <a:p>
            <a:pPr algn="ctr"/>
            <a:r>
              <a:rPr lang="en-US" sz="2200" dirty="0">
                <a:solidFill>
                  <a:schemeClr val="bg1"/>
                </a:solidFill>
                <a:latin typeface="Century Gothic" pitchFamily="34" charset="0"/>
              </a:rPr>
              <a:t>http://woodsholemuseum.org/oldpages/sprtsl/v21n1-Wool.pdf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200025"/>
            <a:ext cx="9404350" cy="700088"/>
          </a:xfrm>
        </p:spPr>
        <p:txBody>
          <a:bodyPr rtlCol="0">
            <a:noAutofit/>
          </a:bodyPr>
          <a:lstStyle/>
          <a:p>
            <a:pPr eaLnBrk="1" fontAlgn="auto" hangingPunct="1">
              <a:spcAft>
                <a:spcPts val="0"/>
              </a:spcAft>
              <a:defRPr/>
            </a:pPr>
            <a:r>
              <a:rPr lang="en-US" sz="3600" dirty="0" smtClean="0">
                <a:solidFill>
                  <a:schemeClr val="accent1">
                    <a:lumMod val="75000"/>
                  </a:schemeClr>
                </a:solidFill>
              </a:rPr>
              <a:t>Sheep in decline</a:t>
            </a:r>
            <a:endParaRPr lang="en-US" sz="3600" dirty="0">
              <a:solidFill>
                <a:schemeClr val="accent1">
                  <a:lumMod val="75000"/>
                </a:schemeClr>
              </a:solidFill>
            </a:endParaRPr>
          </a:p>
        </p:txBody>
      </p:sp>
      <p:sp>
        <p:nvSpPr>
          <p:cNvPr id="35842" name="Rectangle 2"/>
          <p:cNvSpPr>
            <a:spLocks noChangeArrowheads="1"/>
          </p:cNvSpPr>
          <p:nvPr/>
        </p:nvSpPr>
        <p:spPr bwMode="auto">
          <a:xfrm>
            <a:off x="549275" y="857250"/>
            <a:ext cx="10915650" cy="769938"/>
          </a:xfrm>
          <a:prstGeom prst="rect">
            <a:avLst/>
          </a:prstGeom>
          <a:noFill/>
          <a:ln w="9525">
            <a:noFill/>
            <a:miter lim="800000"/>
            <a:headEnd/>
            <a:tailEnd/>
          </a:ln>
        </p:spPr>
        <p:txBody>
          <a:bodyPr>
            <a:spAutoFit/>
          </a:bodyPr>
          <a:lstStyle/>
          <a:p>
            <a:r>
              <a:rPr lang="en-US" sz="2200">
                <a:solidFill>
                  <a:schemeClr val="bg1"/>
                </a:solidFill>
                <a:latin typeface="Century Gothic" pitchFamily="34" charset="0"/>
              </a:rPr>
              <a:t>Table 3. A Sampling of the Changing Herd Sizes forFalmouth Farmers</a:t>
            </a:r>
          </a:p>
          <a:p>
            <a:endParaRPr lang="en-US" sz="2200">
              <a:solidFill>
                <a:schemeClr val="bg1"/>
              </a:solidFill>
              <a:latin typeface="Century Gothic" pitchFamily="34" charset="0"/>
            </a:endParaRPr>
          </a:p>
        </p:txBody>
      </p:sp>
      <p:pic>
        <p:nvPicPr>
          <p:cNvPr id="35843" name="Picture 2" descr="C:\Users\rlvoo_000\Downloads\IMG_6414.jpg"/>
          <p:cNvPicPr>
            <a:picLocks noChangeAspect="1" noChangeArrowheads="1"/>
          </p:cNvPicPr>
          <p:nvPr/>
        </p:nvPicPr>
        <p:blipFill>
          <a:blip r:embed="rId2"/>
          <a:srcRect/>
          <a:stretch>
            <a:fillRect/>
          </a:stretch>
        </p:blipFill>
        <p:spPr bwMode="auto">
          <a:xfrm>
            <a:off x="549275" y="1472444"/>
            <a:ext cx="7581900" cy="4577268"/>
          </a:xfrm>
          <a:prstGeom prst="rect">
            <a:avLst/>
          </a:prstGeom>
          <a:noFill/>
          <a:ln w="9525">
            <a:noFill/>
            <a:miter lim="800000"/>
            <a:headEnd/>
            <a:tailEnd/>
          </a:ln>
        </p:spPr>
      </p:pic>
      <p:sp>
        <p:nvSpPr>
          <p:cNvPr id="35844" name="TextBox 3"/>
          <p:cNvSpPr txBox="1">
            <a:spLocks noChangeArrowheads="1"/>
          </p:cNvSpPr>
          <p:nvPr/>
        </p:nvSpPr>
        <p:spPr bwMode="auto">
          <a:xfrm>
            <a:off x="8356209" y="1460786"/>
            <a:ext cx="3587261" cy="4524315"/>
          </a:xfrm>
          <a:prstGeom prst="rect">
            <a:avLst/>
          </a:prstGeom>
          <a:noFill/>
          <a:ln w="9525">
            <a:noFill/>
            <a:miter lim="800000"/>
            <a:headEnd/>
            <a:tailEnd/>
          </a:ln>
        </p:spPr>
        <p:txBody>
          <a:bodyPr wrap="square">
            <a:spAutoFit/>
          </a:bodyPr>
          <a:lstStyle/>
          <a:p>
            <a:pPr algn="ctr"/>
            <a:r>
              <a:rPr lang="en-US" sz="2000" i="1" dirty="0" smtClean="0">
                <a:solidFill>
                  <a:schemeClr val="bg1"/>
                </a:solidFill>
                <a:latin typeface="Century Gothic" pitchFamily="34" charset="0"/>
              </a:rPr>
              <a:t>Prior to 1830 there was a market for small sheep farmers. After 1830, mills chose to look to </a:t>
            </a:r>
            <a:r>
              <a:rPr lang="en-US" sz="2000" i="1" dirty="0" err="1" smtClean="0">
                <a:solidFill>
                  <a:schemeClr val="bg1"/>
                </a:solidFill>
                <a:latin typeface="Century Gothic" pitchFamily="34" charset="0"/>
              </a:rPr>
              <a:t>Naushon</a:t>
            </a:r>
            <a:r>
              <a:rPr lang="en-US" sz="2000" i="1" dirty="0" smtClean="0">
                <a:solidFill>
                  <a:schemeClr val="bg1"/>
                </a:solidFill>
                <a:latin typeface="Century Gothic" pitchFamily="34" charset="0"/>
              </a:rPr>
              <a:t> Island for wool, as it was easier to contract with one herd of 1,000 sheep, than it was to do business with multiple small farmers.</a:t>
            </a:r>
          </a:p>
          <a:p>
            <a:pPr algn="ctr"/>
            <a:r>
              <a:rPr lang="en-US" i="1" dirty="0" smtClean="0">
                <a:solidFill>
                  <a:schemeClr val="bg1"/>
                </a:solidFill>
                <a:latin typeface="Century Gothic" pitchFamily="34" charset="0"/>
              </a:rPr>
              <a:t>Sheep </a:t>
            </a:r>
            <a:r>
              <a:rPr lang="en-US" i="1" dirty="0">
                <a:solidFill>
                  <a:schemeClr val="bg1"/>
                </a:solidFill>
                <a:latin typeface="Century Gothic" pitchFamily="34" charset="0"/>
              </a:rPr>
              <a:t>and Wool in Nineteenth-Century Falmouth, MA: Examining the Collapse of a Cape Cod Industry </a:t>
            </a:r>
          </a:p>
          <a:p>
            <a:pPr algn="ctr"/>
            <a:r>
              <a:rPr lang="en-US" dirty="0">
                <a:solidFill>
                  <a:schemeClr val="bg1"/>
                </a:solidFill>
                <a:latin typeface="Century Gothic" pitchFamily="34" charset="0"/>
              </a:rPr>
              <a:t>Leo Patrick </a:t>
            </a:r>
            <a:r>
              <a:rPr lang="en-US" dirty="0" err="1">
                <a:solidFill>
                  <a:schemeClr val="bg1"/>
                </a:solidFill>
                <a:latin typeface="Century Gothic" pitchFamily="34" charset="0"/>
              </a:rPr>
              <a:t>Ledwell</a:t>
            </a:r>
            <a:r>
              <a:rPr lang="en-US" dirty="0">
                <a:solidFill>
                  <a:schemeClr val="bg1"/>
                </a:solidFill>
                <a:latin typeface="Century Gothic" pitchFamily="34" charset="0"/>
              </a:rPr>
              <a:t> University of Massachusetts Boston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814387"/>
          </a:xfrm>
        </p:spPr>
        <p:txBody>
          <a:bodyPr rtlCol="0">
            <a:noAutofit/>
          </a:bodyPr>
          <a:lstStyle/>
          <a:p>
            <a:pPr eaLnBrk="1" fontAlgn="auto" hangingPunct="1">
              <a:spcAft>
                <a:spcPts val="0"/>
              </a:spcAft>
              <a:defRPr/>
            </a:pPr>
            <a:r>
              <a:rPr lang="en-US" dirty="0" smtClean="0">
                <a:solidFill>
                  <a:schemeClr val="accent1">
                    <a:lumMod val="75000"/>
                  </a:schemeClr>
                </a:solidFill>
              </a:rPr>
              <a:t>West Falmouth Town Pound</a:t>
            </a:r>
            <a:endParaRPr lang="en-US" dirty="0">
              <a:solidFill>
                <a:schemeClr val="accent1">
                  <a:lumMod val="75000"/>
                </a:schemeClr>
              </a:solidFill>
            </a:endParaRPr>
          </a:p>
        </p:txBody>
      </p:sp>
      <p:pic>
        <p:nvPicPr>
          <p:cNvPr id="37890" name="Picture 2" descr="C:\Users\rlvoo_000\Downloads\IMG_6415.jpg"/>
          <p:cNvPicPr>
            <a:picLocks noChangeAspect="1" noChangeArrowheads="1"/>
          </p:cNvPicPr>
          <p:nvPr/>
        </p:nvPicPr>
        <p:blipFill>
          <a:blip r:embed="rId2"/>
          <a:srcRect/>
          <a:stretch>
            <a:fillRect/>
          </a:stretch>
        </p:blipFill>
        <p:spPr bwMode="auto">
          <a:xfrm>
            <a:off x="900113" y="1328738"/>
            <a:ext cx="6375400" cy="4783137"/>
          </a:xfrm>
          <a:prstGeom prst="rect">
            <a:avLst/>
          </a:prstGeom>
          <a:noFill/>
          <a:ln w="9525">
            <a:noFill/>
            <a:miter lim="800000"/>
            <a:headEnd/>
            <a:tailEnd/>
          </a:ln>
        </p:spPr>
      </p:pic>
      <p:sp>
        <p:nvSpPr>
          <p:cNvPr id="37891" name="TextBox 2"/>
          <p:cNvSpPr txBox="1">
            <a:spLocks noChangeArrowheads="1"/>
          </p:cNvSpPr>
          <p:nvPr/>
        </p:nvSpPr>
        <p:spPr bwMode="auto">
          <a:xfrm>
            <a:off x="7456488" y="1328738"/>
            <a:ext cx="3938587" cy="4832350"/>
          </a:xfrm>
          <a:prstGeom prst="rect">
            <a:avLst/>
          </a:prstGeom>
          <a:noFill/>
          <a:ln w="9525">
            <a:noFill/>
            <a:miter lim="800000"/>
            <a:headEnd/>
            <a:tailEnd/>
          </a:ln>
        </p:spPr>
        <p:txBody>
          <a:bodyPr>
            <a:spAutoFit/>
          </a:bodyPr>
          <a:lstStyle/>
          <a:p>
            <a:pPr algn="ctr"/>
            <a:r>
              <a:rPr lang="en-US" sz="2200" dirty="0">
                <a:solidFill>
                  <a:schemeClr val="bg1"/>
                </a:solidFill>
                <a:latin typeface="Century Gothic" pitchFamily="34" charset="0"/>
              </a:rPr>
              <a:t>Hidden behind brambles and trees at 825 West Falmouth Highway are rocks that are steeped in colonial history. The rocks are what remain of the West Falmouth Pound, a livestock </a:t>
            </a:r>
            <a:r>
              <a:rPr lang="en-US" sz="2200" dirty="0" smtClean="0">
                <a:solidFill>
                  <a:schemeClr val="bg1"/>
                </a:solidFill>
                <a:latin typeface="Century Gothic" pitchFamily="34" charset="0"/>
              </a:rPr>
              <a:t>shelter.</a:t>
            </a:r>
            <a:endParaRPr lang="en-US" sz="2200" dirty="0">
              <a:solidFill>
                <a:schemeClr val="bg1"/>
              </a:solidFill>
              <a:latin typeface="Century Gothic" pitchFamily="34" charset="0"/>
            </a:endParaRPr>
          </a:p>
          <a:p>
            <a:pPr algn="ctr"/>
            <a:r>
              <a:rPr lang="en-US" sz="2200" i="1" dirty="0">
                <a:solidFill>
                  <a:schemeClr val="bg1"/>
                </a:solidFill>
                <a:latin typeface="Century Gothic" pitchFamily="34" charset="0"/>
              </a:rPr>
              <a:t>Historic Home For Wayward Sheep Gets Sheared</a:t>
            </a:r>
          </a:p>
          <a:p>
            <a:pPr algn="ctr"/>
            <a:r>
              <a:rPr lang="en-US" sz="2200" dirty="0">
                <a:solidFill>
                  <a:schemeClr val="bg1"/>
                </a:solidFill>
                <a:latin typeface="Century Gothic" pitchFamily="34" charset="0"/>
              </a:rPr>
              <a:t>By Amanda Haines</a:t>
            </a:r>
          </a:p>
          <a:p>
            <a:pPr algn="ctr"/>
            <a:r>
              <a:rPr lang="en-US" sz="2200" dirty="0">
                <a:solidFill>
                  <a:schemeClr val="bg1"/>
                </a:solidFill>
                <a:latin typeface="Century Gothic" pitchFamily="34" charset="0"/>
              </a:rPr>
              <a:t>Falmouth Enterprise</a:t>
            </a:r>
          </a:p>
          <a:p>
            <a:pPr algn="ctr"/>
            <a:r>
              <a:rPr lang="en-US" sz="2200" dirty="0">
                <a:solidFill>
                  <a:schemeClr val="bg1"/>
                </a:solidFill>
                <a:latin typeface="Century Gothic" pitchFamily="34" charset="0"/>
              </a:rPr>
              <a:t>Oct 26, 2018</a:t>
            </a:r>
          </a:p>
          <a:p>
            <a:endParaRPr lang="en-US" sz="22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863137" cy="1012825"/>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Farming and the Village Landscape</a:t>
            </a:r>
            <a:endParaRPr lang="en-US" dirty="0">
              <a:solidFill>
                <a:schemeClr val="accent1">
                  <a:lumMod val="50000"/>
                </a:schemeClr>
              </a:solidFill>
              <a:latin typeface="Calibri" panose="020F0502020204030204" pitchFamily="34" charset="0"/>
            </a:endParaRPr>
          </a:p>
        </p:txBody>
      </p:sp>
      <p:pic>
        <p:nvPicPr>
          <p:cNvPr id="38914" name="Picture 2" descr="C:\Users\rlvoo_000\Downloads\IMG_6378.jpg"/>
          <p:cNvPicPr>
            <a:picLocks noChangeAspect="1" noChangeArrowheads="1"/>
          </p:cNvPicPr>
          <p:nvPr/>
        </p:nvPicPr>
        <p:blipFill>
          <a:blip r:embed="rId2"/>
          <a:srcRect/>
          <a:stretch>
            <a:fillRect/>
          </a:stretch>
        </p:blipFill>
        <p:spPr bwMode="auto">
          <a:xfrm>
            <a:off x="692149" y="1254044"/>
            <a:ext cx="6297613" cy="4722813"/>
          </a:xfrm>
          <a:prstGeom prst="rect">
            <a:avLst/>
          </a:prstGeom>
          <a:noFill/>
          <a:ln w="9525">
            <a:noFill/>
            <a:miter lim="800000"/>
            <a:headEnd/>
            <a:tailEnd/>
          </a:ln>
        </p:spPr>
      </p:pic>
      <p:sp>
        <p:nvSpPr>
          <p:cNvPr id="38915" name="TextBox 2"/>
          <p:cNvSpPr txBox="1">
            <a:spLocks noChangeArrowheads="1"/>
          </p:cNvSpPr>
          <p:nvPr/>
        </p:nvSpPr>
        <p:spPr bwMode="auto">
          <a:xfrm>
            <a:off x="7216725" y="1107928"/>
            <a:ext cx="4431323" cy="5324535"/>
          </a:xfrm>
          <a:prstGeom prst="rect">
            <a:avLst/>
          </a:prstGeom>
          <a:noFill/>
          <a:ln w="9525">
            <a:noFill/>
            <a:miter lim="800000"/>
            <a:headEnd/>
            <a:tailEnd/>
          </a:ln>
        </p:spPr>
        <p:txBody>
          <a:bodyPr wrap="square">
            <a:spAutoFit/>
          </a:bodyPr>
          <a:lstStyle/>
          <a:p>
            <a:pPr algn="ctr"/>
            <a:r>
              <a:rPr lang="en-US" sz="2000" i="1" dirty="0">
                <a:solidFill>
                  <a:schemeClr val="bg1"/>
                </a:solidFill>
                <a:latin typeface="Century Gothic" pitchFamily="34" charset="0"/>
              </a:rPr>
              <a:t>Photo </a:t>
            </a:r>
          </a:p>
          <a:p>
            <a:pPr algn="ctr"/>
            <a:r>
              <a:rPr lang="en-US" sz="2000" i="1" dirty="0">
                <a:solidFill>
                  <a:schemeClr val="bg1"/>
                </a:solidFill>
                <a:latin typeface="Century Gothic" pitchFamily="34" charset="0"/>
              </a:rPr>
              <a:t>H.G. </a:t>
            </a:r>
            <a:r>
              <a:rPr lang="en-US" sz="2000" i="1" dirty="0" err="1">
                <a:solidFill>
                  <a:schemeClr val="bg1"/>
                </a:solidFill>
                <a:latin typeface="Century Gothic" pitchFamily="34" charset="0"/>
              </a:rPr>
              <a:t>Curless</a:t>
            </a:r>
            <a:r>
              <a:rPr lang="en-US" sz="2000" i="1" dirty="0">
                <a:solidFill>
                  <a:schemeClr val="bg1"/>
                </a:solidFill>
                <a:latin typeface="Century Gothic" pitchFamily="34" charset="0"/>
              </a:rPr>
              <a:t> c. 1897</a:t>
            </a:r>
          </a:p>
          <a:p>
            <a:pPr algn="ctr"/>
            <a:r>
              <a:rPr lang="en-US" sz="2000" dirty="0">
                <a:solidFill>
                  <a:schemeClr val="bg1"/>
                </a:solidFill>
                <a:latin typeface="Century Gothic" pitchFamily="34" charset="0"/>
              </a:rPr>
              <a:t>This picture of the Seth Allen Homestead (looking south towards the village) shows the rural landscape of West Falmouth in the late 1800s. Seth Allen was a mariner, like his father, Captain Seth Allen. In 1837 he married Christina Hamblin, sister of Captain John C. Hamblin. When Seth returned to port in the 1850s he needed a vocation, so he took up farming, and he and </a:t>
            </a:r>
            <a:endParaRPr lang="en-US" sz="2000" dirty="0" smtClean="0">
              <a:solidFill>
                <a:schemeClr val="bg1"/>
              </a:solidFill>
              <a:latin typeface="Century Gothic" pitchFamily="34" charset="0"/>
            </a:endParaRPr>
          </a:p>
          <a:p>
            <a:pPr algn="ctr"/>
            <a:r>
              <a:rPr lang="en-US" sz="2000" dirty="0" smtClean="0">
                <a:solidFill>
                  <a:schemeClr val="bg1"/>
                </a:solidFill>
                <a:latin typeface="Century Gothic" pitchFamily="34" charset="0"/>
              </a:rPr>
              <a:t>Christina </a:t>
            </a:r>
            <a:r>
              <a:rPr lang="en-US" sz="2000" dirty="0">
                <a:solidFill>
                  <a:schemeClr val="bg1"/>
                </a:solidFill>
                <a:latin typeface="Century Gothic" pitchFamily="34" charset="0"/>
              </a:rPr>
              <a:t>took in boarders to make ends meet.</a:t>
            </a:r>
          </a:p>
          <a:p>
            <a:pPr algn="ctr"/>
            <a:r>
              <a:rPr lang="en-US" sz="2000" i="1" dirty="0">
                <a:solidFill>
                  <a:schemeClr val="bg1"/>
                </a:solidFill>
                <a:latin typeface="Century Gothic" pitchFamily="34" charset="0"/>
              </a:rPr>
              <a:t>Jenkins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8125" y="277813"/>
            <a:ext cx="9850438" cy="849312"/>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Salt Marsh Hay</a:t>
            </a:r>
            <a:endParaRPr lang="en-US" dirty="0">
              <a:latin typeface="Calibri" panose="020F0502020204030204" pitchFamily="34" charset="0"/>
            </a:endParaRPr>
          </a:p>
        </p:txBody>
      </p:sp>
      <p:pic>
        <p:nvPicPr>
          <p:cNvPr id="39938" name="Picture 2" descr="C:\Users\rlvoo_000\Downloads\Gathering salt marsh hay.jpg"/>
          <p:cNvPicPr>
            <a:picLocks noChangeAspect="1" noChangeArrowheads="1"/>
          </p:cNvPicPr>
          <p:nvPr/>
        </p:nvPicPr>
        <p:blipFill>
          <a:blip r:embed="rId2"/>
          <a:srcRect/>
          <a:stretch>
            <a:fillRect/>
          </a:stretch>
        </p:blipFill>
        <p:spPr bwMode="auto">
          <a:xfrm>
            <a:off x="530225" y="1252538"/>
            <a:ext cx="7412038" cy="4841875"/>
          </a:xfrm>
          <a:prstGeom prst="rect">
            <a:avLst/>
          </a:prstGeom>
          <a:noFill/>
          <a:ln w="9525">
            <a:noFill/>
            <a:miter lim="800000"/>
            <a:headEnd/>
            <a:tailEnd/>
          </a:ln>
        </p:spPr>
      </p:pic>
      <p:sp>
        <p:nvSpPr>
          <p:cNvPr id="39939" name="TextBox 5"/>
          <p:cNvSpPr txBox="1">
            <a:spLocks noChangeArrowheads="1"/>
          </p:cNvSpPr>
          <p:nvPr/>
        </p:nvSpPr>
        <p:spPr bwMode="auto">
          <a:xfrm>
            <a:off x="8163535" y="1352887"/>
            <a:ext cx="3667393" cy="4832092"/>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West Falmouth Library</a:t>
            </a:r>
          </a:p>
          <a:p>
            <a:pPr algn="ctr"/>
            <a:r>
              <a:rPr lang="en-US" sz="2200" i="1" dirty="0">
                <a:solidFill>
                  <a:schemeClr val="bg1"/>
                </a:solidFill>
                <a:latin typeface="Century Gothic" pitchFamily="34" charset="0"/>
              </a:rPr>
              <a:t>Archives</a:t>
            </a:r>
          </a:p>
          <a:p>
            <a:pPr algn="ctr"/>
            <a:r>
              <a:rPr lang="en-US" sz="2200" i="1" dirty="0">
                <a:solidFill>
                  <a:schemeClr val="bg1"/>
                </a:solidFill>
                <a:latin typeface="Century Gothic" pitchFamily="34" charset="0"/>
              </a:rPr>
              <a:t>Photo c. 1896 by </a:t>
            </a:r>
          </a:p>
          <a:p>
            <a:pPr algn="ctr"/>
            <a:r>
              <a:rPr lang="en-US" sz="2200" i="1" dirty="0">
                <a:solidFill>
                  <a:schemeClr val="bg1"/>
                </a:solidFill>
                <a:latin typeface="Century Gothic" pitchFamily="34" charset="0"/>
              </a:rPr>
              <a:t>H. G. </a:t>
            </a:r>
            <a:r>
              <a:rPr lang="en-US" sz="2200" i="1" dirty="0" err="1">
                <a:solidFill>
                  <a:schemeClr val="bg1"/>
                </a:solidFill>
                <a:latin typeface="Century Gothic" pitchFamily="34" charset="0"/>
              </a:rPr>
              <a:t>Curless</a:t>
            </a:r>
            <a:endParaRPr lang="en-US" sz="2200" i="1" dirty="0">
              <a:solidFill>
                <a:schemeClr val="bg1"/>
              </a:solidFill>
              <a:latin typeface="Century Gothic" pitchFamily="34" charset="0"/>
            </a:endParaRPr>
          </a:p>
          <a:p>
            <a:pPr algn="ctr"/>
            <a:r>
              <a:rPr lang="en-US" sz="2200" dirty="0">
                <a:solidFill>
                  <a:schemeClr val="bg1"/>
                </a:solidFill>
                <a:latin typeface="Century Gothic" pitchFamily="34" charset="0"/>
              </a:rPr>
              <a:t>Gathering salt marsh hay on the Great </a:t>
            </a:r>
            <a:r>
              <a:rPr lang="en-US" sz="2200" dirty="0" err="1">
                <a:solidFill>
                  <a:schemeClr val="bg1"/>
                </a:solidFill>
                <a:latin typeface="Century Gothic" pitchFamily="34" charset="0"/>
              </a:rPr>
              <a:t>Sippewissett</a:t>
            </a:r>
            <a:r>
              <a:rPr lang="en-US" sz="2200" dirty="0">
                <a:solidFill>
                  <a:schemeClr val="bg1"/>
                </a:solidFill>
                <a:latin typeface="Century Gothic" pitchFamily="34" charset="0"/>
              </a:rPr>
              <a:t> Marsh. The hay was     hand-raked into piles   called </a:t>
            </a:r>
            <a:r>
              <a:rPr lang="en-US" sz="2200" dirty="0" err="1">
                <a:solidFill>
                  <a:schemeClr val="bg1"/>
                </a:solidFill>
                <a:latin typeface="Century Gothic" pitchFamily="34" charset="0"/>
              </a:rPr>
              <a:t>staddles</a:t>
            </a:r>
            <a:r>
              <a:rPr lang="en-US" sz="2200" dirty="0">
                <a:solidFill>
                  <a:schemeClr val="bg1"/>
                </a:solidFill>
                <a:latin typeface="Century Gothic" pitchFamily="34" charset="0"/>
              </a:rPr>
              <a:t>. </a:t>
            </a:r>
          </a:p>
          <a:p>
            <a:pPr algn="ctr"/>
            <a:r>
              <a:rPr lang="en-US" sz="2200" dirty="0" err="1">
                <a:solidFill>
                  <a:schemeClr val="bg1"/>
                </a:solidFill>
                <a:latin typeface="Century Gothic" pitchFamily="34" charset="0"/>
              </a:rPr>
              <a:t>Staddles</a:t>
            </a:r>
            <a:r>
              <a:rPr lang="en-US" sz="2200" dirty="0">
                <a:solidFill>
                  <a:schemeClr val="bg1"/>
                </a:solidFill>
                <a:latin typeface="Century Gothic" pitchFamily="34" charset="0"/>
              </a:rPr>
              <a:t> were raked onto sledges and pulled from  the marsh to the farm by horses or oxen.</a:t>
            </a:r>
          </a:p>
          <a:p>
            <a:pPr algn="ctr"/>
            <a:r>
              <a:rPr lang="en-US" sz="2200" dirty="0">
                <a:solidFill>
                  <a:schemeClr val="bg1"/>
                </a:solidFill>
                <a:latin typeface="Century Gothic" pitchFamily="34" charset="0"/>
              </a:rPr>
              <a:t> </a:t>
            </a:r>
            <a:r>
              <a:rPr lang="en-US" sz="2200" i="1" dirty="0">
                <a:solidFill>
                  <a:schemeClr val="bg1"/>
                </a:solidFill>
                <a:latin typeface="Century Gothic" pitchFamily="34" charset="0"/>
              </a:rPr>
              <a:t>Jenkins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60400" y="269875"/>
            <a:ext cx="9404350" cy="601663"/>
          </a:xfrm>
        </p:spPr>
        <p:txBody>
          <a:bodyPr/>
          <a:lstStyle/>
          <a:p>
            <a:pPr eaLnBrk="1" hangingPunct="1"/>
            <a:r>
              <a:rPr lang="en-US" sz="2800" i="1" smtClean="0">
                <a:solidFill>
                  <a:schemeClr val="bg1"/>
                </a:solidFill>
              </a:rPr>
              <a:t>Thank you to the following contributors:</a:t>
            </a:r>
          </a:p>
        </p:txBody>
      </p:sp>
      <p:sp>
        <p:nvSpPr>
          <p:cNvPr id="3" name="Content Placeholder 2"/>
          <p:cNvSpPr>
            <a:spLocks noGrp="1"/>
          </p:cNvSpPr>
          <p:nvPr>
            <p:ph idx="1"/>
          </p:nvPr>
        </p:nvSpPr>
        <p:spPr>
          <a:xfrm>
            <a:off x="633413" y="928688"/>
            <a:ext cx="10521950" cy="5500247"/>
          </a:xfrm>
        </p:spPr>
        <p:txBody>
          <a:bodyPr rtlCol="0">
            <a:normAutofit fontScale="92500" lnSpcReduction="10000"/>
          </a:bodyPr>
          <a:lstStyle/>
          <a:p>
            <a:pPr eaLnBrk="1" fontAlgn="auto" hangingPunct="1">
              <a:buFont typeface="Wingdings 3" charset="2"/>
              <a:buChar char=""/>
              <a:defRPr/>
            </a:pPr>
            <a:r>
              <a:rPr lang="en-US" sz="2400" dirty="0" smtClean="0">
                <a:solidFill>
                  <a:schemeClr val="bg1"/>
                </a:solidFill>
              </a:rPr>
              <a:t>Historians: </a:t>
            </a:r>
          </a:p>
          <a:p>
            <a:pPr eaLnBrk="1" fontAlgn="auto" hangingPunct="1">
              <a:buFont typeface="Wingdings 3" charset="2"/>
              <a:buChar char=""/>
              <a:defRPr/>
            </a:pPr>
            <a:r>
              <a:rPr lang="en-US" sz="2400" dirty="0" err="1" smtClean="0">
                <a:solidFill>
                  <a:schemeClr val="bg1"/>
                </a:solidFill>
              </a:rPr>
              <a:t>Deyo</a:t>
            </a:r>
            <a:r>
              <a:rPr lang="en-US" sz="2400" dirty="0" smtClean="0">
                <a:solidFill>
                  <a:schemeClr val="bg1"/>
                </a:solidFill>
              </a:rPr>
              <a:t>, Simeon-The History </a:t>
            </a:r>
            <a:r>
              <a:rPr lang="en-US" sz="2400" dirty="0">
                <a:solidFill>
                  <a:schemeClr val="bg1"/>
                </a:solidFill>
              </a:rPr>
              <a:t>of Barnstable County, Massachusetts, 1620-1637-1686-1890 </a:t>
            </a:r>
            <a:endParaRPr lang="en-US" sz="2400" dirty="0" smtClean="0">
              <a:solidFill>
                <a:schemeClr val="bg1"/>
              </a:solidFill>
            </a:endParaRPr>
          </a:p>
          <a:p>
            <a:pPr eaLnBrk="1" fontAlgn="auto" hangingPunct="1">
              <a:buFont typeface="Wingdings 3" charset="2"/>
              <a:buChar char=""/>
              <a:defRPr/>
            </a:pPr>
            <a:r>
              <a:rPr lang="en-US" sz="2400" dirty="0" smtClean="0">
                <a:solidFill>
                  <a:schemeClr val="bg1"/>
                </a:solidFill>
              </a:rPr>
              <a:t>Jenkins</a:t>
            </a:r>
            <a:r>
              <a:rPr lang="en-US" sz="2400" dirty="0">
                <a:solidFill>
                  <a:schemeClr val="bg1"/>
                </a:solidFill>
              </a:rPr>
              <a:t>, Charles </a:t>
            </a:r>
            <a:r>
              <a:rPr lang="en-US" sz="2400" dirty="0" smtClean="0">
                <a:solidFill>
                  <a:schemeClr val="bg1"/>
                </a:solidFill>
              </a:rPr>
              <a:t>W-</a:t>
            </a:r>
            <a:r>
              <a:rPr lang="en-US" sz="2400" dirty="0">
                <a:solidFill>
                  <a:schemeClr val="bg1"/>
                </a:solidFill>
              </a:rPr>
              <a:t>Three lectures on the early history of the town of Falmouth : covering the time from its settlement to </a:t>
            </a:r>
            <a:r>
              <a:rPr lang="en-US" sz="2400" dirty="0" smtClean="0">
                <a:solidFill>
                  <a:schemeClr val="bg1"/>
                </a:solidFill>
              </a:rPr>
              <a:t>1812</a:t>
            </a:r>
          </a:p>
          <a:p>
            <a:pPr eaLnBrk="1" fontAlgn="auto" hangingPunct="1">
              <a:buFont typeface="Wingdings 3" charset="2"/>
              <a:buChar char=""/>
              <a:defRPr/>
            </a:pPr>
            <a:r>
              <a:rPr lang="en-US" sz="2400" dirty="0" smtClean="0">
                <a:solidFill>
                  <a:schemeClr val="bg1"/>
                </a:solidFill>
              </a:rPr>
              <a:t>Jenkins, Candace-Between </a:t>
            </a:r>
            <a:r>
              <a:rPr lang="en-US" sz="2400" dirty="0">
                <a:solidFill>
                  <a:schemeClr val="bg1"/>
                </a:solidFill>
              </a:rPr>
              <a:t>the Forest and the Bay: A History of West Falmouth as revealed in Its </a:t>
            </a:r>
            <a:r>
              <a:rPr lang="en-US" sz="2400" dirty="0" smtClean="0">
                <a:solidFill>
                  <a:schemeClr val="bg1"/>
                </a:solidFill>
              </a:rPr>
              <a:t>Historic Buildings and Landscapes</a:t>
            </a:r>
          </a:p>
          <a:p>
            <a:pPr eaLnBrk="1" fontAlgn="auto" hangingPunct="1">
              <a:buFont typeface="Wingdings 3" charset="2"/>
              <a:buChar char=""/>
              <a:defRPr/>
            </a:pPr>
            <a:r>
              <a:rPr lang="en-US" sz="2400" dirty="0" smtClean="0">
                <a:solidFill>
                  <a:schemeClr val="bg1"/>
                </a:solidFill>
              </a:rPr>
              <a:t>Dillingham, John Hoag-Lectures About Life in West Falmouth in the 1800s</a:t>
            </a:r>
          </a:p>
          <a:p>
            <a:pPr eaLnBrk="1" fontAlgn="auto" hangingPunct="1">
              <a:buFont typeface="Wingdings 3" charset="2"/>
              <a:buChar char=""/>
              <a:defRPr/>
            </a:pPr>
            <a:r>
              <a:rPr lang="en-US" sz="2400" dirty="0" smtClean="0">
                <a:solidFill>
                  <a:schemeClr val="bg1"/>
                </a:solidFill>
              </a:rPr>
              <a:t>Local researchers:</a:t>
            </a:r>
          </a:p>
          <a:p>
            <a:pPr eaLnBrk="1" fontAlgn="auto" hangingPunct="1">
              <a:buFont typeface="Wingdings 3" charset="2"/>
              <a:buChar char=""/>
              <a:defRPr/>
            </a:pPr>
            <a:r>
              <a:rPr lang="en-US" sz="2400" dirty="0" smtClean="0">
                <a:solidFill>
                  <a:schemeClr val="bg1"/>
                </a:solidFill>
              </a:rPr>
              <a:t>Susan </a:t>
            </a:r>
            <a:r>
              <a:rPr lang="en-US" sz="2400" dirty="0">
                <a:solidFill>
                  <a:schemeClr val="bg1"/>
                </a:solidFill>
              </a:rPr>
              <a:t>Meyers-John Hoag </a:t>
            </a:r>
            <a:r>
              <a:rPr lang="en-US" sz="2400" dirty="0" smtClean="0">
                <a:solidFill>
                  <a:schemeClr val="bg1"/>
                </a:solidFill>
              </a:rPr>
              <a:t>Dillingham lectures </a:t>
            </a:r>
          </a:p>
          <a:p>
            <a:pPr eaLnBrk="1" fontAlgn="auto" hangingPunct="1">
              <a:buFont typeface="Wingdings 3" charset="2"/>
              <a:buChar char=""/>
              <a:defRPr/>
            </a:pPr>
            <a:r>
              <a:rPr lang="en-US" sz="2400" dirty="0" smtClean="0">
                <a:solidFill>
                  <a:schemeClr val="bg1"/>
                </a:solidFill>
              </a:rPr>
              <a:t>Linda </a:t>
            </a:r>
            <a:r>
              <a:rPr lang="en-US" sz="2400" dirty="0" err="1" smtClean="0">
                <a:solidFill>
                  <a:schemeClr val="bg1"/>
                </a:solidFill>
              </a:rPr>
              <a:t>Ohkagawa</a:t>
            </a:r>
            <a:r>
              <a:rPr lang="en-US" sz="2400" dirty="0" smtClean="0">
                <a:solidFill>
                  <a:schemeClr val="bg1"/>
                </a:solidFill>
              </a:rPr>
              <a:t>-Sheep Farming (also presenting today)</a:t>
            </a:r>
          </a:p>
          <a:p>
            <a:pPr eaLnBrk="1" fontAlgn="auto" hangingPunct="1">
              <a:buFont typeface="Wingdings 3" charset="2"/>
              <a:buChar char=""/>
              <a:defRPr/>
            </a:pPr>
            <a:r>
              <a:rPr lang="en-US" sz="2400" dirty="0" smtClean="0">
                <a:solidFill>
                  <a:schemeClr val="bg1"/>
                </a:solidFill>
              </a:rPr>
              <a:t>Milt Williamson-Pink Granite</a:t>
            </a:r>
          </a:p>
          <a:p>
            <a:pPr eaLnBrk="1" fontAlgn="auto" hangingPunct="1">
              <a:buFont typeface="Wingdings 3" charset="2"/>
              <a:buChar char=""/>
              <a:defRPr/>
            </a:pPr>
            <a:r>
              <a:rPr lang="en-US" sz="2400" dirty="0" smtClean="0">
                <a:solidFill>
                  <a:schemeClr val="bg1"/>
                </a:solidFill>
              </a:rPr>
              <a:t>Tim Jackson and family-Videography</a:t>
            </a:r>
          </a:p>
          <a:p>
            <a:pPr eaLnBrk="1" fontAlgn="auto" hangingPunct="1">
              <a:buFont typeface="Wingdings 3" charset="2"/>
              <a:buChar char=""/>
              <a:defRPr/>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290513"/>
            <a:ext cx="9825038" cy="692150"/>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Land Cultivation</a:t>
            </a:r>
            <a:endParaRPr lang="en-US" dirty="0">
              <a:solidFill>
                <a:schemeClr val="bg2">
                  <a:lumMod val="50000"/>
                </a:schemeClr>
              </a:solidFill>
            </a:endParaRPr>
          </a:p>
        </p:txBody>
      </p:sp>
      <p:pic>
        <p:nvPicPr>
          <p:cNvPr id="40962" name="Picture 2" descr="C:\Users\rlvoo_000\Downloads\Plowing the field.jpg"/>
          <p:cNvPicPr>
            <a:picLocks noChangeAspect="1" noChangeArrowheads="1"/>
          </p:cNvPicPr>
          <p:nvPr/>
        </p:nvPicPr>
        <p:blipFill>
          <a:blip r:embed="rId2"/>
          <a:srcRect/>
          <a:stretch>
            <a:fillRect/>
          </a:stretch>
        </p:blipFill>
        <p:spPr bwMode="auto">
          <a:xfrm>
            <a:off x="839788" y="1185863"/>
            <a:ext cx="5065712" cy="4964112"/>
          </a:xfrm>
          <a:prstGeom prst="rect">
            <a:avLst/>
          </a:prstGeom>
          <a:noFill/>
          <a:ln w="9525">
            <a:noFill/>
            <a:miter lim="800000"/>
            <a:headEnd/>
            <a:tailEnd/>
          </a:ln>
        </p:spPr>
      </p:pic>
      <p:sp>
        <p:nvSpPr>
          <p:cNvPr id="40963" name="TextBox 4"/>
          <p:cNvSpPr txBox="1">
            <a:spLocks noChangeArrowheads="1"/>
          </p:cNvSpPr>
          <p:nvPr/>
        </p:nvSpPr>
        <p:spPr bwMode="auto">
          <a:xfrm>
            <a:off x="6554787" y="1510983"/>
            <a:ext cx="5205803" cy="4832092"/>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West Falmouth Library </a:t>
            </a:r>
          </a:p>
          <a:p>
            <a:pPr algn="ctr"/>
            <a:r>
              <a:rPr lang="en-US" sz="2200" i="1" dirty="0">
                <a:solidFill>
                  <a:schemeClr val="bg1"/>
                </a:solidFill>
                <a:latin typeface="Century Gothic" pitchFamily="34" charset="0"/>
              </a:rPr>
              <a:t>Archives</a:t>
            </a:r>
          </a:p>
          <a:p>
            <a:pPr algn="ctr"/>
            <a:r>
              <a:rPr lang="en-US" sz="2200" dirty="0">
                <a:solidFill>
                  <a:schemeClr val="bg1"/>
                </a:solidFill>
                <a:latin typeface="Century Gothic" pitchFamily="34" charset="0"/>
              </a:rPr>
              <a:t>Hand plowing the open fields was time consuming and exhausting, but farmers in the 19</a:t>
            </a:r>
            <a:r>
              <a:rPr lang="en-US" sz="2200" baseline="30000" dirty="0">
                <a:solidFill>
                  <a:schemeClr val="bg1"/>
                </a:solidFill>
                <a:latin typeface="Century Gothic" pitchFamily="34" charset="0"/>
              </a:rPr>
              <a:t>th</a:t>
            </a:r>
            <a:r>
              <a:rPr lang="en-US" sz="2200" dirty="0">
                <a:solidFill>
                  <a:schemeClr val="bg1"/>
                </a:solidFill>
                <a:latin typeface="Century Gothic" pitchFamily="34" charset="0"/>
              </a:rPr>
              <a:t> century needed to harvest any resource to provide for their families. The major agricultural product was livestock, particularly merino sheep. Most farms raised cattle, hogs,  horses, grains, vegetables, and fruit. Most of the Bowerman homestead was sold during the early1900s to developers   of </a:t>
            </a:r>
            <a:r>
              <a:rPr lang="en-US" sz="2200" dirty="0" err="1">
                <a:solidFill>
                  <a:schemeClr val="bg1"/>
                </a:solidFill>
                <a:latin typeface="Century Gothic" pitchFamily="34" charset="0"/>
              </a:rPr>
              <a:t>Saconesset</a:t>
            </a:r>
            <a:r>
              <a:rPr lang="en-US" sz="2200" dirty="0">
                <a:solidFill>
                  <a:schemeClr val="bg1"/>
                </a:solidFill>
                <a:latin typeface="Century Gothic" pitchFamily="34" charset="0"/>
              </a:rPr>
              <a:t> Hills.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563100" cy="938212"/>
          </a:xfrm>
        </p:spPr>
        <p:txBody>
          <a:bodyPr rtlCol="0">
            <a:noAutofit/>
          </a:bodyPr>
          <a:lstStyle/>
          <a:p>
            <a:pPr eaLnBrk="1" fontAlgn="auto" hangingPunct="1">
              <a:spcAft>
                <a:spcPts val="0"/>
              </a:spcAft>
              <a:defRPr/>
            </a:pPr>
            <a:r>
              <a:rPr lang="en-US" dirty="0">
                <a:solidFill>
                  <a:schemeClr val="bg2">
                    <a:lumMod val="50000"/>
                  </a:schemeClr>
                </a:solidFill>
                <a:latin typeface="Calibri" panose="020F0502020204030204" pitchFamily="34" charset="0"/>
              </a:rPr>
              <a:t>Historic View of the </a:t>
            </a:r>
            <a:r>
              <a:rPr lang="en-US" dirty="0" smtClean="0">
                <a:solidFill>
                  <a:schemeClr val="bg2">
                    <a:lumMod val="50000"/>
                  </a:schemeClr>
                </a:solidFill>
                <a:latin typeface="Calibri" panose="020F0502020204030204" pitchFamily="34" charset="0"/>
              </a:rPr>
              <a:t>Oyster Pond</a:t>
            </a:r>
            <a:endParaRPr lang="en-US" dirty="0"/>
          </a:p>
        </p:txBody>
      </p:sp>
      <p:pic>
        <p:nvPicPr>
          <p:cNvPr id="41986" name="Picture 2" descr="C:\Users\rlvoo_000\Downloads\IMG_6406.jpg"/>
          <p:cNvPicPr>
            <a:picLocks noChangeAspect="1" noChangeArrowheads="1"/>
          </p:cNvPicPr>
          <p:nvPr/>
        </p:nvPicPr>
        <p:blipFill>
          <a:blip r:embed="rId2"/>
          <a:srcRect/>
          <a:stretch>
            <a:fillRect/>
          </a:stretch>
        </p:blipFill>
        <p:spPr bwMode="auto">
          <a:xfrm>
            <a:off x="919163" y="1314450"/>
            <a:ext cx="5970587" cy="4999038"/>
          </a:xfrm>
          <a:prstGeom prst="rect">
            <a:avLst/>
          </a:prstGeom>
          <a:noFill/>
          <a:ln w="9525">
            <a:noFill/>
            <a:miter lim="800000"/>
            <a:headEnd/>
            <a:tailEnd/>
          </a:ln>
        </p:spPr>
      </p:pic>
      <p:sp>
        <p:nvSpPr>
          <p:cNvPr id="41987" name="TextBox 2"/>
          <p:cNvSpPr txBox="1">
            <a:spLocks noChangeArrowheads="1"/>
          </p:cNvSpPr>
          <p:nvPr/>
        </p:nvSpPr>
        <p:spPr bwMode="auto">
          <a:xfrm>
            <a:off x="7226690" y="1493584"/>
            <a:ext cx="4519832" cy="4832092"/>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West Falmouth Library</a:t>
            </a:r>
          </a:p>
          <a:p>
            <a:pPr algn="ctr"/>
            <a:r>
              <a:rPr lang="en-US" sz="2200" i="1" dirty="0">
                <a:solidFill>
                  <a:schemeClr val="bg1"/>
                </a:solidFill>
                <a:latin typeface="Century Gothic" pitchFamily="34" charset="0"/>
              </a:rPr>
              <a:t>Archives</a:t>
            </a:r>
          </a:p>
          <a:p>
            <a:pPr algn="ctr"/>
            <a:r>
              <a:rPr lang="en-US" sz="2200" i="1" dirty="0">
                <a:solidFill>
                  <a:schemeClr val="bg1"/>
                </a:solidFill>
                <a:latin typeface="Century Gothic" pitchFamily="34" charset="0"/>
              </a:rPr>
              <a:t>Photo by H. G. </a:t>
            </a:r>
            <a:r>
              <a:rPr lang="en-US" sz="2200" i="1" dirty="0" err="1">
                <a:solidFill>
                  <a:schemeClr val="bg1"/>
                </a:solidFill>
                <a:latin typeface="Century Gothic" pitchFamily="34" charset="0"/>
              </a:rPr>
              <a:t>Curless</a:t>
            </a:r>
            <a:r>
              <a:rPr lang="en-US" sz="2200" i="1" dirty="0">
                <a:solidFill>
                  <a:schemeClr val="bg1"/>
                </a:solidFill>
                <a:latin typeface="Century Gothic" pitchFamily="34" charset="0"/>
              </a:rPr>
              <a:t> c. 1896</a:t>
            </a:r>
          </a:p>
          <a:p>
            <a:pPr algn="ctr"/>
            <a:r>
              <a:rPr lang="en-US" sz="2200" dirty="0">
                <a:solidFill>
                  <a:schemeClr val="bg1"/>
                </a:solidFill>
                <a:latin typeface="Century Gothic" pitchFamily="34" charset="0"/>
              </a:rPr>
              <a:t>Oysters were important as a food source and as a bartering resource for both the Native Americans and the colonists. </a:t>
            </a:r>
          </a:p>
          <a:p>
            <a:pPr algn="ctr"/>
            <a:r>
              <a:rPr lang="en-US" sz="2200" dirty="0">
                <a:solidFill>
                  <a:schemeClr val="bg1"/>
                </a:solidFill>
                <a:latin typeface="Century Gothic" pitchFamily="34" charset="0"/>
              </a:rPr>
              <a:t>Stephen </a:t>
            </a:r>
            <a:r>
              <a:rPr lang="en-US" sz="2200" dirty="0" err="1">
                <a:solidFill>
                  <a:schemeClr val="bg1"/>
                </a:solidFill>
                <a:latin typeface="Century Gothic" pitchFamily="34" charset="0"/>
              </a:rPr>
              <a:t>Diliingham</a:t>
            </a:r>
            <a:r>
              <a:rPr lang="en-US" sz="2200" dirty="0">
                <a:solidFill>
                  <a:schemeClr val="bg1"/>
                </a:solidFill>
                <a:latin typeface="Century Gothic" pitchFamily="34" charset="0"/>
              </a:rPr>
              <a:t> and William Gifford formed the Oyster Pond River Company in the 1800s in order to control the harvesting of oysters and herring in the ponds and rivers of West Falmouth.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46113" y="352425"/>
            <a:ext cx="9404350" cy="881063"/>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Farmstead-William Gifford IV</a:t>
            </a:r>
            <a:endParaRPr lang="en-US" dirty="0">
              <a:solidFill>
                <a:schemeClr val="bg2">
                  <a:lumMod val="50000"/>
                </a:schemeClr>
              </a:solidFill>
              <a:latin typeface="Calibri" panose="020F0502020204030204" pitchFamily="34" charset="0"/>
            </a:endParaRPr>
          </a:p>
        </p:txBody>
      </p:sp>
      <p:pic>
        <p:nvPicPr>
          <p:cNvPr id="43010" name="Picture 2" descr="C:\Users\rlvoo_000\Downloads\Gifford barn and farm.jpg"/>
          <p:cNvPicPr>
            <a:picLocks noChangeAspect="1" noChangeArrowheads="1"/>
          </p:cNvPicPr>
          <p:nvPr/>
        </p:nvPicPr>
        <p:blipFill>
          <a:blip r:embed="rId2"/>
          <a:srcRect/>
          <a:stretch>
            <a:fillRect/>
          </a:stretch>
        </p:blipFill>
        <p:spPr bwMode="auto">
          <a:xfrm>
            <a:off x="766763" y="1334041"/>
            <a:ext cx="6654672" cy="4855747"/>
          </a:xfrm>
          <a:prstGeom prst="rect">
            <a:avLst/>
          </a:prstGeom>
          <a:noFill/>
          <a:ln w="9525">
            <a:noFill/>
            <a:miter lim="800000"/>
            <a:headEnd/>
            <a:tailEnd/>
          </a:ln>
        </p:spPr>
      </p:pic>
      <p:sp>
        <p:nvSpPr>
          <p:cNvPr id="43011" name="TextBox 2"/>
          <p:cNvSpPr txBox="1">
            <a:spLocks noChangeArrowheads="1"/>
          </p:cNvSpPr>
          <p:nvPr/>
        </p:nvSpPr>
        <p:spPr bwMode="auto">
          <a:xfrm>
            <a:off x="7680960" y="1177925"/>
            <a:ext cx="4206240" cy="5324535"/>
          </a:xfrm>
          <a:prstGeom prst="rect">
            <a:avLst/>
          </a:prstGeom>
          <a:noFill/>
          <a:ln w="9525">
            <a:noFill/>
            <a:miter lim="800000"/>
            <a:headEnd/>
            <a:tailEnd/>
          </a:ln>
        </p:spPr>
        <p:txBody>
          <a:bodyPr wrap="square">
            <a:spAutoFit/>
          </a:bodyPr>
          <a:lstStyle/>
          <a:p>
            <a:pPr algn="ctr"/>
            <a:r>
              <a:rPr lang="en-US" sz="2000" i="1" dirty="0">
                <a:solidFill>
                  <a:schemeClr val="bg1"/>
                </a:solidFill>
                <a:latin typeface="Century Gothic" pitchFamily="34" charset="0"/>
              </a:rPr>
              <a:t>West Falmouth Library</a:t>
            </a:r>
          </a:p>
          <a:p>
            <a:pPr algn="ctr"/>
            <a:r>
              <a:rPr lang="en-US" sz="2000" i="1" dirty="0">
                <a:solidFill>
                  <a:schemeClr val="bg1"/>
                </a:solidFill>
                <a:latin typeface="Century Gothic" pitchFamily="34" charset="0"/>
              </a:rPr>
              <a:t>Archives</a:t>
            </a:r>
          </a:p>
          <a:p>
            <a:pPr algn="ctr"/>
            <a:r>
              <a:rPr lang="en-US" sz="2000" dirty="0">
                <a:solidFill>
                  <a:schemeClr val="bg1"/>
                </a:solidFill>
                <a:latin typeface="Century Gothic" pitchFamily="34" charset="0"/>
              </a:rPr>
              <a:t>William Gifford of Sandwich was the first to settle in </a:t>
            </a:r>
            <a:r>
              <a:rPr lang="en-US" sz="2000" dirty="0" err="1">
                <a:solidFill>
                  <a:schemeClr val="bg1"/>
                </a:solidFill>
                <a:latin typeface="Century Gothic" pitchFamily="34" charset="0"/>
              </a:rPr>
              <a:t>Suckanessett</a:t>
            </a:r>
            <a:r>
              <a:rPr lang="en-US" sz="2000" dirty="0">
                <a:solidFill>
                  <a:schemeClr val="bg1"/>
                </a:solidFill>
                <a:latin typeface="Century Gothic" pitchFamily="34" charset="0"/>
              </a:rPr>
              <a:t>. His family became very prosperous.</a:t>
            </a:r>
          </a:p>
          <a:p>
            <a:pPr algn="ctr"/>
            <a:r>
              <a:rPr lang="en-US" sz="2000" dirty="0">
                <a:solidFill>
                  <a:schemeClr val="bg1"/>
                </a:solidFill>
                <a:latin typeface="Century Gothic" pitchFamily="34" charset="0"/>
              </a:rPr>
              <a:t>This picture shows the farmstead in the mid 1800s on land inherited by William Gifford IV.  Note the pink granite barn in the background and the animals gathered in front. This view appears to show the farmstead as the staging area for the railroad, which was built through West Falmouth in 1871. </a:t>
            </a:r>
          </a:p>
          <a:p>
            <a:pPr algn="ctr"/>
            <a:r>
              <a:rPr lang="en-US" sz="2000" i="1" dirty="0">
                <a:solidFill>
                  <a:schemeClr val="bg1"/>
                </a:solidFill>
                <a:latin typeface="Century Gothic" pitchFamily="34" charset="0"/>
              </a:rPr>
              <a:t>Jenkins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13" y="284163"/>
            <a:ext cx="9764712" cy="701675"/>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Pink Granite-William Gifford IV</a:t>
            </a:r>
            <a:endParaRPr lang="en-US" dirty="0">
              <a:solidFill>
                <a:schemeClr val="bg2">
                  <a:lumMod val="50000"/>
                </a:schemeClr>
              </a:solidFill>
            </a:endParaRPr>
          </a:p>
        </p:txBody>
      </p:sp>
      <p:pic>
        <p:nvPicPr>
          <p:cNvPr id="44034" name="Picture 2" descr="C:\Users\rlvoo_000\Downloads\Stone house.jpg"/>
          <p:cNvPicPr>
            <a:picLocks noChangeAspect="1" noChangeArrowheads="1"/>
          </p:cNvPicPr>
          <p:nvPr/>
        </p:nvPicPr>
        <p:blipFill>
          <a:blip r:embed="rId2"/>
          <a:srcRect/>
          <a:stretch>
            <a:fillRect/>
          </a:stretch>
        </p:blipFill>
        <p:spPr bwMode="auto">
          <a:xfrm>
            <a:off x="844038" y="1665044"/>
            <a:ext cx="5730875" cy="4254500"/>
          </a:xfrm>
          <a:prstGeom prst="rect">
            <a:avLst/>
          </a:prstGeom>
          <a:noFill/>
          <a:ln w="9525">
            <a:noFill/>
            <a:miter lim="800000"/>
            <a:headEnd/>
            <a:tailEnd/>
          </a:ln>
        </p:spPr>
      </p:pic>
      <p:sp>
        <p:nvSpPr>
          <p:cNvPr id="44035" name="TextBox 2"/>
          <p:cNvSpPr txBox="1">
            <a:spLocks noChangeArrowheads="1"/>
          </p:cNvSpPr>
          <p:nvPr/>
        </p:nvSpPr>
        <p:spPr bwMode="auto">
          <a:xfrm>
            <a:off x="6865034" y="1462048"/>
            <a:ext cx="4797083" cy="4832092"/>
          </a:xfrm>
          <a:prstGeom prst="rect">
            <a:avLst/>
          </a:prstGeom>
          <a:noFill/>
          <a:ln w="9525">
            <a:noFill/>
            <a:miter lim="800000"/>
            <a:headEnd/>
            <a:tailEnd/>
          </a:ln>
        </p:spPr>
        <p:txBody>
          <a:bodyPr wrap="square">
            <a:spAutoFit/>
          </a:bodyPr>
          <a:lstStyle/>
          <a:p>
            <a:pPr algn="ctr"/>
            <a:r>
              <a:rPr lang="en-US" sz="2200" i="1" dirty="0">
                <a:solidFill>
                  <a:schemeClr val="bg1"/>
                </a:solidFill>
                <a:latin typeface="Century Gothic" pitchFamily="34" charset="0"/>
              </a:rPr>
              <a:t>Photo </a:t>
            </a:r>
          </a:p>
          <a:p>
            <a:pPr algn="ctr"/>
            <a:r>
              <a:rPr lang="en-US" sz="2200" i="1" dirty="0">
                <a:solidFill>
                  <a:schemeClr val="bg1"/>
                </a:solidFill>
                <a:latin typeface="Century Gothic" pitchFamily="34" charset="0"/>
              </a:rPr>
              <a:t>James Higgins 1998</a:t>
            </a:r>
          </a:p>
          <a:p>
            <a:pPr algn="ctr"/>
            <a:r>
              <a:rPr lang="en-US" sz="2200" dirty="0">
                <a:solidFill>
                  <a:schemeClr val="bg1"/>
                </a:solidFill>
                <a:latin typeface="Century Gothic" pitchFamily="34" charset="0"/>
              </a:rPr>
              <a:t>William Gifford IV used pink granite to build this barn on the Gifford homestead in the mid 1800s. Pink granite is found all over the world. The concentration of pink granite along the glacial moraine in West and North Falmouth is significant.</a:t>
            </a:r>
          </a:p>
          <a:p>
            <a:pPr algn="ctr"/>
            <a:r>
              <a:rPr lang="en-US" sz="2200" dirty="0" smtClean="0">
                <a:solidFill>
                  <a:schemeClr val="bg1"/>
                </a:solidFill>
                <a:latin typeface="Century Gothic" pitchFamily="34" charset="0"/>
              </a:rPr>
              <a:t>The </a:t>
            </a:r>
            <a:r>
              <a:rPr lang="en-US" sz="2200" dirty="0">
                <a:solidFill>
                  <a:schemeClr val="bg1"/>
                </a:solidFill>
                <a:latin typeface="Century Gothic" pitchFamily="34" charset="0"/>
              </a:rPr>
              <a:t>barn stands today, but it has been converted into a </a:t>
            </a:r>
            <a:r>
              <a:rPr lang="en-US" sz="2200" dirty="0" smtClean="0">
                <a:solidFill>
                  <a:schemeClr val="bg1"/>
                </a:solidFill>
                <a:latin typeface="Century Gothic" pitchFamily="34" charset="0"/>
              </a:rPr>
              <a:t>private </a:t>
            </a:r>
            <a:r>
              <a:rPr lang="en-US" sz="2200" dirty="0">
                <a:solidFill>
                  <a:schemeClr val="bg1"/>
                </a:solidFill>
                <a:latin typeface="Century Gothic" pitchFamily="34" charset="0"/>
              </a:rPr>
              <a:t>dwelling.</a:t>
            </a:r>
          </a:p>
          <a:p>
            <a:pPr algn="ctr"/>
            <a:r>
              <a:rPr lang="en-US" sz="2200" i="1" dirty="0">
                <a:solidFill>
                  <a:schemeClr val="bg1"/>
                </a:solidFill>
                <a:latin typeface="Century Gothic" pitchFamily="34" charset="0"/>
              </a:rPr>
              <a:t>Jenkins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446088" y="166688"/>
            <a:ext cx="8697912" cy="903287"/>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Pink Granite-George and Daniel Weeks</a:t>
            </a:r>
            <a:endParaRPr lang="en-US" dirty="0">
              <a:solidFill>
                <a:schemeClr val="bg2">
                  <a:lumMod val="50000"/>
                </a:schemeClr>
              </a:solidFill>
              <a:latin typeface="Calibri" panose="020F0502020204030204" pitchFamily="34" charset="0"/>
            </a:endParaRPr>
          </a:p>
        </p:txBody>
      </p:sp>
      <p:pic>
        <p:nvPicPr>
          <p:cNvPr id="45058" name="Picture 2" descr="C:\Users\rlvoo_000\Downloads\Stone barn.jpg"/>
          <p:cNvPicPr>
            <a:picLocks noChangeAspect="1" noChangeArrowheads="1"/>
          </p:cNvPicPr>
          <p:nvPr/>
        </p:nvPicPr>
        <p:blipFill>
          <a:blip r:embed="rId2"/>
          <a:srcRect/>
          <a:stretch>
            <a:fillRect/>
          </a:stretch>
        </p:blipFill>
        <p:spPr bwMode="auto">
          <a:xfrm>
            <a:off x="466725" y="1019175"/>
            <a:ext cx="6854825" cy="4906963"/>
          </a:xfrm>
          <a:prstGeom prst="rect">
            <a:avLst/>
          </a:prstGeom>
          <a:noFill/>
          <a:ln w="9525">
            <a:noFill/>
            <a:miter lim="800000"/>
            <a:headEnd/>
            <a:tailEnd/>
          </a:ln>
        </p:spPr>
      </p:pic>
      <p:sp>
        <p:nvSpPr>
          <p:cNvPr id="45059" name="TextBox 2"/>
          <p:cNvSpPr txBox="1">
            <a:spLocks noChangeArrowheads="1"/>
          </p:cNvSpPr>
          <p:nvPr/>
        </p:nvSpPr>
        <p:spPr bwMode="auto">
          <a:xfrm>
            <a:off x="7478713" y="1056610"/>
            <a:ext cx="4083050" cy="4832092"/>
          </a:xfrm>
          <a:prstGeom prst="rect">
            <a:avLst/>
          </a:prstGeom>
          <a:noFill/>
          <a:ln w="9525">
            <a:noFill/>
            <a:miter lim="800000"/>
            <a:headEnd/>
            <a:tailEnd/>
          </a:ln>
        </p:spPr>
        <p:txBody>
          <a:bodyPr>
            <a:spAutoFit/>
          </a:bodyPr>
          <a:lstStyle/>
          <a:p>
            <a:pPr algn="ctr"/>
            <a:r>
              <a:rPr lang="en-US" sz="2200" i="1" dirty="0">
                <a:solidFill>
                  <a:schemeClr val="bg1"/>
                </a:solidFill>
                <a:latin typeface="Century Gothic" pitchFamily="34" charset="0"/>
              </a:rPr>
              <a:t>Photo </a:t>
            </a:r>
          </a:p>
          <a:p>
            <a:pPr algn="ctr"/>
            <a:r>
              <a:rPr lang="en-US" sz="2200" i="1" dirty="0">
                <a:solidFill>
                  <a:schemeClr val="bg1"/>
                </a:solidFill>
                <a:latin typeface="Century Gothic" pitchFamily="34" charset="0"/>
              </a:rPr>
              <a:t>Peter Stott  c. 1989</a:t>
            </a:r>
          </a:p>
          <a:p>
            <a:pPr algn="ctr"/>
            <a:r>
              <a:rPr lang="en-US" sz="2200" dirty="0" smtClean="0">
                <a:solidFill>
                  <a:schemeClr val="bg1"/>
                </a:solidFill>
                <a:latin typeface="Century Gothic" pitchFamily="34" charset="0"/>
              </a:rPr>
              <a:t>George </a:t>
            </a:r>
            <a:r>
              <a:rPr lang="en-US" sz="2200" dirty="0">
                <a:solidFill>
                  <a:schemeClr val="bg1"/>
                </a:solidFill>
                <a:latin typeface="Century Gothic" pitchFamily="34" charset="0"/>
              </a:rPr>
              <a:t>and Daniel Weeks were both stone masons. George built his house in 1828, using pink granite as the foundation. He began building the barn in the mid 1800s but died before it was completed. His son, Daniel, inherited the property and completed the barn, which still stands.</a:t>
            </a:r>
          </a:p>
          <a:p>
            <a:pPr algn="ctr"/>
            <a:r>
              <a:rPr lang="en-US" sz="2200" i="1" dirty="0">
                <a:solidFill>
                  <a:schemeClr val="bg1"/>
                </a:solidFill>
                <a:latin typeface="Century Gothic" pitchFamily="34" charset="0"/>
              </a:rPr>
              <a:t>Jenkins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150" y="301625"/>
            <a:ext cx="9404350" cy="938213"/>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Pink Granite-The Eternal Flame</a:t>
            </a:r>
            <a:endParaRPr lang="en-US" dirty="0">
              <a:solidFill>
                <a:schemeClr val="accent1">
                  <a:lumMod val="50000"/>
                </a:schemeClr>
              </a:solidFill>
              <a:latin typeface="Calibri" panose="020F0502020204030204" pitchFamily="34" charset="0"/>
            </a:endParaRPr>
          </a:p>
        </p:txBody>
      </p:sp>
      <p:pic>
        <p:nvPicPr>
          <p:cNvPr id="46082" name="Picture 4"/>
          <p:cNvPicPr>
            <a:picLocks noGrp="1" noChangeAspect="1" noChangeArrowheads="1"/>
          </p:cNvPicPr>
          <p:nvPr>
            <p:ph idx="1"/>
          </p:nvPr>
        </p:nvPicPr>
        <p:blipFill>
          <a:blip r:embed="rId2"/>
          <a:srcRect/>
          <a:stretch>
            <a:fillRect/>
          </a:stretch>
        </p:blipFill>
        <p:spPr>
          <a:xfrm>
            <a:off x="865822" y="1493940"/>
            <a:ext cx="6264455" cy="4344152"/>
          </a:xfrm>
        </p:spPr>
      </p:pic>
      <p:sp>
        <p:nvSpPr>
          <p:cNvPr id="46083" name="TextBox 5"/>
          <p:cNvSpPr txBox="1">
            <a:spLocks noChangeArrowheads="1"/>
          </p:cNvSpPr>
          <p:nvPr/>
        </p:nvSpPr>
        <p:spPr bwMode="auto">
          <a:xfrm>
            <a:off x="7441809" y="1212580"/>
            <a:ext cx="4276579" cy="5016758"/>
          </a:xfrm>
          <a:prstGeom prst="rect">
            <a:avLst/>
          </a:prstGeom>
          <a:noFill/>
          <a:ln w="9525">
            <a:noFill/>
            <a:miter lim="800000"/>
            <a:headEnd/>
            <a:tailEnd/>
          </a:ln>
        </p:spPr>
        <p:txBody>
          <a:bodyPr wrap="square">
            <a:spAutoFit/>
          </a:bodyPr>
          <a:lstStyle/>
          <a:p>
            <a:pPr algn="ctr"/>
            <a:r>
              <a:rPr lang="en-US" sz="2000" i="1" dirty="0">
                <a:solidFill>
                  <a:schemeClr val="bg1"/>
                </a:solidFill>
                <a:latin typeface="Century Gothic" pitchFamily="34" charset="0"/>
              </a:rPr>
              <a:t>Arlington Cemetery</a:t>
            </a:r>
          </a:p>
          <a:p>
            <a:pPr algn="ctr"/>
            <a:r>
              <a:rPr lang="en-US" sz="2000" i="1" dirty="0">
                <a:solidFill>
                  <a:schemeClr val="bg1"/>
                </a:solidFill>
                <a:latin typeface="Century Gothic" pitchFamily="34" charset="0"/>
              </a:rPr>
              <a:t>The Eternal Flame</a:t>
            </a:r>
          </a:p>
          <a:p>
            <a:pPr algn="ctr"/>
            <a:r>
              <a:rPr lang="en-US" sz="2000" dirty="0">
                <a:solidFill>
                  <a:schemeClr val="bg1"/>
                </a:solidFill>
                <a:latin typeface="Century Gothic" pitchFamily="34" charset="0"/>
              </a:rPr>
              <a:t>The 3.2-acre Kennedy gravesite is flanked by pink granite stones quarried in West and North Falmouth about </a:t>
            </a:r>
            <a:endParaRPr lang="en-US" sz="2000" dirty="0" smtClean="0">
              <a:solidFill>
                <a:schemeClr val="bg1"/>
              </a:solidFill>
              <a:latin typeface="Century Gothic" pitchFamily="34" charset="0"/>
            </a:endParaRPr>
          </a:p>
          <a:p>
            <a:pPr algn="ctr"/>
            <a:r>
              <a:rPr lang="en-US" sz="2000" dirty="0" smtClean="0">
                <a:solidFill>
                  <a:schemeClr val="bg1"/>
                </a:solidFill>
                <a:latin typeface="Century Gothic" pitchFamily="34" charset="0"/>
              </a:rPr>
              <a:t>150 </a:t>
            </a:r>
            <a:r>
              <a:rPr lang="en-US" sz="2000" dirty="0">
                <a:solidFill>
                  <a:schemeClr val="bg1"/>
                </a:solidFill>
                <a:latin typeface="Century Gothic" pitchFamily="34" charset="0"/>
              </a:rPr>
              <a:t>years ago. </a:t>
            </a:r>
          </a:p>
          <a:p>
            <a:pPr algn="ctr"/>
            <a:r>
              <a:rPr lang="en-US" sz="2000" dirty="0">
                <a:solidFill>
                  <a:schemeClr val="bg1"/>
                </a:solidFill>
                <a:latin typeface="Century Gothic" pitchFamily="34" charset="0"/>
              </a:rPr>
              <a:t>In 1967 Jackie Kennedy sent Rufus O. D Garland, a Falmouth antiques dealer and Antiquarian store owner, to find pink granite for the site. He traveled from his store on Palmer Ave to the Baker Monument Company on Jones Road to find the granite she desired.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150" y="301625"/>
            <a:ext cx="9404350" cy="938213"/>
          </a:xfrm>
        </p:spPr>
        <p:txBody>
          <a:bodyPr rtlCol="0">
            <a:noAutofit/>
          </a:bodyPr>
          <a:lstStyle/>
          <a:p>
            <a:pPr eaLnBrk="1" fontAlgn="auto" hangingPunct="1">
              <a:spcAft>
                <a:spcPts val="0"/>
              </a:spcAft>
              <a:defRPr/>
            </a:pPr>
            <a:r>
              <a:rPr lang="en-US" dirty="0" smtClean="0">
                <a:solidFill>
                  <a:schemeClr val="bg2">
                    <a:lumMod val="50000"/>
                  </a:schemeClr>
                </a:solidFill>
                <a:latin typeface="Calibri" panose="020F0502020204030204" pitchFamily="34" charset="0"/>
              </a:rPr>
              <a:t>Mostly work but some play</a:t>
            </a:r>
            <a:endParaRPr lang="en-US" dirty="0">
              <a:solidFill>
                <a:schemeClr val="bg2">
                  <a:lumMod val="50000"/>
                </a:schemeClr>
              </a:solidFill>
              <a:latin typeface="Calibri" panose="020F0502020204030204" pitchFamily="34" charset="0"/>
            </a:endParaRPr>
          </a:p>
        </p:txBody>
      </p:sp>
      <p:pic>
        <p:nvPicPr>
          <p:cNvPr id="47106" name="Picture 5"/>
          <p:cNvPicPr>
            <a:picLocks noChangeAspect="1" noChangeArrowheads="1"/>
          </p:cNvPicPr>
          <p:nvPr/>
        </p:nvPicPr>
        <p:blipFill>
          <a:blip r:embed="rId2"/>
          <a:srcRect/>
          <a:stretch>
            <a:fillRect/>
          </a:stretch>
        </p:blipFill>
        <p:spPr bwMode="auto">
          <a:xfrm>
            <a:off x="773113" y="1376363"/>
            <a:ext cx="3208044" cy="3896643"/>
          </a:xfrm>
          <a:prstGeom prst="rect">
            <a:avLst/>
          </a:prstGeom>
          <a:noFill/>
          <a:ln w="9525">
            <a:noFill/>
            <a:miter lim="800000"/>
            <a:headEnd/>
            <a:tailEnd/>
          </a:ln>
        </p:spPr>
      </p:pic>
      <p:pic>
        <p:nvPicPr>
          <p:cNvPr id="47107" name="Picture 6"/>
          <p:cNvPicPr>
            <a:picLocks noChangeAspect="1" noChangeArrowheads="1"/>
          </p:cNvPicPr>
          <p:nvPr/>
        </p:nvPicPr>
        <p:blipFill>
          <a:blip r:embed="rId3"/>
          <a:srcRect/>
          <a:stretch>
            <a:fillRect/>
          </a:stretch>
        </p:blipFill>
        <p:spPr bwMode="auto">
          <a:xfrm>
            <a:off x="4740275" y="1406525"/>
            <a:ext cx="6729413" cy="4125913"/>
          </a:xfrm>
          <a:prstGeom prst="rect">
            <a:avLst/>
          </a:prstGeom>
          <a:noFill/>
          <a:ln w="9525">
            <a:noFill/>
            <a:miter lim="800000"/>
            <a:headEnd/>
            <a:tailEnd/>
          </a:ln>
        </p:spPr>
      </p:pic>
      <p:sp>
        <p:nvSpPr>
          <p:cNvPr id="47108" name="TextBox 7"/>
          <p:cNvSpPr txBox="1">
            <a:spLocks noChangeArrowheads="1"/>
          </p:cNvSpPr>
          <p:nvPr/>
        </p:nvSpPr>
        <p:spPr bwMode="auto">
          <a:xfrm>
            <a:off x="408159" y="5532438"/>
            <a:ext cx="3713163" cy="707886"/>
          </a:xfrm>
          <a:prstGeom prst="rect">
            <a:avLst/>
          </a:prstGeom>
          <a:noFill/>
          <a:ln w="9525">
            <a:noFill/>
            <a:miter lim="800000"/>
            <a:headEnd/>
            <a:tailEnd/>
          </a:ln>
        </p:spPr>
        <p:txBody>
          <a:bodyPr>
            <a:spAutoFit/>
          </a:bodyPr>
          <a:lstStyle/>
          <a:p>
            <a:pPr algn="ctr"/>
            <a:r>
              <a:rPr lang="en-US" sz="2000" dirty="0">
                <a:solidFill>
                  <a:schemeClr val="bg1"/>
                </a:solidFill>
                <a:latin typeface="Century Gothic" pitchFamily="34" charset="0"/>
              </a:rPr>
              <a:t>Two young girls playing in </a:t>
            </a:r>
            <a:r>
              <a:rPr lang="en-US" sz="2000" dirty="0" err="1">
                <a:solidFill>
                  <a:schemeClr val="bg1"/>
                </a:solidFill>
                <a:latin typeface="Century Gothic" pitchFamily="34" charset="0"/>
              </a:rPr>
              <a:t>Sippewissett</a:t>
            </a:r>
            <a:r>
              <a:rPr lang="en-US" sz="2000">
                <a:solidFill>
                  <a:schemeClr val="bg1"/>
                </a:solidFill>
                <a:latin typeface="Century Gothic" pitchFamily="34" charset="0"/>
              </a:rPr>
              <a:t> </a:t>
            </a:r>
            <a:r>
              <a:rPr lang="en-US" sz="2000" smtClean="0">
                <a:solidFill>
                  <a:schemeClr val="bg1"/>
                </a:solidFill>
                <a:latin typeface="Century Gothic" pitchFamily="34" charset="0"/>
              </a:rPr>
              <a:t>Marsh.</a:t>
            </a:r>
            <a:endParaRPr lang="en-US" sz="2000" dirty="0">
              <a:solidFill>
                <a:schemeClr val="bg1"/>
              </a:solidFill>
              <a:latin typeface="Century Gothic" pitchFamily="34" charset="0"/>
            </a:endParaRPr>
          </a:p>
        </p:txBody>
      </p:sp>
      <p:sp>
        <p:nvSpPr>
          <p:cNvPr id="47109" name="TextBox 8"/>
          <p:cNvSpPr txBox="1">
            <a:spLocks noChangeArrowheads="1"/>
          </p:cNvSpPr>
          <p:nvPr/>
        </p:nvSpPr>
        <p:spPr bwMode="auto">
          <a:xfrm>
            <a:off x="4233863" y="5864225"/>
            <a:ext cx="7779946" cy="400110"/>
          </a:xfrm>
          <a:prstGeom prst="rect">
            <a:avLst/>
          </a:prstGeom>
          <a:noFill/>
          <a:ln w="9525">
            <a:noFill/>
            <a:miter lim="800000"/>
            <a:headEnd/>
            <a:tailEnd/>
          </a:ln>
        </p:spPr>
        <p:txBody>
          <a:bodyPr wrap="square">
            <a:spAutoFit/>
          </a:bodyPr>
          <a:lstStyle/>
          <a:p>
            <a:r>
              <a:rPr lang="en-US" sz="2000" dirty="0">
                <a:solidFill>
                  <a:schemeClr val="bg1"/>
                </a:solidFill>
                <a:latin typeface="Century Gothic" pitchFamily="34" charset="0"/>
              </a:rPr>
              <a:t>The Browning Swift house in the late 1890s. Family and friends.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0096525"/>
              </p:ext>
            </p:extLst>
          </p:nvPr>
        </p:nvGraphicFramePr>
        <p:xfrm>
          <a:off x="520503" y="402771"/>
          <a:ext cx="11169749" cy="6058101"/>
        </p:xfrm>
        <a:graphic>
          <a:graphicData uri="http://schemas.openxmlformats.org/drawingml/2006/table">
            <a:tbl>
              <a:tblPr/>
              <a:tblGrid>
                <a:gridCol w="4990406">
                  <a:extLst>
                    <a:ext uri="{9D8B030D-6E8A-4147-A177-3AD203B41FA5}">
                      <a16:colId xmlns:a16="http://schemas.microsoft.com/office/drawing/2014/main" val="20000"/>
                    </a:ext>
                  </a:extLst>
                </a:gridCol>
                <a:gridCol w="312878">
                  <a:extLst>
                    <a:ext uri="{9D8B030D-6E8A-4147-A177-3AD203B41FA5}">
                      <a16:colId xmlns:a16="http://schemas.microsoft.com/office/drawing/2014/main" val="20001"/>
                    </a:ext>
                  </a:extLst>
                </a:gridCol>
                <a:gridCol w="5866465">
                  <a:extLst>
                    <a:ext uri="{9D8B030D-6E8A-4147-A177-3AD203B41FA5}">
                      <a16:colId xmlns:a16="http://schemas.microsoft.com/office/drawing/2014/main" val="20002"/>
                    </a:ext>
                  </a:extLst>
                </a:gridCol>
              </a:tblGrid>
              <a:tr h="483215">
                <a:tc>
                  <a:txBody>
                    <a:bodyPr/>
                    <a:lstStyle/>
                    <a:p>
                      <a:pPr algn="l" fontAlgn="b"/>
                      <a:r>
                        <a:rPr lang="en-US" sz="2000" b="1" i="1" u="none" strike="noStrike" dirty="0" smtClean="0">
                          <a:solidFill>
                            <a:srgbClr val="000000"/>
                          </a:solidFill>
                          <a:effectLst/>
                          <a:latin typeface="Century Gothic" panose="020B0502020202020204" pitchFamily="34" charset="0"/>
                        </a:rPr>
                        <a:t>The</a:t>
                      </a:r>
                      <a:r>
                        <a:rPr lang="en-US" sz="2000" b="1" i="1" u="none" strike="noStrike" baseline="0" dirty="0" smtClean="0">
                          <a:solidFill>
                            <a:srgbClr val="000000"/>
                          </a:solidFill>
                          <a:effectLst/>
                          <a:latin typeface="Century Gothic" panose="020B0502020202020204" pitchFamily="34" charset="0"/>
                        </a:rPr>
                        <a:t> 19</a:t>
                      </a:r>
                      <a:r>
                        <a:rPr lang="en-US" sz="2000" b="1" i="1" u="none" strike="noStrike" baseline="30000" dirty="0" smtClean="0">
                          <a:solidFill>
                            <a:srgbClr val="000000"/>
                          </a:solidFill>
                          <a:effectLst/>
                          <a:latin typeface="Century Gothic" panose="020B0502020202020204" pitchFamily="34" charset="0"/>
                        </a:rPr>
                        <a:t>th</a:t>
                      </a:r>
                      <a:r>
                        <a:rPr lang="en-US" sz="2000" b="1" i="1" u="none" strike="noStrike" baseline="0" dirty="0" smtClean="0">
                          <a:solidFill>
                            <a:srgbClr val="000000"/>
                          </a:solidFill>
                          <a:effectLst/>
                          <a:latin typeface="Century Gothic" panose="020B0502020202020204" pitchFamily="34" charset="0"/>
                        </a:rPr>
                        <a:t> Century</a:t>
                      </a:r>
                      <a:endParaRPr lang="en-US" sz="2000" b="1" i="1"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endParaRPr lang="en-US" sz="2000" b="1" i="0"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1" u="none" strike="noStrike" dirty="0" smtClean="0">
                          <a:solidFill>
                            <a:srgbClr val="000000"/>
                          </a:solidFill>
                          <a:effectLst/>
                          <a:latin typeface="Century Gothic" panose="020B0502020202020204" pitchFamily="34" charset="0"/>
                        </a:rPr>
                        <a:t>The 19</a:t>
                      </a:r>
                      <a:r>
                        <a:rPr lang="en-US" sz="2000" b="1" i="1" u="none" strike="noStrike" baseline="30000" dirty="0" smtClean="0">
                          <a:solidFill>
                            <a:srgbClr val="000000"/>
                          </a:solidFill>
                          <a:effectLst/>
                          <a:latin typeface="Century Gothic" panose="020B0502020202020204" pitchFamily="34" charset="0"/>
                        </a:rPr>
                        <a:t>th</a:t>
                      </a:r>
                      <a:r>
                        <a:rPr lang="en-US" sz="2000" b="1" i="1" u="none" strike="noStrike" dirty="0" smtClean="0">
                          <a:solidFill>
                            <a:srgbClr val="000000"/>
                          </a:solidFill>
                          <a:effectLst/>
                          <a:latin typeface="Century Gothic" panose="020B0502020202020204" pitchFamily="34" charset="0"/>
                        </a:rPr>
                        <a:t> Century </a:t>
                      </a:r>
                      <a:endParaRPr lang="en-US" sz="2000" b="1" i="1"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extLst>
                  <a:ext uri="{0D108BD9-81ED-4DB2-BD59-A6C34878D82A}">
                    <a16:rowId xmlns:a16="http://schemas.microsoft.com/office/drawing/2014/main" val="10000"/>
                  </a:ext>
                </a:extLst>
              </a:tr>
              <a:tr h="483215">
                <a:tc>
                  <a:txBody>
                    <a:bodyPr/>
                    <a:lstStyle/>
                    <a:p>
                      <a:pPr algn="l" fontAlgn="b"/>
                      <a:r>
                        <a:rPr lang="en-US" sz="2000" b="1" i="1" u="none" strike="noStrike" dirty="0">
                          <a:solidFill>
                            <a:srgbClr val="000000"/>
                          </a:solidFill>
                          <a:effectLst/>
                          <a:latin typeface="Century Gothic" panose="020B0502020202020204" pitchFamily="34" charset="0"/>
                        </a:rPr>
                        <a:t>United </a:t>
                      </a:r>
                      <a:r>
                        <a:rPr lang="en-US" sz="2000" b="1" i="1" u="none" strike="noStrike" dirty="0" smtClean="0">
                          <a:solidFill>
                            <a:srgbClr val="000000"/>
                          </a:solidFill>
                          <a:effectLst/>
                          <a:latin typeface="Century Gothic" panose="020B0502020202020204" pitchFamily="34" charset="0"/>
                        </a:rPr>
                        <a:t>States Events</a:t>
                      </a:r>
                      <a:endParaRPr lang="en-US" sz="2000" b="1" i="1"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1" u="none" strike="noStrike" dirty="0" smtClean="0">
                          <a:solidFill>
                            <a:srgbClr val="000000"/>
                          </a:solidFill>
                          <a:effectLst/>
                          <a:latin typeface="Century Gothic" panose="020B0502020202020204" pitchFamily="34" charset="0"/>
                        </a:rPr>
                        <a:t>World Events</a:t>
                      </a:r>
                      <a:endParaRPr lang="en-US" sz="2000" b="1" i="1"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extLst>
                  <a:ext uri="{0D108BD9-81ED-4DB2-BD59-A6C34878D82A}">
                    <a16:rowId xmlns:a16="http://schemas.microsoft.com/office/drawing/2014/main" val="10001"/>
                  </a:ext>
                </a:extLst>
              </a:tr>
              <a:tr h="483215">
                <a:tc>
                  <a:txBody>
                    <a:bodyPr/>
                    <a:lstStyle/>
                    <a:p>
                      <a:pPr algn="l" fontAlgn="b"/>
                      <a:r>
                        <a:rPr lang="en-US" sz="2000" b="1" i="0" u="none" strike="noStrike" dirty="0">
                          <a:solidFill>
                            <a:srgbClr val="000000"/>
                          </a:solidFill>
                          <a:effectLst/>
                          <a:latin typeface="Century Gothic" panose="020B0502020202020204" pitchFamily="34" charset="0"/>
                        </a:rPr>
                        <a:t>1803-Louisiana Purchase</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1804-Napolean becomes Emperor of France</a:t>
                      </a:r>
                    </a:p>
                  </a:txBody>
                  <a:tcPr marL="7519" marR="7519" marT="7519" marB="0" anchor="b">
                    <a:lnL>
                      <a:noFill/>
                    </a:lnL>
                    <a:lnR>
                      <a:noFill/>
                    </a:lnR>
                    <a:lnT>
                      <a:noFill/>
                    </a:lnT>
                    <a:lnB>
                      <a:noFill/>
                    </a:lnB>
                  </a:tcPr>
                </a:tc>
                <a:extLst>
                  <a:ext uri="{0D108BD9-81ED-4DB2-BD59-A6C34878D82A}">
                    <a16:rowId xmlns:a16="http://schemas.microsoft.com/office/drawing/2014/main" val="10002"/>
                  </a:ext>
                </a:extLst>
              </a:tr>
              <a:tr h="483215">
                <a:tc>
                  <a:txBody>
                    <a:bodyPr/>
                    <a:lstStyle/>
                    <a:p>
                      <a:pPr algn="l" fontAlgn="b"/>
                      <a:r>
                        <a:rPr lang="en-US" sz="2000" b="1" i="0" u="none" strike="noStrike">
                          <a:solidFill>
                            <a:srgbClr val="000000"/>
                          </a:solidFill>
                          <a:effectLst/>
                          <a:latin typeface="Century Gothic" panose="020B0502020202020204" pitchFamily="34" charset="0"/>
                        </a:rPr>
                        <a:t>1812-War of 1812</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dirty="0">
                          <a:solidFill>
                            <a:srgbClr val="000000"/>
                          </a:solidFill>
                          <a:effectLst/>
                          <a:latin typeface="Century Gothic" panose="020B0502020202020204" pitchFamily="34" charset="0"/>
                        </a:rPr>
                        <a:t>1815-Napolean Defeated at Waterloo</a:t>
                      </a:r>
                    </a:p>
                  </a:txBody>
                  <a:tcPr marL="7519" marR="7519" marT="7519" marB="0" anchor="b">
                    <a:lnL>
                      <a:noFill/>
                    </a:lnL>
                    <a:lnR>
                      <a:noFill/>
                    </a:lnR>
                    <a:lnT>
                      <a:noFill/>
                    </a:lnT>
                    <a:lnB>
                      <a:noFill/>
                    </a:lnB>
                  </a:tcPr>
                </a:tc>
                <a:extLst>
                  <a:ext uri="{0D108BD9-81ED-4DB2-BD59-A6C34878D82A}">
                    <a16:rowId xmlns:a16="http://schemas.microsoft.com/office/drawing/2014/main" val="10003"/>
                  </a:ext>
                </a:extLst>
              </a:tr>
              <a:tr h="569722">
                <a:tc>
                  <a:txBody>
                    <a:bodyPr/>
                    <a:lstStyle/>
                    <a:p>
                      <a:pPr algn="l" fontAlgn="b"/>
                      <a:r>
                        <a:rPr lang="en-US" sz="2000" b="1" i="0" u="none" strike="noStrike">
                          <a:solidFill>
                            <a:srgbClr val="000000"/>
                          </a:solidFill>
                          <a:effectLst/>
                          <a:latin typeface="Century Gothic" panose="020B0502020202020204" pitchFamily="34" charset="0"/>
                        </a:rPr>
                        <a:t>1820-Missouri Compromise</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1822-Liberia Established as Free Slave Colony</a:t>
                      </a:r>
                    </a:p>
                  </a:txBody>
                  <a:tcPr marL="7519" marR="7519" marT="7519" marB="0" anchor="b">
                    <a:lnL>
                      <a:noFill/>
                    </a:lnL>
                    <a:lnR>
                      <a:noFill/>
                    </a:lnR>
                    <a:lnT>
                      <a:noFill/>
                    </a:lnT>
                    <a:lnB>
                      <a:noFill/>
                    </a:lnB>
                  </a:tcPr>
                </a:tc>
                <a:extLst>
                  <a:ext uri="{0D108BD9-81ED-4DB2-BD59-A6C34878D82A}">
                    <a16:rowId xmlns:a16="http://schemas.microsoft.com/office/drawing/2014/main" val="10004"/>
                  </a:ext>
                </a:extLst>
              </a:tr>
              <a:tr h="483215">
                <a:tc>
                  <a:txBody>
                    <a:bodyPr/>
                    <a:lstStyle/>
                    <a:p>
                      <a:pPr algn="l" fontAlgn="b"/>
                      <a:r>
                        <a:rPr lang="en-US" sz="2000" b="1" i="0" u="none" strike="noStrike">
                          <a:solidFill>
                            <a:srgbClr val="000000"/>
                          </a:solidFill>
                          <a:effectLst/>
                          <a:latin typeface="Century Gothic" panose="020B0502020202020204" pitchFamily="34" charset="0"/>
                        </a:rPr>
                        <a:t>1835-1838-Trail of Tears</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1837-Opium Wars </a:t>
                      </a:r>
                    </a:p>
                  </a:txBody>
                  <a:tcPr marL="7519" marR="7519" marT="7519" marB="0" anchor="b">
                    <a:lnL>
                      <a:noFill/>
                    </a:lnL>
                    <a:lnR>
                      <a:noFill/>
                    </a:lnR>
                    <a:lnT>
                      <a:noFill/>
                    </a:lnT>
                    <a:lnB>
                      <a:noFill/>
                    </a:lnB>
                  </a:tcPr>
                </a:tc>
                <a:extLst>
                  <a:ext uri="{0D108BD9-81ED-4DB2-BD59-A6C34878D82A}">
                    <a16:rowId xmlns:a16="http://schemas.microsoft.com/office/drawing/2014/main" val="10005"/>
                  </a:ext>
                </a:extLst>
              </a:tr>
              <a:tr h="483215">
                <a:tc>
                  <a:txBody>
                    <a:bodyPr/>
                    <a:lstStyle/>
                    <a:p>
                      <a:pPr algn="l" fontAlgn="b"/>
                      <a:r>
                        <a:rPr lang="en-US" sz="2000" b="1" i="0" u="none" strike="noStrike">
                          <a:solidFill>
                            <a:srgbClr val="000000"/>
                          </a:solidFill>
                          <a:effectLst/>
                          <a:latin typeface="Century Gothic" panose="020B0502020202020204" pitchFamily="34" charset="0"/>
                        </a:rPr>
                        <a:t>1846-Mexican American War</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1846-Great Potato Famine</a:t>
                      </a:r>
                    </a:p>
                  </a:txBody>
                  <a:tcPr marL="7519" marR="7519" marT="7519" marB="0" anchor="b">
                    <a:lnL>
                      <a:noFill/>
                    </a:lnL>
                    <a:lnR>
                      <a:noFill/>
                    </a:lnR>
                    <a:lnT>
                      <a:noFill/>
                    </a:lnT>
                    <a:lnB>
                      <a:noFill/>
                    </a:lnB>
                  </a:tcPr>
                </a:tc>
                <a:extLst>
                  <a:ext uri="{0D108BD9-81ED-4DB2-BD59-A6C34878D82A}">
                    <a16:rowId xmlns:a16="http://schemas.microsoft.com/office/drawing/2014/main" val="10006"/>
                  </a:ext>
                </a:extLst>
              </a:tr>
              <a:tr h="483215">
                <a:tc>
                  <a:txBody>
                    <a:bodyPr/>
                    <a:lstStyle/>
                    <a:p>
                      <a:pPr algn="l" fontAlgn="b"/>
                      <a:r>
                        <a:rPr lang="en-US" sz="2000" b="1" i="0" u="none" strike="noStrike" dirty="0">
                          <a:solidFill>
                            <a:srgbClr val="000000"/>
                          </a:solidFill>
                          <a:effectLst/>
                          <a:latin typeface="Century Gothic" panose="020B0502020202020204" pitchFamily="34" charset="0"/>
                        </a:rPr>
                        <a:t>1850-Fugitive Slave Law</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1859-Darwin's Origin of Species</a:t>
                      </a:r>
                    </a:p>
                  </a:txBody>
                  <a:tcPr marL="7519" marR="7519" marT="7519" marB="0" anchor="b">
                    <a:lnL>
                      <a:noFill/>
                    </a:lnL>
                    <a:lnR>
                      <a:noFill/>
                    </a:lnR>
                    <a:lnT>
                      <a:noFill/>
                    </a:lnT>
                    <a:lnB>
                      <a:noFill/>
                    </a:lnB>
                  </a:tcPr>
                </a:tc>
                <a:extLst>
                  <a:ext uri="{0D108BD9-81ED-4DB2-BD59-A6C34878D82A}">
                    <a16:rowId xmlns:a16="http://schemas.microsoft.com/office/drawing/2014/main" val="10007"/>
                  </a:ext>
                </a:extLst>
              </a:tr>
              <a:tr h="483215">
                <a:tc>
                  <a:txBody>
                    <a:bodyPr/>
                    <a:lstStyle/>
                    <a:p>
                      <a:pPr algn="l" fontAlgn="b"/>
                      <a:r>
                        <a:rPr lang="en-US" sz="2000" b="1" i="0" u="none" strike="noStrike">
                          <a:solidFill>
                            <a:srgbClr val="000000"/>
                          </a:solidFill>
                          <a:effectLst/>
                          <a:latin typeface="Century Gothic" panose="020B0502020202020204" pitchFamily="34" charset="0"/>
                        </a:rPr>
                        <a:t>1861-Civil War</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1867-Britain Quits Sending Convicts to Aus.</a:t>
                      </a:r>
                    </a:p>
                  </a:txBody>
                  <a:tcPr marL="7519" marR="7519" marT="7519" marB="0" anchor="b">
                    <a:lnL>
                      <a:noFill/>
                    </a:lnL>
                    <a:lnR>
                      <a:noFill/>
                    </a:lnR>
                    <a:lnT>
                      <a:noFill/>
                    </a:lnT>
                    <a:lnB>
                      <a:noFill/>
                    </a:lnB>
                  </a:tcPr>
                </a:tc>
                <a:extLst>
                  <a:ext uri="{0D108BD9-81ED-4DB2-BD59-A6C34878D82A}">
                    <a16:rowId xmlns:a16="http://schemas.microsoft.com/office/drawing/2014/main" val="10008"/>
                  </a:ext>
                </a:extLst>
              </a:tr>
              <a:tr h="483215">
                <a:tc>
                  <a:txBody>
                    <a:bodyPr/>
                    <a:lstStyle/>
                    <a:p>
                      <a:pPr algn="l" fontAlgn="b"/>
                      <a:r>
                        <a:rPr lang="en-US" sz="2000" b="1" i="0" u="none" strike="noStrike">
                          <a:solidFill>
                            <a:srgbClr val="000000"/>
                          </a:solidFill>
                          <a:effectLst/>
                          <a:latin typeface="Century Gothic" panose="020B0502020202020204" pitchFamily="34" charset="0"/>
                        </a:rPr>
                        <a:t>1876-Bell invents the Telephone</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1879-Zulu War in South Africa</a:t>
                      </a:r>
                    </a:p>
                  </a:txBody>
                  <a:tcPr marL="7519" marR="7519" marT="7519" marB="0" anchor="b">
                    <a:lnL>
                      <a:noFill/>
                    </a:lnL>
                    <a:lnR>
                      <a:noFill/>
                    </a:lnR>
                    <a:lnT>
                      <a:noFill/>
                    </a:lnT>
                    <a:lnB>
                      <a:noFill/>
                    </a:lnB>
                  </a:tcPr>
                </a:tc>
                <a:extLst>
                  <a:ext uri="{0D108BD9-81ED-4DB2-BD59-A6C34878D82A}">
                    <a16:rowId xmlns:a16="http://schemas.microsoft.com/office/drawing/2014/main" val="10009"/>
                  </a:ext>
                </a:extLst>
              </a:tr>
              <a:tr h="569722">
                <a:tc>
                  <a:txBody>
                    <a:bodyPr/>
                    <a:lstStyle/>
                    <a:p>
                      <a:pPr algn="l" fontAlgn="b"/>
                      <a:r>
                        <a:rPr lang="en-US" sz="2000" b="1" i="0" u="none" strike="noStrike" dirty="0">
                          <a:solidFill>
                            <a:srgbClr val="000000"/>
                          </a:solidFill>
                          <a:effectLst/>
                          <a:latin typeface="Century Gothic" panose="020B0502020202020204" pitchFamily="34" charset="0"/>
                        </a:rPr>
                        <a:t>1886-All </a:t>
                      </a:r>
                      <a:r>
                        <a:rPr lang="en-US" sz="2000" b="1" i="0" u="none" strike="noStrike" dirty="0" smtClean="0">
                          <a:solidFill>
                            <a:srgbClr val="000000"/>
                          </a:solidFill>
                          <a:effectLst/>
                          <a:latin typeface="Century Gothic" panose="020B0502020202020204" pitchFamily="34" charset="0"/>
                        </a:rPr>
                        <a:t>U.S.</a:t>
                      </a:r>
                      <a:r>
                        <a:rPr lang="en-US" sz="2000" b="1" i="0" u="none" strike="noStrike" baseline="0" dirty="0" smtClean="0">
                          <a:solidFill>
                            <a:srgbClr val="000000"/>
                          </a:solidFill>
                          <a:effectLst/>
                          <a:latin typeface="Century Gothic" panose="020B0502020202020204" pitchFamily="34" charset="0"/>
                        </a:rPr>
                        <a:t> </a:t>
                      </a:r>
                      <a:r>
                        <a:rPr lang="en-US" sz="2000" b="1" i="0" u="none" strike="noStrike" dirty="0" smtClean="0">
                          <a:solidFill>
                            <a:srgbClr val="000000"/>
                          </a:solidFill>
                          <a:effectLst/>
                          <a:latin typeface="Century Gothic" panose="020B0502020202020204" pitchFamily="34" charset="0"/>
                        </a:rPr>
                        <a:t>Indians </a:t>
                      </a:r>
                      <a:r>
                        <a:rPr lang="en-US" sz="2000" b="1" i="0" u="none" strike="noStrike" dirty="0">
                          <a:solidFill>
                            <a:srgbClr val="000000"/>
                          </a:solidFill>
                          <a:effectLst/>
                          <a:latin typeface="Century Gothic" panose="020B0502020202020204" pitchFamily="34" charset="0"/>
                        </a:rPr>
                        <a:t>on Reservations</a:t>
                      </a:r>
                    </a:p>
                  </a:txBody>
                  <a:tcPr marL="7519" marR="7519" marT="7519" marB="0" anchor="b">
                    <a:lnL>
                      <a:noFill/>
                    </a:lnL>
                    <a:lnR>
                      <a:noFill/>
                    </a:lnR>
                    <a:lnT>
                      <a:noFill/>
                    </a:lnT>
                    <a:lnB>
                      <a:noFill/>
                    </a:lnB>
                  </a:tcPr>
                </a:tc>
                <a:tc>
                  <a:txBody>
                    <a:bodyPr/>
                    <a:lstStyle/>
                    <a:p>
                      <a:pPr algn="l" fontAlgn="b"/>
                      <a:endParaRPr lang="en-US" sz="2000" b="1" i="0" u="none" strike="noStrike">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a:solidFill>
                            <a:srgbClr val="000000"/>
                          </a:solidFill>
                          <a:effectLst/>
                          <a:latin typeface="Century Gothic" panose="020B0502020202020204" pitchFamily="34" charset="0"/>
                        </a:rPr>
                        <a:t>1883-Krakatoa Erupts</a:t>
                      </a:r>
                    </a:p>
                  </a:txBody>
                  <a:tcPr marL="7519" marR="7519" marT="7519" marB="0" anchor="b">
                    <a:lnL>
                      <a:noFill/>
                    </a:lnL>
                    <a:lnR>
                      <a:noFill/>
                    </a:lnR>
                    <a:lnT>
                      <a:noFill/>
                    </a:lnT>
                    <a:lnB>
                      <a:noFill/>
                    </a:lnB>
                  </a:tcPr>
                </a:tc>
                <a:extLst>
                  <a:ext uri="{0D108BD9-81ED-4DB2-BD59-A6C34878D82A}">
                    <a16:rowId xmlns:a16="http://schemas.microsoft.com/office/drawing/2014/main" val="10010"/>
                  </a:ext>
                </a:extLst>
              </a:tr>
              <a:tr h="569722">
                <a:tc>
                  <a:txBody>
                    <a:bodyPr/>
                    <a:lstStyle/>
                    <a:p>
                      <a:pPr algn="l" fontAlgn="b"/>
                      <a:r>
                        <a:rPr lang="en-US" sz="2000" b="1" i="0" u="none" strike="noStrike" dirty="0">
                          <a:solidFill>
                            <a:srgbClr val="000000"/>
                          </a:solidFill>
                          <a:effectLst/>
                          <a:latin typeface="Century Gothic" panose="020B0502020202020204" pitchFamily="34" charset="0"/>
                        </a:rPr>
                        <a:t>1896-Klondike Gold Rush</a:t>
                      </a:r>
                    </a:p>
                  </a:txBody>
                  <a:tcPr marL="7519" marR="7519" marT="7519" marB="0" anchor="b">
                    <a:lnL>
                      <a:noFill/>
                    </a:lnL>
                    <a:lnR>
                      <a:noFill/>
                    </a:lnR>
                    <a:lnT>
                      <a:noFill/>
                    </a:lnT>
                    <a:lnB>
                      <a:noFill/>
                    </a:lnB>
                  </a:tcPr>
                </a:tc>
                <a:tc>
                  <a:txBody>
                    <a:bodyPr/>
                    <a:lstStyle/>
                    <a:p>
                      <a:pPr algn="l" fontAlgn="b"/>
                      <a:endParaRPr lang="en-US" sz="2000" b="1" i="0" u="none" strike="noStrike" dirty="0">
                        <a:solidFill>
                          <a:srgbClr val="000000"/>
                        </a:solidFill>
                        <a:effectLst/>
                        <a:latin typeface="Century Gothic" panose="020B0502020202020204" pitchFamily="34" charset="0"/>
                      </a:endParaRPr>
                    </a:p>
                  </a:txBody>
                  <a:tcPr marL="7519" marR="7519" marT="7519" marB="0" anchor="b">
                    <a:lnL>
                      <a:noFill/>
                    </a:lnL>
                    <a:lnR>
                      <a:noFill/>
                    </a:lnR>
                    <a:lnT>
                      <a:noFill/>
                    </a:lnT>
                    <a:lnB>
                      <a:noFill/>
                    </a:lnB>
                  </a:tcPr>
                </a:tc>
                <a:tc>
                  <a:txBody>
                    <a:bodyPr/>
                    <a:lstStyle/>
                    <a:p>
                      <a:pPr algn="l" fontAlgn="b"/>
                      <a:r>
                        <a:rPr lang="en-US" sz="2000" b="1" i="0" u="none" strike="noStrike" dirty="0">
                          <a:solidFill>
                            <a:srgbClr val="000000"/>
                          </a:solidFill>
                          <a:effectLst/>
                          <a:latin typeface="Century Gothic" panose="020B0502020202020204" pitchFamily="34" charset="0"/>
                        </a:rPr>
                        <a:t>1893-New Zealand Gives Women Right to Vote</a:t>
                      </a:r>
                    </a:p>
                  </a:txBody>
                  <a:tcPr marL="7519" marR="7519" marT="7519" marB="0" anchor="b">
                    <a:lnL>
                      <a:noFill/>
                    </a:lnL>
                    <a:lnR>
                      <a:noFill/>
                    </a:lnR>
                    <a:lnT>
                      <a:noFill/>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82375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9"/>
            <a:ext cx="9404350" cy="729248"/>
          </a:xfrm>
        </p:spPr>
        <p:txBody>
          <a:bodyPr/>
          <a:lstStyle/>
          <a:p>
            <a:r>
              <a:rPr lang="en-US" dirty="0" smtClean="0">
                <a:solidFill>
                  <a:schemeClr val="bg1"/>
                </a:solidFill>
              </a:rPr>
              <a:t>John Hoag Dillingham 1839-1910</a:t>
            </a:r>
            <a:br>
              <a:rPr lang="en-US" dirty="0" smtClean="0">
                <a:solidFill>
                  <a:schemeClr val="bg1"/>
                </a:solidFill>
              </a:rPr>
            </a:b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48" y="1471465"/>
            <a:ext cx="3520964" cy="491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135903" y="1420828"/>
            <a:ext cx="7399605" cy="5170646"/>
          </a:xfrm>
          <a:prstGeom prst="rect">
            <a:avLst/>
          </a:prstGeom>
          <a:noFill/>
        </p:spPr>
        <p:txBody>
          <a:bodyPr wrap="square" rtlCol="0">
            <a:spAutoFit/>
          </a:bodyPr>
          <a:lstStyle/>
          <a:p>
            <a:pPr algn="ctr">
              <a:spcBef>
                <a:spcPts val="0"/>
              </a:spcBef>
              <a:spcAft>
                <a:spcPts val="0"/>
              </a:spcAft>
            </a:pPr>
            <a:r>
              <a:rPr lang="en-US" sz="2200" dirty="0">
                <a:solidFill>
                  <a:schemeClr val="bg1"/>
                </a:solidFill>
                <a:latin typeface="+mn-lt"/>
              </a:rPr>
              <a:t>John </a:t>
            </a:r>
            <a:r>
              <a:rPr lang="en-US" sz="2200" dirty="0" smtClean="0">
                <a:solidFill>
                  <a:schemeClr val="bg1"/>
                </a:solidFill>
                <a:latin typeface="+mn-lt"/>
              </a:rPr>
              <a:t>served as village </a:t>
            </a:r>
            <a:r>
              <a:rPr lang="en-US" sz="2200" dirty="0">
                <a:solidFill>
                  <a:schemeClr val="bg1"/>
                </a:solidFill>
                <a:latin typeface="+mn-lt"/>
              </a:rPr>
              <a:t>storyteller and historian. Many of his stories </a:t>
            </a:r>
            <a:r>
              <a:rPr lang="en-US" sz="2200" dirty="0" smtClean="0">
                <a:solidFill>
                  <a:schemeClr val="bg1"/>
                </a:solidFill>
                <a:latin typeface="+mn-lt"/>
              </a:rPr>
              <a:t>about living in West Falmouth in the 1800s were </a:t>
            </a:r>
            <a:r>
              <a:rPr lang="en-US" sz="2200" dirty="0">
                <a:solidFill>
                  <a:schemeClr val="bg1"/>
                </a:solidFill>
                <a:latin typeface="+mn-lt"/>
              </a:rPr>
              <a:t>written in </a:t>
            </a:r>
            <a:r>
              <a:rPr lang="en-US" sz="2200" dirty="0" smtClean="0">
                <a:solidFill>
                  <a:schemeClr val="bg1"/>
                </a:solidFill>
                <a:latin typeface="+mn-lt"/>
              </a:rPr>
              <a:t>1909.</a:t>
            </a:r>
          </a:p>
          <a:p>
            <a:pPr algn="ctr">
              <a:spcBef>
                <a:spcPts val="0"/>
              </a:spcBef>
              <a:spcAft>
                <a:spcPts val="0"/>
              </a:spcAft>
            </a:pPr>
            <a:r>
              <a:rPr lang="en-US" sz="2200" dirty="0" smtClean="0">
                <a:solidFill>
                  <a:schemeClr val="bg1"/>
                </a:solidFill>
                <a:latin typeface="+mn-lt"/>
              </a:rPr>
              <a:t>When he was12 , he </a:t>
            </a:r>
            <a:r>
              <a:rPr lang="en-US" sz="2200" dirty="0">
                <a:solidFill>
                  <a:schemeClr val="bg1"/>
                </a:solidFill>
                <a:latin typeface="+mn-lt"/>
              </a:rPr>
              <a:t>walked from West Falmouth to his lessons at Lawrence Academy in Falmouth. </a:t>
            </a:r>
            <a:endParaRPr lang="en-US" sz="2200" dirty="0" smtClean="0">
              <a:solidFill>
                <a:schemeClr val="bg1"/>
              </a:solidFill>
              <a:latin typeface="+mn-lt"/>
            </a:endParaRPr>
          </a:p>
          <a:p>
            <a:pPr algn="ctr">
              <a:spcBef>
                <a:spcPts val="0"/>
              </a:spcBef>
              <a:spcAft>
                <a:spcPts val="0"/>
              </a:spcAft>
            </a:pPr>
            <a:r>
              <a:rPr lang="en-US" sz="2200" dirty="0" smtClean="0">
                <a:solidFill>
                  <a:schemeClr val="bg1"/>
                </a:solidFill>
                <a:latin typeface="+mn-lt"/>
              </a:rPr>
              <a:t>At </a:t>
            </a:r>
            <a:r>
              <a:rPr lang="en-US" sz="2200" dirty="0">
                <a:solidFill>
                  <a:schemeClr val="bg1"/>
                </a:solidFill>
                <a:latin typeface="+mn-lt"/>
              </a:rPr>
              <a:t>16, he taught school at a district In Falmouth called </a:t>
            </a:r>
            <a:r>
              <a:rPr lang="en-US" sz="2200" dirty="0" err="1">
                <a:solidFill>
                  <a:schemeClr val="bg1"/>
                </a:solidFill>
                <a:latin typeface="+mn-lt"/>
              </a:rPr>
              <a:t>Ashumet</a:t>
            </a:r>
            <a:r>
              <a:rPr lang="en-US" sz="2200" dirty="0">
                <a:solidFill>
                  <a:schemeClr val="bg1"/>
                </a:solidFill>
                <a:latin typeface="+mn-lt"/>
              </a:rPr>
              <a:t>, which he later termed a </a:t>
            </a:r>
            <a:r>
              <a:rPr lang="en-US" sz="2200" b="1" dirty="0">
                <a:solidFill>
                  <a:schemeClr val="bg1"/>
                </a:solidFill>
                <a:latin typeface="+mn-lt"/>
              </a:rPr>
              <a:t>"rude, uncivilized district in the woods." </a:t>
            </a:r>
            <a:r>
              <a:rPr lang="en-US" sz="2200" dirty="0">
                <a:solidFill>
                  <a:schemeClr val="bg1"/>
                </a:solidFill>
                <a:latin typeface="+mn-lt"/>
              </a:rPr>
              <a:t>At 19 he entered Harvard. He graduated in 1862. Soon after he was teaching Latin and Greek at Haverford College</a:t>
            </a:r>
            <a:r>
              <a:rPr lang="en-US" sz="2200" i="1" dirty="0">
                <a:solidFill>
                  <a:schemeClr val="bg1"/>
                </a:solidFill>
                <a:latin typeface="+mn-lt"/>
              </a:rPr>
              <a:t>. </a:t>
            </a:r>
            <a:r>
              <a:rPr lang="en-US" sz="2200" dirty="0">
                <a:solidFill>
                  <a:schemeClr val="bg1"/>
                </a:solidFill>
                <a:latin typeface="+mn-lt"/>
              </a:rPr>
              <a:t>In 1878 he became principal of the Friends' Select School for Boys in Philadelphia. From 1883 to 1889 he was an elder of the Quaker Church. In 1891 he became a minister. </a:t>
            </a:r>
            <a:endParaRPr lang="en-US" sz="2200" dirty="0" smtClean="0">
              <a:solidFill>
                <a:schemeClr val="bg1"/>
              </a:solidFill>
              <a:latin typeface="+mn-lt"/>
            </a:endParaRPr>
          </a:p>
          <a:p>
            <a:pPr algn="ctr">
              <a:spcBef>
                <a:spcPts val="0"/>
              </a:spcBef>
              <a:spcAft>
                <a:spcPts val="0"/>
              </a:spcAft>
            </a:pPr>
            <a:r>
              <a:rPr lang="en-US" sz="2200" dirty="0" smtClean="0">
                <a:solidFill>
                  <a:schemeClr val="bg1"/>
                </a:solidFill>
                <a:latin typeface="+mn-lt"/>
              </a:rPr>
              <a:t>The </a:t>
            </a:r>
            <a:r>
              <a:rPr lang="en-US" sz="2200" dirty="0">
                <a:solidFill>
                  <a:schemeClr val="bg1"/>
                </a:solidFill>
                <a:latin typeface="+mn-lt"/>
              </a:rPr>
              <a:t>family were Quakers for generations.  </a:t>
            </a:r>
          </a:p>
        </p:txBody>
      </p:sp>
    </p:spTree>
    <p:extLst>
      <p:ext uri="{BB962C8B-B14F-4D97-AF65-F5344CB8AC3E}">
        <p14:creationId xmlns:p14="http://schemas.microsoft.com/office/powerpoint/2010/main" val="164545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862012"/>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Cranberries-Legend</a:t>
            </a:r>
            <a:endParaRPr lang="en-US" dirty="0">
              <a:solidFill>
                <a:schemeClr val="accent1">
                  <a:lumMod val="50000"/>
                </a:schemeClr>
              </a:solidFill>
              <a:latin typeface="Calibri" panose="020F0502020204030204" pitchFamily="34" charset="0"/>
            </a:endParaRPr>
          </a:p>
        </p:txBody>
      </p:sp>
      <p:sp>
        <p:nvSpPr>
          <p:cNvPr id="25602" name="TextBox 2"/>
          <p:cNvSpPr txBox="1">
            <a:spLocks noChangeArrowheads="1"/>
          </p:cNvSpPr>
          <p:nvPr/>
        </p:nvSpPr>
        <p:spPr bwMode="auto">
          <a:xfrm>
            <a:off x="5317588" y="1118596"/>
            <a:ext cx="6583680" cy="5632311"/>
          </a:xfrm>
          <a:prstGeom prst="rect">
            <a:avLst/>
          </a:prstGeom>
          <a:noFill/>
          <a:ln w="9525">
            <a:noFill/>
            <a:miter lim="800000"/>
            <a:headEnd/>
            <a:tailEnd/>
          </a:ln>
        </p:spPr>
        <p:txBody>
          <a:bodyPr wrap="square">
            <a:spAutoFit/>
          </a:bodyPr>
          <a:lstStyle/>
          <a:p>
            <a:pPr algn="ctr"/>
            <a:r>
              <a:rPr lang="en-US" sz="2000" dirty="0">
                <a:solidFill>
                  <a:schemeClr val="bg1"/>
                </a:solidFill>
                <a:latin typeface="Century Gothic" pitchFamily="34" charset="0"/>
              </a:rPr>
              <a:t>Cranberries are indigenous to the Cape and valued by Native Americans for centuries as a pemmican, dye, and wound poultice. “The Pilgrims found the berry “excellent against the Scurvy...and to allay the </a:t>
            </a:r>
            <a:r>
              <a:rPr lang="en-US" sz="2000" dirty="0" err="1">
                <a:solidFill>
                  <a:schemeClr val="bg1"/>
                </a:solidFill>
                <a:latin typeface="Century Gothic" pitchFamily="34" charset="0"/>
              </a:rPr>
              <a:t>fervour</a:t>
            </a:r>
            <a:r>
              <a:rPr lang="en-US" sz="2000" dirty="0">
                <a:solidFill>
                  <a:schemeClr val="bg1"/>
                </a:solidFill>
                <a:latin typeface="Century Gothic" pitchFamily="34" charset="0"/>
              </a:rPr>
              <a:t> of Hot diseases”. (</a:t>
            </a:r>
            <a:r>
              <a:rPr lang="en-US" sz="2000" dirty="0" err="1">
                <a:solidFill>
                  <a:schemeClr val="bg1"/>
                </a:solidFill>
                <a:latin typeface="Century Gothic" pitchFamily="34" charset="0"/>
              </a:rPr>
              <a:t>Deyo</a:t>
            </a:r>
            <a:r>
              <a:rPr lang="en-US" sz="2000" dirty="0">
                <a:solidFill>
                  <a:schemeClr val="bg1"/>
                </a:solidFill>
                <a:latin typeface="Century Gothic" pitchFamily="34" charset="0"/>
              </a:rPr>
              <a:t>)</a:t>
            </a:r>
          </a:p>
          <a:p>
            <a:pPr algn="ctr"/>
            <a:r>
              <a:rPr lang="en-US" sz="2000" dirty="0">
                <a:solidFill>
                  <a:schemeClr val="bg1"/>
                </a:solidFill>
                <a:latin typeface="Century Gothic" pitchFamily="34" charset="0"/>
              </a:rPr>
              <a:t>Henry Hall of Dennis first attempted to cultivate cranberries in 1816 on a low swampy area of public land. In 1820, Hall’s cranberry bog produced between 70 and 100 bushels of crop, which he sent to New York to sell.</a:t>
            </a:r>
          </a:p>
          <a:p>
            <a:pPr algn="ctr"/>
            <a:r>
              <a:rPr lang="en-US" sz="2000" i="1" dirty="0">
                <a:solidFill>
                  <a:schemeClr val="bg1"/>
                </a:solidFill>
                <a:latin typeface="Century Gothic" pitchFamily="34" charset="0"/>
              </a:rPr>
              <a:t> The photo illustrates a legend about a curse put on Richard Bourne, a Christian missionary, by a local medicine man. The curse mired Bourne in quicksand. If Bourne survived, the medicine man would serve him. </a:t>
            </a:r>
          </a:p>
          <a:p>
            <a:pPr algn="ctr"/>
            <a:r>
              <a:rPr lang="en-US" sz="2000" i="1" dirty="0">
                <a:solidFill>
                  <a:schemeClr val="bg1"/>
                </a:solidFill>
                <a:latin typeface="Century Gothic" pitchFamily="34" charset="0"/>
              </a:rPr>
              <a:t>The cranberry saved Bourne, and the medicine man converted to Christianity.</a:t>
            </a:r>
            <a:r>
              <a:rPr lang="en-US" sz="2000" dirty="0">
                <a:latin typeface="Century Gothic" pitchFamily="34" charset="0"/>
              </a:rPr>
              <a:t/>
            </a:r>
            <a:br>
              <a:rPr lang="en-US" sz="2000" dirty="0">
                <a:latin typeface="Century Gothic" pitchFamily="34" charset="0"/>
              </a:rPr>
            </a:br>
            <a:endParaRPr lang="en-US" sz="2000" dirty="0">
              <a:latin typeface="Century Gothic" pitchFamily="34" charset="0"/>
            </a:endParaRPr>
          </a:p>
        </p:txBody>
      </p:sp>
      <p:pic>
        <p:nvPicPr>
          <p:cNvPr id="25603" name="Picture 2" descr="C:\Users\rlvoo_000\Downloads\IMG_6317.jpg"/>
          <p:cNvPicPr>
            <a:picLocks noChangeAspect="1" noChangeArrowheads="1"/>
          </p:cNvPicPr>
          <p:nvPr/>
        </p:nvPicPr>
        <p:blipFill>
          <a:blip r:embed="rId2"/>
          <a:srcRect/>
          <a:stretch>
            <a:fillRect/>
          </a:stretch>
        </p:blipFill>
        <p:spPr bwMode="auto">
          <a:xfrm>
            <a:off x="954088" y="1303338"/>
            <a:ext cx="3638550" cy="484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1050925"/>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Cranberries-Cape Cod</a:t>
            </a:r>
            <a:endParaRPr lang="en-US" dirty="0">
              <a:solidFill>
                <a:schemeClr val="accent1">
                  <a:lumMod val="50000"/>
                </a:schemeClr>
              </a:solidFill>
              <a:latin typeface="Calibri" panose="020F0502020204030204" pitchFamily="34" charset="0"/>
            </a:endParaRPr>
          </a:p>
        </p:txBody>
      </p:sp>
      <p:sp>
        <p:nvSpPr>
          <p:cNvPr id="26626" name="TextBox 2"/>
          <p:cNvSpPr txBox="1">
            <a:spLocks noChangeArrowheads="1"/>
          </p:cNvSpPr>
          <p:nvPr/>
        </p:nvSpPr>
        <p:spPr bwMode="auto">
          <a:xfrm>
            <a:off x="5246686" y="1365250"/>
            <a:ext cx="6415429" cy="5170646"/>
          </a:xfrm>
          <a:prstGeom prst="rect">
            <a:avLst/>
          </a:prstGeom>
          <a:noFill/>
          <a:ln w="9525">
            <a:noFill/>
            <a:miter lim="800000"/>
            <a:headEnd/>
            <a:tailEnd/>
          </a:ln>
        </p:spPr>
        <p:txBody>
          <a:bodyPr wrap="square">
            <a:spAutoFit/>
          </a:bodyPr>
          <a:lstStyle/>
          <a:p>
            <a:pPr algn="ctr"/>
            <a:r>
              <a:rPr lang="en-US" sz="2200" dirty="0">
                <a:solidFill>
                  <a:schemeClr val="bg1"/>
                </a:solidFill>
                <a:latin typeface="Century Gothic" pitchFamily="34" charset="0"/>
              </a:rPr>
              <a:t>Cranberries became a primary crop on Cape Cod in the mid 1800s. The first official census of cranberry land took place in 1854. 197 cultivated acres were reported. The top three producers were: Dennis with 50, Barnstable with 33 and Falmouth with 26. By the late 1800s, there was a total of 1,074 cultivated acres. During the Civil War, cranberries sold for $10-$20 a barrel. By 1895 Falmouth was exporting 15,000 barrels a year.</a:t>
            </a:r>
          </a:p>
          <a:p>
            <a:pPr algn="ctr"/>
            <a:r>
              <a:rPr lang="en-US" sz="2200" i="1" dirty="0">
                <a:solidFill>
                  <a:schemeClr val="bg1"/>
                </a:solidFill>
                <a:latin typeface="Century Gothic" pitchFamily="34" charset="0"/>
              </a:rPr>
              <a:t>Falmouth by the Sea</a:t>
            </a:r>
          </a:p>
          <a:p>
            <a:pPr algn="ctr"/>
            <a:r>
              <a:rPr lang="en-US" sz="2200" i="1" dirty="0">
                <a:solidFill>
                  <a:schemeClr val="bg1"/>
                </a:solidFill>
                <a:latin typeface="Century Gothic" pitchFamily="34" charset="0"/>
              </a:rPr>
              <a:t>The photo is of Carrie Medeiros, age 12, during her second year of picking cranberries. Swift's Bog, East Falmouth. 1911. Falmouth Historical Society.</a:t>
            </a:r>
          </a:p>
        </p:txBody>
      </p:sp>
      <p:pic>
        <p:nvPicPr>
          <p:cNvPr id="26627" name="Picture 2" descr="C:\Users\rlvoo_000\Downloads\IMG_6321.jpg"/>
          <p:cNvPicPr>
            <a:picLocks noChangeAspect="1" noChangeArrowheads="1"/>
          </p:cNvPicPr>
          <p:nvPr/>
        </p:nvPicPr>
        <p:blipFill>
          <a:blip r:embed="rId2"/>
          <a:srcRect/>
          <a:stretch>
            <a:fillRect/>
          </a:stretch>
        </p:blipFill>
        <p:spPr bwMode="auto">
          <a:xfrm>
            <a:off x="1033463" y="1365250"/>
            <a:ext cx="374015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925512"/>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Cranberries-Child Labor</a:t>
            </a:r>
            <a:endParaRPr lang="en-US" dirty="0">
              <a:solidFill>
                <a:schemeClr val="accent1">
                  <a:lumMod val="50000"/>
                </a:schemeClr>
              </a:solidFill>
              <a:latin typeface="Calibri" panose="020F0502020204030204" pitchFamily="34" charset="0"/>
            </a:endParaRPr>
          </a:p>
        </p:txBody>
      </p:sp>
      <p:pic>
        <p:nvPicPr>
          <p:cNvPr id="27650" name="Picture 3"/>
          <p:cNvPicPr>
            <a:picLocks noChangeAspect="1" noChangeArrowheads="1"/>
          </p:cNvPicPr>
          <p:nvPr/>
        </p:nvPicPr>
        <p:blipFill>
          <a:blip r:embed="rId2"/>
          <a:srcRect/>
          <a:stretch>
            <a:fillRect/>
          </a:stretch>
        </p:blipFill>
        <p:spPr bwMode="auto">
          <a:xfrm>
            <a:off x="868363" y="1797050"/>
            <a:ext cx="3748087" cy="4138613"/>
          </a:xfrm>
          <a:prstGeom prst="rect">
            <a:avLst/>
          </a:prstGeom>
          <a:noFill/>
          <a:ln w="9525">
            <a:noFill/>
            <a:miter lim="800000"/>
            <a:headEnd/>
            <a:tailEnd/>
          </a:ln>
        </p:spPr>
      </p:pic>
      <p:pic>
        <p:nvPicPr>
          <p:cNvPr id="27651" name="Picture 4"/>
          <p:cNvPicPr>
            <a:picLocks noChangeAspect="1" noChangeArrowheads="1"/>
          </p:cNvPicPr>
          <p:nvPr/>
        </p:nvPicPr>
        <p:blipFill>
          <a:blip r:embed="rId3"/>
          <a:srcRect/>
          <a:stretch>
            <a:fillRect/>
          </a:stretch>
        </p:blipFill>
        <p:spPr bwMode="auto">
          <a:xfrm>
            <a:off x="5305425" y="1797050"/>
            <a:ext cx="5973763" cy="3929063"/>
          </a:xfrm>
          <a:prstGeom prst="rect">
            <a:avLst/>
          </a:prstGeom>
          <a:noFill/>
          <a:ln w="34925">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1050925"/>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Cranberries-Swifts’ Bogs E. Falmouth</a:t>
            </a:r>
            <a:endParaRPr lang="en-US" dirty="0">
              <a:solidFill>
                <a:schemeClr val="accent1">
                  <a:lumMod val="50000"/>
                </a:schemeClr>
              </a:solidFill>
              <a:latin typeface="Calibri" panose="020F0502020204030204" pitchFamily="34" charset="0"/>
            </a:endParaRPr>
          </a:p>
        </p:txBody>
      </p:sp>
      <p:sp>
        <p:nvSpPr>
          <p:cNvPr id="28674" name="TextBox 2"/>
          <p:cNvSpPr txBox="1">
            <a:spLocks noChangeArrowheads="1"/>
          </p:cNvSpPr>
          <p:nvPr/>
        </p:nvSpPr>
        <p:spPr bwMode="auto">
          <a:xfrm>
            <a:off x="6326188" y="1325098"/>
            <a:ext cx="5462538" cy="5324535"/>
          </a:xfrm>
          <a:prstGeom prst="rect">
            <a:avLst/>
          </a:prstGeom>
          <a:noFill/>
          <a:ln w="9525">
            <a:noFill/>
            <a:miter lim="800000"/>
            <a:headEnd/>
            <a:tailEnd/>
          </a:ln>
        </p:spPr>
        <p:txBody>
          <a:bodyPr wrap="square">
            <a:spAutoFit/>
          </a:bodyPr>
          <a:lstStyle/>
          <a:p>
            <a:pPr algn="ctr"/>
            <a:r>
              <a:rPr lang="en-US" sz="2000" dirty="0">
                <a:solidFill>
                  <a:schemeClr val="bg1"/>
                </a:solidFill>
                <a:latin typeface="Century Gothic" pitchFamily="34" charset="0"/>
              </a:rPr>
              <a:t>After the mill on the </a:t>
            </a:r>
            <a:r>
              <a:rPr lang="en-US" sz="2000" dirty="0" err="1">
                <a:solidFill>
                  <a:schemeClr val="bg1"/>
                </a:solidFill>
                <a:latin typeface="Century Gothic" pitchFamily="34" charset="0"/>
              </a:rPr>
              <a:t>Moonakis</a:t>
            </a:r>
            <a:r>
              <a:rPr lang="en-US" sz="2000" dirty="0">
                <a:solidFill>
                  <a:schemeClr val="bg1"/>
                </a:solidFill>
                <a:latin typeface="Century Gothic" pitchFamily="34" charset="0"/>
              </a:rPr>
              <a:t> River burned in 1894, the property was sold to the Swift brothers. Three Swift brothers of Sandwich and later Waquoit, took a Boston investor fishing along streams above the abandoned mill ponds on the </a:t>
            </a:r>
            <a:r>
              <a:rPr lang="en-US" sz="2000" dirty="0" err="1">
                <a:solidFill>
                  <a:schemeClr val="bg1"/>
                </a:solidFill>
                <a:latin typeface="Century Gothic" pitchFamily="34" charset="0"/>
              </a:rPr>
              <a:t>Coonamesset</a:t>
            </a:r>
            <a:r>
              <a:rPr lang="en-US" sz="2000" dirty="0">
                <a:solidFill>
                  <a:schemeClr val="bg1"/>
                </a:solidFill>
                <a:latin typeface="Century Gothic" pitchFamily="34" charset="0"/>
              </a:rPr>
              <a:t> River to persuaded him to back their plan of converting the ponds  and bordering swamps to cranberry bogs. In 1894 the brothers hired Finns and Russians from New York City to drain the pond, to clear the swamps of trees and stumps, to ditch and dike, and to plant 25 acres of bogs. Cranberry owners continued to hire migrant and </a:t>
            </a:r>
            <a:endParaRPr lang="en-US" sz="2000" dirty="0" smtClean="0">
              <a:solidFill>
                <a:schemeClr val="bg1"/>
              </a:solidFill>
              <a:latin typeface="Century Gothic" pitchFamily="34" charset="0"/>
            </a:endParaRPr>
          </a:p>
          <a:p>
            <a:pPr algn="ctr"/>
            <a:r>
              <a:rPr lang="en-US" sz="2000" dirty="0" smtClean="0">
                <a:solidFill>
                  <a:schemeClr val="bg1"/>
                </a:solidFill>
                <a:latin typeface="Century Gothic" pitchFamily="34" charset="0"/>
              </a:rPr>
              <a:t>immigrant </a:t>
            </a:r>
            <a:r>
              <a:rPr lang="en-US" sz="2000" dirty="0">
                <a:solidFill>
                  <a:schemeClr val="bg1"/>
                </a:solidFill>
                <a:latin typeface="Century Gothic" pitchFamily="34" charset="0"/>
              </a:rPr>
              <a:t>laborers. There were no </a:t>
            </a:r>
            <a:endParaRPr lang="en-US" sz="2000" dirty="0" smtClean="0">
              <a:solidFill>
                <a:schemeClr val="bg1"/>
              </a:solidFill>
              <a:latin typeface="Century Gothic" pitchFamily="34" charset="0"/>
            </a:endParaRPr>
          </a:p>
          <a:p>
            <a:pPr algn="ctr"/>
            <a:r>
              <a:rPr lang="en-US" sz="2000" dirty="0" smtClean="0">
                <a:solidFill>
                  <a:schemeClr val="bg1"/>
                </a:solidFill>
                <a:latin typeface="Century Gothic" pitchFamily="34" charset="0"/>
              </a:rPr>
              <a:t>child </a:t>
            </a:r>
            <a:r>
              <a:rPr lang="en-US" sz="2000" dirty="0">
                <a:solidFill>
                  <a:schemeClr val="bg1"/>
                </a:solidFill>
                <a:latin typeface="Century Gothic" pitchFamily="34" charset="0"/>
              </a:rPr>
              <a:t>labor laws until </a:t>
            </a:r>
            <a:r>
              <a:rPr lang="en-US" sz="2000" dirty="0" smtClean="0">
                <a:solidFill>
                  <a:schemeClr val="bg1"/>
                </a:solidFill>
                <a:latin typeface="Century Gothic" pitchFamily="34" charset="0"/>
              </a:rPr>
              <a:t>1938.</a:t>
            </a:r>
            <a:endParaRPr lang="en-US" sz="2000" i="1" dirty="0">
              <a:solidFill>
                <a:schemeClr val="bg1"/>
              </a:solidFill>
              <a:latin typeface="Century Gothic" pitchFamily="34" charset="0"/>
            </a:endParaRPr>
          </a:p>
        </p:txBody>
      </p:sp>
      <p:pic>
        <p:nvPicPr>
          <p:cNvPr id="28675" name="Picture 2" descr="C:\Users\rlvoo_000\Downloads\IMG_6326.jpg"/>
          <p:cNvPicPr>
            <a:picLocks noChangeAspect="1" noChangeArrowheads="1"/>
          </p:cNvPicPr>
          <p:nvPr/>
        </p:nvPicPr>
        <p:blipFill>
          <a:blip r:embed="rId2"/>
          <a:srcRect/>
          <a:stretch>
            <a:fillRect/>
          </a:stretch>
        </p:blipFill>
        <p:spPr bwMode="auto">
          <a:xfrm>
            <a:off x="768350" y="1452563"/>
            <a:ext cx="5194300" cy="3895725"/>
          </a:xfrm>
          <a:prstGeom prst="rect">
            <a:avLst/>
          </a:prstGeom>
          <a:noFill/>
          <a:ln w="9525">
            <a:noFill/>
            <a:miter lim="800000"/>
            <a:headEnd/>
            <a:tailEnd/>
          </a:ln>
        </p:spPr>
      </p:pic>
      <p:sp>
        <p:nvSpPr>
          <p:cNvPr id="28676" name="TextBox 3"/>
          <p:cNvSpPr txBox="1">
            <a:spLocks noChangeArrowheads="1"/>
          </p:cNvSpPr>
          <p:nvPr/>
        </p:nvSpPr>
        <p:spPr bwMode="auto">
          <a:xfrm>
            <a:off x="295423" y="5537200"/>
            <a:ext cx="5781820" cy="1015663"/>
          </a:xfrm>
          <a:prstGeom prst="rect">
            <a:avLst/>
          </a:prstGeom>
          <a:noFill/>
          <a:ln w="9525">
            <a:noFill/>
            <a:miter lim="800000"/>
            <a:headEnd/>
            <a:tailEnd/>
          </a:ln>
        </p:spPr>
        <p:txBody>
          <a:bodyPr wrap="square">
            <a:spAutoFit/>
          </a:bodyPr>
          <a:lstStyle/>
          <a:p>
            <a:pPr algn="ctr"/>
            <a:r>
              <a:rPr lang="en-US" sz="2000" i="1" dirty="0">
                <a:solidFill>
                  <a:schemeClr val="bg1"/>
                </a:solidFill>
                <a:latin typeface="Century Gothic" pitchFamily="34" charset="0"/>
              </a:rPr>
              <a:t>A Serbian family on </a:t>
            </a:r>
            <a:r>
              <a:rPr lang="en-US" sz="2000" i="1" dirty="0" smtClean="0">
                <a:solidFill>
                  <a:schemeClr val="bg1"/>
                </a:solidFill>
                <a:latin typeface="Century Gothic" pitchFamily="34" charset="0"/>
              </a:rPr>
              <a:t>Swifts’ Bog </a:t>
            </a:r>
            <a:r>
              <a:rPr lang="en-US" sz="2000" i="1" dirty="0">
                <a:solidFill>
                  <a:schemeClr val="bg1"/>
                </a:solidFill>
                <a:latin typeface="Century Gothic" pitchFamily="34" charset="0"/>
              </a:rPr>
              <a:t>c. 1910. </a:t>
            </a:r>
            <a:r>
              <a:rPr lang="en-US" sz="2000" dirty="0">
                <a:solidFill>
                  <a:schemeClr val="bg1"/>
                </a:solidFill>
                <a:latin typeface="Century Gothic" pitchFamily="34" charset="0"/>
              </a:rPr>
              <a:t>Housing was usually a one room shanty </a:t>
            </a:r>
            <a:r>
              <a:rPr lang="en-US" sz="2000" dirty="0" smtClean="0">
                <a:solidFill>
                  <a:schemeClr val="bg1"/>
                </a:solidFill>
                <a:latin typeface="Century Gothic" pitchFamily="34" charset="0"/>
              </a:rPr>
              <a:t>or communal bunk lodging built on </a:t>
            </a:r>
            <a:r>
              <a:rPr lang="en-US" sz="2000" dirty="0">
                <a:solidFill>
                  <a:schemeClr val="bg1"/>
                </a:solidFill>
                <a:latin typeface="Century Gothic" pitchFamily="34" charset="0"/>
              </a:rPr>
              <a:t>the bog.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1050925"/>
          </a:xfrm>
        </p:spPr>
        <p:txBody>
          <a:bodyPr rtlCol="0">
            <a:noAutofit/>
          </a:bodyPr>
          <a:lstStyle/>
          <a:p>
            <a:pPr eaLnBrk="1" fontAlgn="auto" hangingPunct="1">
              <a:spcAft>
                <a:spcPts val="0"/>
              </a:spcAft>
              <a:defRPr/>
            </a:pPr>
            <a:r>
              <a:rPr lang="en-US" dirty="0" smtClean="0">
                <a:solidFill>
                  <a:schemeClr val="accent1">
                    <a:lumMod val="50000"/>
                  </a:schemeClr>
                </a:solidFill>
                <a:latin typeface="Calibri" panose="020F0502020204030204" pitchFamily="34" charset="0"/>
              </a:rPr>
              <a:t>Cranberries-West Falmouth</a:t>
            </a:r>
            <a:endParaRPr lang="en-US" dirty="0">
              <a:solidFill>
                <a:schemeClr val="accent1">
                  <a:lumMod val="50000"/>
                </a:schemeClr>
              </a:solidFill>
              <a:latin typeface="Calibri" panose="020F0502020204030204" pitchFamily="34" charset="0"/>
            </a:endParaRPr>
          </a:p>
        </p:txBody>
      </p:sp>
      <p:sp>
        <p:nvSpPr>
          <p:cNvPr id="29698" name="TextBox 2"/>
          <p:cNvSpPr txBox="1">
            <a:spLocks noChangeArrowheads="1"/>
          </p:cNvSpPr>
          <p:nvPr/>
        </p:nvSpPr>
        <p:spPr bwMode="auto">
          <a:xfrm>
            <a:off x="7002632" y="1595878"/>
            <a:ext cx="4757957" cy="4493538"/>
          </a:xfrm>
          <a:prstGeom prst="rect">
            <a:avLst/>
          </a:prstGeom>
          <a:noFill/>
          <a:ln w="9525">
            <a:noFill/>
            <a:miter lim="800000"/>
            <a:headEnd/>
            <a:tailEnd/>
          </a:ln>
        </p:spPr>
        <p:txBody>
          <a:bodyPr wrap="square">
            <a:spAutoFit/>
          </a:bodyPr>
          <a:lstStyle/>
          <a:p>
            <a:pPr algn="ctr"/>
            <a:r>
              <a:rPr lang="en-US" sz="2200" dirty="0">
                <a:solidFill>
                  <a:schemeClr val="bg1"/>
                </a:solidFill>
                <a:latin typeface="Century Gothic" pitchFamily="34" charset="0"/>
              </a:rPr>
              <a:t>In I860 Dr. Lewis Miller laid out one of the earliest ditched and managed bogs in a marsh behind his house on the West/North Falmouth border.</a:t>
            </a:r>
          </a:p>
          <a:p>
            <a:pPr algn="ctr"/>
            <a:r>
              <a:rPr lang="en-US" sz="2200" dirty="0">
                <a:solidFill>
                  <a:schemeClr val="bg1"/>
                </a:solidFill>
                <a:latin typeface="Century Gothic" pitchFamily="34" charset="0"/>
              </a:rPr>
              <a:t> In the early years of his bog he probably shipped the barrels of cranberries on schooners that docked at the pier in West Falmouth.                                            In I895 he shipped out 800 barrels. The bog is still operating today just below </a:t>
            </a:r>
            <a:r>
              <a:rPr lang="en-US" sz="2200" dirty="0" err="1">
                <a:solidFill>
                  <a:schemeClr val="bg1"/>
                </a:solidFill>
                <a:latin typeface="Century Gothic" pitchFamily="34" charset="0"/>
              </a:rPr>
              <a:t>Wlng’s</a:t>
            </a:r>
            <a:r>
              <a:rPr lang="en-US" sz="2200" dirty="0">
                <a:solidFill>
                  <a:schemeClr val="bg1"/>
                </a:solidFill>
                <a:latin typeface="Century Gothic" pitchFamily="34" charset="0"/>
              </a:rPr>
              <a:t> Pond. </a:t>
            </a:r>
            <a:endParaRPr lang="en-US" sz="2200" i="1" dirty="0">
              <a:solidFill>
                <a:schemeClr val="bg1"/>
              </a:solidFill>
              <a:latin typeface="Century Gothic" pitchFamily="34" charset="0"/>
            </a:endParaRPr>
          </a:p>
        </p:txBody>
      </p:sp>
      <p:pic>
        <p:nvPicPr>
          <p:cNvPr id="29699" name="Picture 2" descr="C:\Users\rlvoo_000\Downloads\IMG_6325.jpg"/>
          <p:cNvPicPr>
            <a:picLocks noChangeAspect="1" noChangeArrowheads="1"/>
          </p:cNvPicPr>
          <p:nvPr/>
        </p:nvPicPr>
        <p:blipFill>
          <a:blip r:embed="rId2"/>
          <a:srcRect/>
          <a:stretch>
            <a:fillRect/>
          </a:stretch>
        </p:blipFill>
        <p:spPr bwMode="auto">
          <a:xfrm>
            <a:off x="817563" y="1555750"/>
            <a:ext cx="5934075" cy="445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Course Overview (widescreen)</Template>
  <TotalTime>0</TotalTime>
  <Words>1975</Words>
  <Application>Microsoft Office PowerPoint</Application>
  <PresentationFormat>Widescreen</PresentationFormat>
  <Paragraphs>156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vt:lpstr>
      <vt:lpstr>West Falmouth  Economy 1800s– Part I</vt:lpstr>
      <vt:lpstr>Thank you to the following contributors:</vt:lpstr>
      <vt:lpstr>PowerPoint Presentation</vt:lpstr>
      <vt:lpstr>John Hoag Dillingham 1839-1910 </vt:lpstr>
      <vt:lpstr>Cranberries-Legend</vt:lpstr>
      <vt:lpstr>Cranberries-Cape Cod</vt:lpstr>
      <vt:lpstr>Cranberries-Child Labor</vt:lpstr>
      <vt:lpstr>Cranberries-Swifts’ Bogs E. Falmouth</vt:lpstr>
      <vt:lpstr>Cranberries-West Falmouth</vt:lpstr>
      <vt:lpstr>Historic View of the Bowerman Homestead</vt:lpstr>
      <vt:lpstr>Historic View of the Bowerman Homestead</vt:lpstr>
      <vt:lpstr>Sheep Farming</vt:lpstr>
      <vt:lpstr>Proprietors and farmland</vt:lpstr>
      <vt:lpstr>West Falmouth  Proprietors</vt:lpstr>
      <vt:lpstr>Ear Marks Distinguished Roaming Sheep    </vt:lpstr>
      <vt:lpstr>Sheep in decline</vt:lpstr>
      <vt:lpstr>West Falmouth Town Pound</vt:lpstr>
      <vt:lpstr>Farming and the Village Landscape</vt:lpstr>
      <vt:lpstr>Salt Marsh Hay</vt:lpstr>
      <vt:lpstr>Land Cultivation</vt:lpstr>
      <vt:lpstr>Historic View of the Oyster Pond</vt:lpstr>
      <vt:lpstr>Farmstead-William Gifford IV</vt:lpstr>
      <vt:lpstr>Pink Granite-William Gifford IV</vt:lpstr>
      <vt:lpstr>Pink Granite-George and Daniel Weeks</vt:lpstr>
      <vt:lpstr>Pink Granite-The Eternal Flame</vt:lpstr>
      <vt:lpstr>Mostly work but some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Falmouth  Economy 1800s– Part I</dc:title>
  <dc:creator/>
  <cp:lastModifiedBy/>
  <cp:revision>2</cp:revision>
  <dcterms:created xsi:type="dcterms:W3CDTF">2018-04-12T21:36:54Z</dcterms:created>
  <dcterms:modified xsi:type="dcterms:W3CDTF">2019-01-29T15:45:36Z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