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0" r:id="rId1"/>
  </p:sldMasterIdLst>
  <p:notesMasterIdLst>
    <p:notesMasterId r:id="rId43"/>
  </p:notesMasterIdLst>
  <p:handoutMasterIdLst>
    <p:handoutMasterId r:id="rId44"/>
  </p:handoutMasterIdLst>
  <p:sldIdLst>
    <p:sldId id="256" r:id="rId2"/>
    <p:sldId id="297" r:id="rId3"/>
    <p:sldId id="305" r:id="rId4"/>
    <p:sldId id="319" r:id="rId5"/>
    <p:sldId id="317" r:id="rId6"/>
    <p:sldId id="304" r:id="rId7"/>
    <p:sldId id="312" r:id="rId8"/>
    <p:sldId id="318" r:id="rId9"/>
    <p:sldId id="289" r:id="rId10"/>
    <p:sldId id="314" r:id="rId11"/>
    <p:sldId id="291" r:id="rId12"/>
    <p:sldId id="313" r:id="rId13"/>
    <p:sldId id="293" r:id="rId14"/>
    <p:sldId id="295" r:id="rId15"/>
    <p:sldId id="294" r:id="rId16"/>
    <p:sldId id="290" r:id="rId17"/>
    <p:sldId id="285" r:id="rId18"/>
    <p:sldId id="298" r:id="rId19"/>
    <p:sldId id="286" r:id="rId20"/>
    <p:sldId id="299" r:id="rId21"/>
    <p:sldId id="301" r:id="rId22"/>
    <p:sldId id="300" r:id="rId23"/>
    <p:sldId id="302" r:id="rId24"/>
    <p:sldId id="303" r:id="rId25"/>
    <p:sldId id="288" r:id="rId26"/>
    <p:sldId id="282" r:id="rId27"/>
    <p:sldId id="266" r:id="rId28"/>
    <p:sldId id="280" r:id="rId29"/>
    <p:sldId id="287" r:id="rId30"/>
    <p:sldId id="306" r:id="rId31"/>
    <p:sldId id="315" r:id="rId32"/>
    <p:sldId id="292" r:id="rId33"/>
    <p:sldId id="284" r:id="rId34"/>
    <p:sldId id="307" r:id="rId35"/>
    <p:sldId id="309" r:id="rId36"/>
    <p:sldId id="308" r:id="rId37"/>
    <p:sldId id="311" r:id="rId38"/>
    <p:sldId id="310" r:id="rId39"/>
    <p:sldId id="316" r:id="rId40"/>
    <p:sldId id="320" r:id="rId41"/>
    <p:sldId id="296" r:id="rId42"/>
  </p:sldIdLst>
  <p:sldSz cx="12192000" cy="6858000"/>
  <p:notesSz cx="7019925" cy="930592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1">
          <p15:clr>
            <a:srgbClr val="A4A3A4"/>
          </p15:clr>
        </p15:guide>
        <p15:guide id="2" pos="221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4403"/>
    <a:srgbClr val="996633"/>
    <a:srgbClr val="FBD5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autoAdjust="0"/>
  </p:normalViewPr>
  <p:slideViewPr>
    <p:cSldViewPr snapToGrid="0">
      <p:cViewPr varScale="1">
        <p:scale>
          <a:sx n="77" d="100"/>
          <a:sy n="77" d="100"/>
        </p:scale>
        <p:origin x="684" y="27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0" d="100"/>
          <a:sy n="40" d="100"/>
        </p:scale>
        <p:origin x="-2395" y="-82"/>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6725"/>
          </a:xfrm>
          <a:prstGeom prst="rect">
            <a:avLst/>
          </a:prstGeom>
        </p:spPr>
        <p:txBody>
          <a:bodyPr vert="horz" lIns="91403" tIns="45702" rIns="91403" bIns="45702"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6688" y="0"/>
            <a:ext cx="3041650" cy="466725"/>
          </a:xfrm>
          <a:prstGeom prst="rect">
            <a:avLst/>
          </a:prstGeom>
        </p:spPr>
        <p:txBody>
          <a:bodyPr vert="horz" lIns="91403" tIns="45702" rIns="91403" bIns="45702" rtlCol="0"/>
          <a:lstStyle>
            <a:lvl1pPr algn="r" fontAlgn="auto">
              <a:spcBef>
                <a:spcPts val="0"/>
              </a:spcBef>
              <a:spcAft>
                <a:spcPts val="0"/>
              </a:spcAft>
              <a:defRPr sz="1200">
                <a:latin typeface="+mn-lt"/>
                <a:cs typeface="+mn-cs"/>
              </a:defRPr>
            </a:lvl1pPr>
          </a:lstStyle>
          <a:p>
            <a:pPr>
              <a:defRPr/>
            </a:pPr>
            <a:fld id="{3E14C3AF-F702-4427-B46F-EC7FE4969EEB}" type="datetimeFigureOut">
              <a:rPr lang="en-US"/>
              <a:pPr>
                <a:defRPr/>
              </a:pPr>
              <a:t>2/27/2019</a:t>
            </a:fld>
            <a:endParaRPr lang="en-US"/>
          </a:p>
        </p:txBody>
      </p:sp>
      <p:sp>
        <p:nvSpPr>
          <p:cNvPr id="4" name="Footer Placeholder 3"/>
          <p:cNvSpPr>
            <a:spLocks noGrp="1"/>
          </p:cNvSpPr>
          <p:nvPr>
            <p:ph type="ftr" sz="quarter" idx="2"/>
          </p:nvPr>
        </p:nvSpPr>
        <p:spPr>
          <a:xfrm>
            <a:off x="0" y="8839200"/>
            <a:ext cx="3041650" cy="466725"/>
          </a:xfrm>
          <a:prstGeom prst="rect">
            <a:avLst/>
          </a:prstGeom>
        </p:spPr>
        <p:txBody>
          <a:bodyPr vert="horz" lIns="91403" tIns="45702" rIns="91403" bIns="45702"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6688" y="8839200"/>
            <a:ext cx="3041650" cy="466725"/>
          </a:xfrm>
          <a:prstGeom prst="rect">
            <a:avLst/>
          </a:prstGeom>
        </p:spPr>
        <p:txBody>
          <a:bodyPr vert="horz" lIns="91403" tIns="45702" rIns="91403" bIns="45702" rtlCol="0" anchor="b"/>
          <a:lstStyle>
            <a:lvl1pPr algn="r" fontAlgn="auto">
              <a:spcBef>
                <a:spcPts val="0"/>
              </a:spcBef>
              <a:spcAft>
                <a:spcPts val="0"/>
              </a:spcAft>
              <a:defRPr sz="1200">
                <a:latin typeface="+mn-lt"/>
                <a:cs typeface="+mn-cs"/>
              </a:defRPr>
            </a:lvl1pPr>
          </a:lstStyle>
          <a:p>
            <a:pPr>
              <a:defRPr/>
            </a:pPr>
            <a:fld id="{522AF9E3-4F03-4579-BC48-CD80BC127B2A}" type="slidenum">
              <a:rPr lang="en-US"/>
              <a:pPr>
                <a:defRPr/>
              </a:pPr>
              <a:t>‹#›</a:t>
            </a:fld>
            <a:endParaRPr lang="en-US"/>
          </a:p>
        </p:txBody>
      </p:sp>
    </p:spTree>
    <p:extLst>
      <p:ext uri="{BB962C8B-B14F-4D97-AF65-F5344CB8AC3E}">
        <p14:creationId xmlns:p14="http://schemas.microsoft.com/office/powerpoint/2010/main" val="2749853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6725"/>
          </a:xfrm>
          <a:prstGeom prst="rect">
            <a:avLst/>
          </a:prstGeom>
        </p:spPr>
        <p:txBody>
          <a:bodyPr vert="horz" lIns="93287" tIns="46643" rIns="93287" bIns="46643"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6688" y="0"/>
            <a:ext cx="3041650" cy="466725"/>
          </a:xfrm>
          <a:prstGeom prst="rect">
            <a:avLst/>
          </a:prstGeom>
        </p:spPr>
        <p:txBody>
          <a:bodyPr vert="horz" lIns="93287" tIns="46643" rIns="93287" bIns="46643" rtlCol="0"/>
          <a:lstStyle>
            <a:lvl1pPr algn="r" fontAlgn="auto">
              <a:spcBef>
                <a:spcPts val="0"/>
              </a:spcBef>
              <a:spcAft>
                <a:spcPts val="0"/>
              </a:spcAft>
              <a:defRPr sz="1200">
                <a:latin typeface="+mn-lt"/>
                <a:cs typeface="+mn-cs"/>
              </a:defRPr>
            </a:lvl1pPr>
          </a:lstStyle>
          <a:p>
            <a:pPr>
              <a:defRPr/>
            </a:pPr>
            <a:fld id="{6D32397E-31EB-4715-9F53-931E5624FDCA}" type="datetimeFigureOut">
              <a:rPr lang="en-US"/>
              <a:pPr>
                <a:defRPr/>
              </a:pPr>
              <a:t>2/27/2019</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3" rIns="93287" bIns="46643" rtlCol="0" anchor="ctr"/>
          <a:lstStyle/>
          <a:p>
            <a:pPr lvl="0"/>
            <a:endParaRPr lang="en-US" noProof="0"/>
          </a:p>
        </p:txBody>
      </p:sp>
      <p:sp>
        <p:nvSpPr>
          <p:cNvPr id="5" name="Notes Placeholder 4"/>
          <p:cNvSpPr>
            <a:spLocks noGrp="1"/>
          </p:cNvSpPr>
          <p:nvPr>
            <p:ph type="body" sz="quarter" idx="3"/>
          </p:nvPr>
        </p:nvSpPr>
        <p:spPr>
          <a:xfrm>
            <a:off x="701675" y="4478338"/>
            <a:ext cx="5616575" cy="3663950"/>
          </a:xfrm>
          <a:prstGeom prst="rect">
            <a:avLst/>
          </a:prstGeom>
        </p:spPr>
        <p:txBody>
          <a:bodyPr vert="horz" lIns="93287" tIns="46643" rIns="93287" bIns="4664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9200"/>
            <a:ext cx="3041650" cy="466725"/>
          </a:xfrm>
          <a:prstGeom prst="rect">
            <a:avLst/>
          </a:prstGeom>
        </p:spPr>
        <p:txBody>
          <a:bodyPr vert="horz" lIns="93287" tIns="46643" rIns="93287" bIns="46643"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6688" y="8839200"/>
            <a:ext cx="3041650" cy="466725"/>
          </a:xfrm>
          <a:prstGeom prst="rect">
            <a:avLst/>
          </a:prstGeom>
        </p:spPr>
        <p:txBody>
          <a:bodyPr vert="horz" lIns="93287" tIns="46643" rIns="93287" bIns="46643" rtlCol="0" anchor="b"/>
          <a:lstStyle>
            <a:lvl1pPr algn="r" fontAlgn="auto">
              <a:spcBef>
                <a:spcPts val="0"/>
              </a:spcBef>
              <a:spcAft>
                <a:spcPts val="0"/>
              </a:spcAft>
              <a:defRPr sz="1200">
                <a:latin typeface="+mn-lt"/>
                <a:cs typeface="+mn-cs"/>
              </a:defRPr>
            </a:lvl1pPr>
          </a:lstStyle>
          <a:p>
            <a:pPr>
              <a:defRPr/>
            </a:pPr>
            <a:fld id="{01CC6686-358F-41D7-AF00-E046993C57EC}" type="slidenum">
              <a:rPr lang="en-US"/>
              <a:pPr>
                <a:defRPr/>
              </a:pPr>
              <a:t>‹#›</a:t>
            </a:fld>
            <a:endParaRPr lang="en-US"/>
          </a:p>
        </p:txBody>
      </p:sp>
    </p:spTree>
    <p:extLst>
      <p:ext uri="{BB962C8B-B14F-4D97-AF65-F5344CB8AC3E}">
        <p14:creationId xmlns:p14="http://schemas.microsoft.com/office/powerpoint/2010/main" val="949924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F5A7A24-DDA9-4C76-B5C4-C83A63CEA492}" type="datetimeFigureOut">
              <a:rPr lang="en-US"/>
              <a:pPr>
                <a:defRPr/>
              </a:pPr>
              <a:t>2/27/2019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F48A21-3A9E-44AB-9EA4-DDAFC9421E8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rtlCol="0"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E46C779-6C3D-458E-86D9-63011D7AC4F7}" type="datetimeFigureOut">
              <a:rPr lang="en-US"/>
              <a:pPr>
                <a:defRPr/>
              </a:pPr>
              <a:t>2/27/2019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958EB3-7DC7-479A-A5D9-8EDDA5C1B26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F2F3DD2A-93D7-4FEF-A587-32C09BE87D0F}" type="datetimeFigureOut">
              <a:rPr lang="en-US"/>
              <a:pPr>
                <a:defRPr/>
              </a:pPr>
              <a:t>2/27/2019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B2187E-3C8B-44CA-95CD-F0DD12BE228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10"/>
          <p:cNvSpPr txBox="1"/>
          <p:nvPr/>
        </p:nvSpPr>
        <p:spPr>
          <a:xfrm>
            <a:off x="898525" y="971550"/>
            <a:ext cx="801688" cy="1970088"/>
          </a:xfrm>
          <a:prstGeom prst="rect">
            <a:avLst/>
          </a:prstGeom>
          <a:noFill/>
        </p:spPr>
        <p:txBody>
          <a:bodyPr>
            <a:spAutoFit/>
          </a:bodyPr>
          <a:lstStyle>
            <a:defPPr>
              <a:defRPr lang="en-US"/>
            </a:defPPr>
            <a:lvl1pPr algn="r">
              <a:defRPr sz="12200" b="0" i="0">
                <a:solidFill>
                  <a:schemeClr val="accent1"/>
                </a:solidFill>
                <a:latin typeface="Arial"/>
                <a:ea typeface="+mj-ea"/>
                <a:cs typeface="+mj-cs"/>
              </a:defRPr>
            </a:lvl1pPr>
          </a:lstStyle>
          <a:p>
            <a:pPr fontAlgn="auto">
              <a:spcBef>
                <a:spcPts val="0"/>
              </a:spcBef>
              <a:spcAft>
                <a:spcPts val="0"/>
              </a:spcAft>
              <a:defRPr/>
            </a:pPr>
            <a:r>
              <a:rPr lang="en-US" dirty="0"/>
              <a:t>“</a:t>
            </a:r>
          </a:p>
        </p:txBody>
      </p:sp>
      <p:sp>
        <p:nvSpPr>
          <p:cNvPr id="6" name="TextBox 12"/>
          <p:cNvSpPr txBox="1"/>
          <p:nvPr/>
        </p:nvSpPr>
        <p:spPr>
          <a:xfrm>
            <a:off x="9329738" y="2613025"/>
            <a:ext cx="803275" cy="1970088"/>
          </a:xfrm>
          <a:prstGeom prst="rect">
            <a:avLst/>
          </a:prstGeom>
          <a:noFill/>
        </p:spPr>
        <p:txBody>
          <a:bodyPr>
            <a:spAutoFit/>
          </a:bodyPr>
          <a:lstStyle>
            <a:defPPr>
              <a:defRPr lang="en-US"/>
            </a:defPPr>
            <a:lvl1pPr algn="r">
              <a:defRPr sz="12200" b="0" i="0">
                <a:solidFill>
                  <a:schemeClr val="accent1"/>
                </a:solidFill>
                <a:latin typeface="Arial"/>
                <a:ea typeface="+mj-ea"/>
                <a:cs typeface="+mj-cs"/>
              </a:defRPr>
            </a:lvl1pPr>
          </a:lstStyle>
          <a:p>
            <a:pPr fontAlgn="auto">
              <a:spcBef>
                <a:spcPts val="0"/>
              </a:spcBef>
              <a:spcAft>
                <a:spcPts val="0"/>
              </a:spcAft>
              <a:defRPr/>
            </a:pPr>
            <a:r>
              <a:rPr lang="en-US" dirty="0"/>
              <a:t>”</a:t>
            </a:r>
          </a:p>
        </p:txBody>
      </p:sp>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3"/>
          <p:cNvSpPr>
            <a:spLocks noGrp="1"/>
          </p:cNvSpPr>
          <p:nvPr>
            <p:ph type="body" sz="half" idx="13"/>
          </p:nvPr>
        </p:nvSpPr>
        <p:spPr>
          <a:xfrm>
            <a:off x="1930400" y="3771174"/>
            <a:ext cx="7385828" cy="342174"/>
          </a:xfrm>
        </p:spPr>
        <p:txBody>
          <a:bodyPr>
            <a:normAutofit/>
          </a:bodyPr>
          <a:lstStyle>
            <a:lvl1pPr marL="0" indent="0">
              <a:buNone/>
              <a:defRPr lang="en-US" sz="1400" b="0" i="0" kern="1200" cap="small" dirty="0" smtClean="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p:txBody>
          <a:bodyPr/>
          <a:lstStyle>
            <a:lvl1pPr>
              <a:defRPr/>
            </a:lvl1pPr>
          </a:lstStyle>
          <a:p>
            <a:pPr>
              <a:defRPr/>
            </a:pPr>
            <a:fld id="{059EACE4-CE0D-487B-A9BC-FA56F354521F}" type="datetimeFigureOut">
              <a:rPr lang="en-US"/>
              <a:pPr>
                <a:defRPr/>
              </a:pPr>
              <a:t>2/27/2019</a:t>
            </a:fld>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32AC63AE-FFC4-4C8D-BAA4-249D7103C58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CF7A347D-2F80-4E39-9475-C5573826857B}" type="datetimeFigureOut">
              <a:rPr lang="en-US"/>
              <a:pPr>
                <a:defRPr/>
              </a:pPr>
              <a:t>2/27/2019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824AAE-ECE6-450C-8DE9-8BA03809BD1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4" name="TextBox 10"/>
          <p:cNvSpPr txBox="1"/>
          <p:nvPr/>
        </p:nvSpPr>
        <p:spPr>
          <a:xfrm>
            <a:off x="9334500" y="3316288"/>
            <a:ext cx="801688" cy="1970087"/>
          </a:xfrm>
          <a:prstGeom prst="rect">
            <a:avLst/>
          </a:prstGeom>
          <a:noFill/>
        </p:spPr>
        <p:txBody>
          <a:bodyPr>
            <a:spAutoFit/>
          </a:bodyPr>
          <a:lstStyle>
            <a:defPPr>
              <a:defRPr lang="en-US"/>
            </a:defPPr>
            <a:lvl1pPr algn="r">
              <a:defRPr sz="12200" b="0" i="0">
                <a:solidFill>
                  <a:schemeClr val="accent1"/>
                </a:solidFill>
                <a:latin typeface="Arial"/>
                <a:ea typeface="+mj-ea"/>
                <a:cs typeface="+mj-cs"/>
              </a:defRPr>
            </a:lvl1pPr>
          </a:lstStyle>
          <a:p>
            <a:pPr fontAlgn="auto">
              <a:spcBef>
                <a:spcPts val="0"/>
              </a:spcBef>
              <a:spcAft>
                <a:spcPts val="0"/>
              </a:spcAft>
              <a:defRPr/>
            </a:pPr>
            <a:r>
              <a:rPr lang="en-US" dirty="0"/>
              <a:t>”</a:t>
            </a:r>
          </a:p>
        </p:txBody>
      </p:sp>
      <p:sp>
        <p:nvSpPr>
          <p:cNvPr id="5" name="TextBox 13"/>
          <p:cNvSpPr txBox="1"/>
          <p:nvPr/>
        </p:nvSpPr>
        <p:spPr>
          <a:xfrm>
            <a:off x="898525" y="971550"/>
            <a:ext cx="801688" cy="1970088"/>
          </a:xfrm>
          <a:prstGeom prst="rect">
            <a:avLst/>
          </a:prstGeom>
          <a:noFill/>
        </p:spPr>
        <p:txBody>
          <a:bodyPr>
            <a:spAutoFit/>
          </a:bodyPr>
          <a:lstStyle>
            <a:defPPr>
              <a:defRPr lang="en-US"/>
            </a:defPPr>
            <a:lvl1pPr algn="r">
              <a:defRPr sz="12200" b="0" i="0">
                <a:solidFill>
                  <a:schemeClr val="accent1"/>
                </a:solidFill>
                <a:latin typeface="Arial"/>
                <a:ea typeface="+mj-ea"/>
                <a:cs typeface="+mj-cs"/>
              </a:defRPr>
            </a:lvl1pPr>
          </a:lstStyle>
          <a:p>
            <a:pPr fontAlgn="auto">
              <a:spcBef>
                <a:spcPts val="0"/>
              </a:spcBef>
              <a:spcAft>
                <a:spcPts val="0"/>
              </a:spcAft>
              <a:defRPr/>
            </a:pPr>
            <a:r>
              <a:rPr lang="en-US" dirty="0"/>
              <a:t>“</a:t>
            </a:r>
          </a:p>
        </p:txBody>
      </p:sp>
      <p:sp>
        <p:nvSpPr>
          <p:cNvPr id="2" name="Title 1"/>
          <p:cNvSpPr>
            <a:spLocks noGrp="1"/>
          </p:cNvSpPr>
          <p:nvPr>
            <p:ph type="title"/>
          </p:nvPr>
        </p:nvSpPr>
        <p:spPr>
          <a:xfrm>
            <a:off x="1574801" y="1447800"/>
            <a:ext cx="7999315" cy="3163026"/>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574801" y="4953000"/>
            <a:ext cx="7999315" cy="1074057"/>
          </a:xfrm>
        </p:spPr>
        <p:txBody>
          <a:bodyPr>
            <a:normAutofit/>
          </a:bodyPr>
          <a:lstStyle>
            <a:lvl1pPr marL="0" indent="0">
              <a:buNone/>
              <a:defRPr lang="en-US" sz="1800" b="0" i="0" kern="1200" dirty="0" smtClean="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Date Placeholder 3"/>
          <p:cNvSpPr>
            <a:spLocks noGrp="1"/>
          </p:cNvSpPr>
          <p:nvPr>
            <p:ph type="dt" sz="half" idx="10"/>
          </p:nvPr>
        </p:nvSpPr>
        <p:spPr/>
        <p:txBody>
          <a:bodyPr/>
          <a:lstStyle>
            <a:lvl1pPr>
              <a:defRPr/>
            </a:lvl1pPr>
          </a:lstStyle>
          <a:p>
            <a:pPr>
              <a:defRPr/>
            </a:pPr>
            <a:fld id="{FE259518-3D97-4BDF-8986-5F829272441C}" type="datetimeFigureOut">
              <a:rPr lang="en-US"/>
              <a:pPr>
                <a:defRPr/>
              </a:pPr>
              <a:t>2/27/2019</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3C3212D-7A57-4011-BCFB-5AE722BBE432}"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10" name="Text Placeholder 3"/>
          <p:cNvSpPr>
            <a:spLocks noGrp="1"/>
          </p:cNvSpPr>
          <p:nvPr>
            <p:ph type="body" sz="half" idx="2"/>
          </p:nvPr>
        </p:nvSpPr>
        <p:spPr>
          <a:xfrm>
            <a:off x="1154954" y="4350657"/>
            <a:ext cx="8825659" cy="16764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3" name="Text Placeholder 3"/>
          <p:cNvSpPr>
            <a:spLocks noGrp="1"/>
          </p:cNvSpPr>
          <p:nvPr>
            <p:ph type="body" sz="half" idx="13"/>
          </p:nvPr>
        </p:nvSpPr>
        <p:spPr>
          <a:xfrm>
            <a:off x="1154953" y="3848610"/>
            <a:ext cx="8825659" cy="588517"/>
          </a:xfrm>
        </p:spPr>
        <p:txBody>
          <a:bodyPr anchor="b">
            <a:normAutofit/>
          </a:bodyPr>
          <a:lstStyle>
            <a:lvl1pPr marL="0" indent="0" algn="l" defTabSz="457200" rtl="0" eaLnBrk="1" latinLnBrk="0" hangingPunct="1">
              <a:buNone/>
              <a:defRPr lang="en-US" sz="3600" b="0" i="0" kern="1200" cap="none" dirty="0" smtClean="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4"/>
          </p:nvPr>
        </p:nvSpPr>
        <p:spPr/>
        <p:txBody>
          <a:bodyPr/>
          <a:lstStyle>
            <a:lvl1pPr>
              <a:defRPr/>
            </a:lvl1pPr>
          </a:lstStyle>
          <a:p>
            <a:pPr>
              <a:defRPr/>
            </a:pPr>
            <a:fld id="{9958E029-EAE5-49F2-B785-EA054CB7EADD}" type="datetimeFigureOut">
              <a:rPr lang="en-US"/>
              <a:pPr>
                <a:defRPr/>
              </a:pPr>
              <a:t>2/27/2019</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D845EEA6-875B-4506-AA96-ED50B2EE08A2}"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16"/>
          <p:cNvCxnSpPr/>
          <p:nvPr/>
        </p:nvCxnSpPr>
        <p:spPr>
          <a:xfrm>
            <a:off x="3725863"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17"/>
          <p:cNvCxnSpPr/>
          <p:nvPr/>
        </p:nvCxnSpPr>
        <p:spPr>
          <a:xfrm>
            <a:off x="6962775" y="2133600"/>
            <a:ext cx="0" cy="3967163"/>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18"/>
          </p:nvPr>
        </p:nvSpPr>
        <p:spPr/>
        <p:txBody>
          <a:bodyPr/>
          <a:lstStyle>
            <a:lvl1pPr>
              <a:defRPr/>
            </a:lvl1pPr>
          </a:lstStyle>
          <a:p>
            <a:pPr>
              <a:defRPr/>
            </a:pPr>
            <a:fld id="{D85B9F85-141A-4B80-B909-77D12164A8DC}" type="datetimeFigureOut">
              <a:rPr lang="en-US"/>
              <a:pPr>
                <a:defRPr/>
              </a:pPr>
              <a:t>2/27/2019</a:t>
            </a:fld>
            <a:endParaRPr lang="en-US"/>
          </a:p>
        </p:txBody>
      </p:sp>
      <p:sp>
        <p:nvSpPr>
          <p:cNvPr id="12" name="Footer Placeholder 4"/>
          <p:cNvSpPr>
            <a:spLocks noGrp="1"/>
          </p:cNvSpPr>
          <p:nvPr>
            <p:ph type="ftr" sz="quarter" idx="19"/>
          </p:nvPr>
        </p:nvSpPr>
        <p:spPr/>
        <p:txBody>
          <a:bodyPr/>
          <a:lstStyle>
            <a:lvl1pPr>
              <a:defRPr/>
            </a:lvl1pPr>
          </a:lstStyle>
          <a:p>
            <a:pPr>
              <a:defRPr/>
            </a:pPr>
            <a:endParaRPr lang="en-US"/>
          </a:p>
        </p:txBody>
      </p:sp>
      <p:sp>
        <p:nvSpPr>
          <p:cNvPr id="13" name="Slide Number Placeholder 5"/>
          <p:cNvSpPr>
            <a:spLocks noGrp="1"/>
          </p:cNvSpPr>
          <p:nvPr>
            <p:ph type="sldNum" sz="quarter" idx="20"/>
          </p:nvPr>
        </p:nvSpPr>
        <p:spPr/>
        <p:txBody>
          <a:bodyPr/>
          <a:lstStyle>
            <a:lvl1pPr>
              <a:defRPr/>
            </a:lvl1pPr>
          </a:lstStyle>
          <a:p>
            <a:pPr>
              <a:defRPr/>
            </a:pPr>
            <a:fld id="{61F36D91-909F-4EEB-87F4-71D8035A8CF8}"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6"/>
          <p:cNvCxnSpPr/>
          <p:nvPr/>
        </p:nvCxnSpPr>
        <p:spPr>
          <a:xfrm>
            <a:off x="3725863"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7"/>
          <p:cNvCxnSpPr/>
          <p:nvPr/>
        </p:nvCxnSpPr>
        <p:spPr>
          <a:xfrm>
            <a:off x="6962775" y="2133600"/>
            <a:ext cx="0" cy="3967163"/>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Text Placeholder 3"/>
          <p:cNvSpPr>
            <a:spLocks noGrp="1"/>
          </p:cNvSpPr>
          <p:nvPr>
            <p:ph type="body" sz="half" idx="18"/>
          </p:nvPr>
        </p:nvSpPr>
        <p:spPr>
          <a:xfrm>
            <a:off x="652463" y="4827211"/>
            <a:ext cx="2940050"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3" name="Text Placeholder 3"/>
          <p:cNvSpPr>
            <a:spLocks noGrp="1"/>
          </p:cNvSpPr>
          <p:nvPr>
            <p:ph type="body" sz="half" idx="19"/>
          </p:nvPr>
        </p:nvSpPr>
        <p:spPr>
          <a:xfrm>
            <a:off x="3888022" y="4827210"/>
            <a:ext cx="2934406"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4" name="Text Placeholder 3"/>
          <p:cNvSpPr>
            <a:spLocks noGrp="1"/>
          </p:cNvSpPr>
          <p:nvPr>
            <p:ph type="body" sz="half" idx="20"/>
          </p:nvPr>
        </p:nvSpPr>
        <p:spPr>
          <a:xfrm>
            <a:off x="7124575" y="4827208"/>
            <a:ext cx="2935997" cy="659189"/>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9" name="Picture Placeholder 2"/>
          <p:cNvSpPr>
            <a:spLocks noGrp="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rtlCol="0"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30" name="Picture Placeholder 2"/>
          <p:cNvSpPr>
            <a:spLocks noGrp="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rtlCol="0"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31" name="Picture Placeholder 2"/>
          <p:cNvSpPr>
            <a:spLocks noGrp="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rtlCol="0"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15" name="Date Placeholder 3"/>
          <p:cNvSpPr>
            <a:spLocks noGrp="1"/>
          </p:cNvSpPr>
          <p:nvPr>
            <p:ph type="dt" sz="half" idx="23"/>
          </p:nvPr>
        </p:nvSpPr>
        <p:spPr/>
        <p:txBody>
          <a:bodyPr/>
          <a:lstStyle>
            <a:lvl1pPr>
              <a:defRPr/>
            </a:lvl1pPr>
          </a:lstStyle>
          <a:p>
            <a:pPr>
              <a:defRPr/>
            </a:pPr>
            <a:fld id="{A246410C-0D0E-4216-9A2C-3820292E36FD}" type="datetimeFigureOut">
              <a:rPr lang="en-US"/>
              <a:pPr>
                <a:defRPr/>
              </a:pPr>
              <a:t>2/27/2019</a:t>
            </a:fld>
            <a:endParaRPr lang="en-US"/>
          </a:p>
        </p:txBody>
      </p:sp>
      <p:sp>
        <p:nvSpPr>
          <p:cNvPr id="16" name="Footer Placeholder 4"/>
          <p:cNvSpPr>
            <a:spLocks noGrp="1"/>
          </p:cNvSpPr>
          <p:nvPr>
            <p:ph type="ftr" sz="quarter" idx="24"/>
          </p:nvPr>
        </p:nvSpPr>
        <p:spPr/>
        <p:txBody>
          <a:bodyPr/>
          <a:lstStyle>
            <a:lvl1pPr>
              <a:defRPr/>
            </a:lvl1pPr>
          </a:lstStyle>
          <a:p>
            <a:pPr>
              <a:defRPr/>
            </a:pPr>
            <a:endParaRPr lang="en-US"/>
          </a:p>
        </p:txBody>
      </p:sp>
      <p:sp>
        <p:nvSpPr>
          <p:cNvPr id="17" name="Slide Number Placeholder 5"/>
          <p:cNvSpPr>
            <a:spLocks noGrp="1"/>
          </p:cNvSpPr>
          <p:nvPr>
            <p:ph type="sldNum" sz="quarter" idx="25"/>
          </p:nvPr>
        </p:nvSpPr>
        <p:spPr/>
        <p:txBody>
          <a:bodyPr/>
          <a:lstStyle>
            <a:lvl1pPr>
              <a:defRPr/>
            </a:lvl1pPr>
          </a:lstStyle>
          <a:p>
            <a:pPr>
              <a:defRPr/>
            </a:pPr>
            <a:fld id="{639B5082-418A-4CFE-B0F3-AEA1982AC296}"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b"/>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17CB78-F502-4FAD-8982-1D9C5B3DFFC2}" type="datetimeFigureOut">
              <a:rPr lang="en-US"/>
              <a:pPr>
                <a:defRPr/>
              </a:pPr>
              <a:t>2/27/2019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4075C2F-6831-4B42-BE41-BB831C551562}"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64151" y="1447799"/>
            <a:ext cx="1409965" cy="4413251"/>
          </a:xfrm>
        </p:spPr>
        <p:txBody>
          <a:bodyPr vert="eaVert" anchor="b"/>
          <a:lstStyle/>
          <a:p>
            <a:r>
              <a:rPr lang="en-US"/>
              <a:t>Click to edit Master title style</a:t>
            </a:r>
          </a:p>
        </p:txBody>
      </p:sp>
      <p:sp>
        <p:nvSpPr>
          <p:cNvPr id="3" name="Vertical Text Placeholder 2"/>
          <p:cNvSpPr>
            <a:spLocks noGrp="1"/>
          </p:cNvSpPr>
          <p:nvPr>
            <p:ph type="body" orient="vert" idx="1"/>
          </p:nvPr>
        </p:nvSpPr>
        <p:spPr>
          <a:xfrm>
            <a:off x="1154954" y="1447799"/>
            <a:ext cx="6776630" cy="44132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BB6A60A-8656-46CF-965D-2EAC46F01781}" type="datetimeFigureOut">
              <a:rPr lang="en-US"/>
              <a:pPr>
                <a:defRPr/>
              </a:pPr>
              <a:t>2/27/2019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570FBC-D76F-4A28-9860-68B27A44FFE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E4FBC13A-87B6-48C2-A640-7F23163A498B}" type="datetimeFigureOut">
              <a:rPr lang="en-US"/>
              <a:pPr>
                <a:defRPr/>
              </a:pPr>
              <a:t>2/27/2019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2F7FCB-AA7A-49F6-A509-02314F50635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AB2EDF3F-C5F9-4CFE-A7BB-51283BF0C8F5}" type="datetimeFigureOut">
              <a:rPr lang="en-US"/>
              <a:pPr>
                <a:defRPr/>
              </a:pPr>
              <a:t>2/27/2019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F992CF-0CBD-4F5B-A06C-C59D07A3D95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E4A3C27-754A-4047-863D-116BA17538AB}" type="datetimeFigureOut">
              <a:rPr lang="en-US"/>
              <a:pPr>
                <a:defRPr/>
              </a:pPr>
              <a:t>2/27/2019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987BD4-A32B-4D99-9513-3705A0AFBF7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63984CD-B1B1-498D-95F0-5C889DAE8DC7}" type="datetimeFigureOut">
              <a:rPr lang="en-US"/>
              <a:pPr>
                <a:defRPr/>
              </a:pPr>
              <a:t>2/27/2019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1DE9A45-6A2D-4D8F-9D09-AE692A946B9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49E674F-6BB6-4364-8410-F6EC9CFE2260}" type="datetimeFigureOut">
              <a:rPr lang="en-US"/>
              <a:pPr>
                <a:defRPr/>
              </a:pPr>
              <a:t>2/27/2019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F1A0FD7-D4B7-46A8-80D5-CFEDF9FA559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F5C892-F597-4128-A291-14F6C7E240BE}" type="datetimeFigureOut">
              <a:rPr lang="en-US"/>
              <a:pPr>
                <a:defRPr/>
              </a:pPr>
              <a:t>2/27/2019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D31FC43-437C-4A81-890A-BAC930F1D4B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BDDA966A-6D69-4D42-84C0-5AFE104C1195}" type="datetimeFigureOut">
              <a:rPr lang="en-US"/>
              <a:pPr>
                <a:defRPr/>
              </a:pPr>
              <a:t>2/27/2019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9EC92D-7485-41AA-A0EF-1397676499F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rtlCol="0" anchor="ctr">
            <a:normAutofit/>
          </a:bodyPr>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12C168F-4CD8-47E9-95A9-A6747D365850}" type="datetimeFigureOut">
              <a:rPr lang="en-US"/>
              <a:pPr>
                <a:defRPr/>
              </a:pPr>
              <a:t>2/27/2019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AF42FF-679A-4FF1-99A1-BDCC93B3D9B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D589">
            <a:alpha val="87057"/>
          </a:srgbClr>
        </a:solidFill>
        <a:effectLst/>
      </p:bgPr>
    </p:bg>
    <p:spTree>
      <p:nvGrpSpPr>
        <p:cNvPr id="1" name=""/>
        <p:cNvGrpSpPr/>
        <p:nvPr/>
      </p:nvGrpSpPr>
      <p:grpSpPr>
        <a:xfrm>
          <a:off x="0" y="0"/>
          <a:ext cx="0" cy="0"/>
          <a:chOff x="0" y="0"/>
          <a:chExt cx="0" cy="0"/>
        </a:xfrm>
      </p:grpSpPr>
      <p:sp>
        <p:nvSpPr>
          <p:cNvPr id="13" name="Oval 12"/>
          <p:cNvSpPr/>
          <p:nvPr/>
        </p:nvSpPr>
        <p:spPr>
          <a:xfrm>
            <a:off x="-153988"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Oval 14"/>
          <p:cNvSpPr/>
          <p:nvPr/>
        </p:nvSpPr>
        <p:spPr>
          <a:xfrm>
            <a:off x="-839788" y="2895600"/>
            <a:ext cx="2362200" cy="2362200"/>
          </a:xfrm>
          <a:prstGeom prst="ellipse">
            <a:avLst/>
          </a:prstGeom>
          <a:gradFill flip="none" rotWithShape="1">
            <a:gsLst>
              <a:gs pos="0">
                <a:schemeClr val="accent1">
                  <a:lumMod val="60000"/>
                  <a:lumOff val="40000"/>
                  <a:alpha val="8000"/>
                </a:schemeClr>
              </a:gs>
              <a:gs pos="71000">
                <a:schemeClr val="bg2">
                  <a:lumMod val="60000"/>
                  <a:lumOff val="40000"/>
                  <a:alpha val="0"/>
                </a:schemeClr>
              </a:gs>
              <a:gs pos="36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7999412" y="-457200"/>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Oval 17"/>
          <p:cNvSpPr/>
          <p:nvPr/>
        </p:nvSpPr>
        <p:spPr>
          <a:xfrm>
            <a:off x="8609012" y="6096000"/>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42" name="Title Placeholder 1"/>
          <p:cNvSpPr>
            <a:spLocks noGrp="1"/>
          </p:cNvSpPr>
          <p:nvPr>
            <p:ph type="title"/>
          </p:nvPr>
        </p:nvSpPr>
        <p:spPr bwMode="auto">
          <a:xfrm>
            <a:off x="646113" y="452438"/>
            <a:ext cx="9404350" cy="14001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sp>
        <p:nvSpPr>
          <p:cNvPr id="1043" name="Text Placeholder 2"/>
          <p:cNvSpPr>
            <a:spLocks noGrp="1"/>
          </p:cNvSpPr>
          <p:nvPr>
            <p:ph type="body" idx="1"/>
          </p:nvPr>
        </p:nvSpPr>
        <p:spPr bwMode="auto">
          <a:xfrm>
            <a:off x="1103313" y="2052638"/>
            <a:ext cx="8947150" cy="4195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rot="5400000">
            <a:off x="10155238" y="1790700"/>
            <a:ext cx="990600" cy="304800"/>
          </a:xfrm>
          <a:prstGeom prst="rect">
            <a:avLst/>
          </a:prstGeom>
        </p:spPr>
        <p:txBody>
          <a:bodyPr vert="horz" lIns="91440" tIns="45720" rIns="91440" bIns="45720" rtlCol="0" anchor="t"/>
          <a:lstStyle>
            <a:lvl1pPr algn="l" fontAlgn="auto">
              <a:spcBef>
                <a:spcPts val="0"/>
              </a:spcBef>
              <a:spcAft>
                <a:spcPts val="0"/>
              </a:spcAft>
              <a:defRPr sz="1100" b="0" i="0">
                <a:solidFill>
                  <a:schemeClr val="tx1">
                    <a:tint val="75000"/>
                    <a:alpha val="60000"/>
                  </a:schemeClr>
                </a:solidFill>
                <a:latin typeface="+mn-lt"/>
                <a:cs typeface="+mn-cs"/>
              </a:defRPr>
            </a:lvl1pPr>
          </a:lstStyle>
          <a:p>
            <a:pPr>
              <a:defRPr/>
            </a:pPr>
            <a:fld id="{FD6EFA0F-4DCE-4184-B30B-3D23C70E1638}" type="datetimeFigureOut">
              <a:rPr lang="en-US"/>
              <a:pPr>
                <a:defRPr/>
              </a:pPr>
              <a:t>2/27/2019</a:t>
            </a:fld>
            <a:endParaRPr lang="en-US"/>
          </a:p>
        </p:txBody>
      </p:sp>
      <p:sp>
        <p:nvSpPr>
          <p:cNvPr id="5" name="Footer Placeholder 4"/>
          <p:cNvSpPr>
            <a:spLocks noGrp="1"/>
          </p:cNvSpPr>
          <p:nvPr>
            <p:ph type="ftr" sz="quarter" idx="3"/>
          </p:nvPr>
        </p:nvSpPr>
        <p:spPr>
          <a:xfrm rot="5400000">
            <a:off x="8951118" y="3225007"/>
            <a:ext cx="3859213" cy="304800"/>
          </a:xfrm>
          <a:prstGeom prst="rect">
            <a:avLst/>
          </a:prstGeom>
        </p:spPr>
        <p:txBody>
          <a:bodyPr vert="horz" lIns="91440" tIns="45720" rIns="91440" bIns="45720" rtlCol="0" anchor="b"/>
          <a:lstStyle>
            <a:lvl1pPr algn="l" fontAlgn="auto">
              <a:spcBef>
                <a:spcPts val="0"/>
              </a:spcBef>
              <a:spcAft>
                <a:spcPts val="0"/>
              </a:spcAft>
              <a:defRPr sz="1100" b="0" i="0">
                <a:solidFill>
                  <a:schemeClr val="tx1">
                    <a:tint val="75000"/>
                    <a:alpha val="60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10352088" y="295275"/>
            <a:ext cx="838200" cy="768350"/>
          </a:xfrm>
          <a:prstGeom prst="rect">
            <a:avLst/>
          </a:prstGeom>
        </p:spPr>
        <p:txBody>
          <a:bodyPr vert="horz" lIns="91440" tIns="45720" rIns="91440" bIns="45720" rtlCol="0" anchor="b"/>
          <a:lstStyle>
            <a:lvl1pPr algn="ctr" fontAlgn="auto">
              <a:spcBef>
                <a:spcPts val="0"/>
              </a:spcBef>
              <a:spcAft>
                <a:spcPts val="0"/>
              </a:spcAft>
              <a:defRPr sz="2800" b="0" i="0">
                <a:solidFill>
                  <a:schemeClr val="tx1">
                    <a:tint val="75000"/>
                  </a:schemeClr>
                </a:solidFill>
                <a:latin typeface="+mn-lt"/>
                <a:cs typeface="+mn-cs"/>
              </a:defRPr>
            </a:lvl1pPr>
          </a:lstStyle>
          <a:p>
            <a:pPr>
              <a:defRPr/>
            </a:pPr>
            <a:fld id="{9983DB1F-56FB-47B7-9335-BB12975ECE6F}"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99" r:id="rId1"/>
    <p:sldLayoutId id="2147483698" r:id="rId2"/>
    <p:sldLayoutId id="2147483697" r:id="rId3"/>
    <p:sldLayoutId id="2147483696" r:id="rId4"/>
    <p:sldLayoutId id="2147483695" r:id="rId5"/>
    <p:sldLayoutId id="2147483694" r:id="rId6"/>
    <p:sldLayoutId id="2147483693" r:id="rId7"/>
    <p:sldLayoutId id="2147483692" r:id="rId8"/>
    <p:sldLayoutId id="2147483691" r:id="rId9"/>
    <p:sldLayoutId id="2147483690" r:id="rId10"/>
    <p:sldLayoutId id="2147483689" r:id="rId11"/>
    <p:sldLayoutId id="2147483700" r:id="rId12"/>
    <p:sldLayoutId id="2147483688" r:id="rId13"/>
    <p:sldLayoutId id="2147483701" r:id="rId14"/>
    <p:sldLayoutId id="2147483687" r:id="rId15"/>
    <p:sldLayoutId id="2147483702" r:id="rId16"/>
    <p:sldLayoutId id="2147483703" r:id="rId17"/>
    <p:sldLayoutId id="2147483686" r:id="rId18"/>
    <p:sldLayoutId id="2147483685" r:id="rId19"/>
  </p:sldLayoutIdLst>
  <p:txStyles>
    <p:titleStyle>
      <a:lvl1pPr algn="l" defTabSz="457200" rtl="0" eaLnBrk="0" fontAlgn="base" hangingPunct="0">
        <a:spcBef>
          <a:spcPct val="0"/>
        </a:spcBef>
        <a:spcAft>
          <a:spcPct val="0"/>
        </a:spcAft>
        <a:defRPr sz="4200" kern="1200">
          <a:solidFill>
            <a:schemeClr val="tx2"/>
          </a:solidFill>
          <a:latin typeface="+mj-lt"/>
          <a:ea typeface="+mj-ea"/>
          <a:cs typeface="+mj-cs"/>
        </a:defRPr>
      </a:lvl1pPr>
      <a:lvl2pPr algn="l" defTabSz="457200" rtl="0" eaLnBrk="0" fontAlgn="base" hangingPunct="0">
        <a:spcBef>
          <a:spcPct val="0"/>
        </a:spcBef>
        <a:spcAft>
          <a:spcPct val="0"/>
        </a:spcAft>
        <a:defRPr sz="4200">
          <a:solidFill>
            <a:schemeClr val="tx2"/>
          </a:solidFill>
          <a:latin typeface="Century Gothic" pitchFamily="34" charset="0"/>
        </a:defRPr>
      </a:lvl2pPr>
      <a:lvl3pPr algn="l" defTabSz="457200" rtl="0" eaLnBrk="0" fontAlgn="base" hangingPunct="0">
        <a:spcBef>
          <a:spcPct val="0"/>
        </a:spcBef>
        <a:spcAft>
          <a:spcPct val="0"/>
        </a:spcAft>
        <a:defRPr sz="4200">
          <a:solidFill>
            <a:schemeClr val="tx2"/>
          </a:solidFill>
          <a:latin typeface="Century Gothic" pitchFamily="34" charset="0"/>
        </a:defRPr>
      </a:lvl3pPr>
      <a:lvl4pPr algn="l" defTabSz="457200" rtl="0" eaLnBrk="0" fontAlgn="base" hangingPunct="0">
        <a:spcBef>
          <a:spcPct val="0"/>
        </a:spcBef>
        <a:spcAft>
          <a:spcPct val="0"/>
        </a:spcAft>
        <a:defRPr sz="4200">
          <a:solidFill>
            <a:schemeClr val="tx2"/>
          </a:solidFill>
          <a:latin typeface="Century Gothic" pitchFamily="34" charset="0"/>
        </a:defRPr>
      </a:lvl4pPr>
      <a:lvl5pPr algn="l" defTabSz="457200" rtl="0" eaLnBrk="0" fontAlgn="base" hangingPunct="0">
        <a:spcBef>
          <a:spcPct val="0"/>
        </a:spcBef>
        <a:spcAft>
          <a:spcPct val="0"/>
        </a:spcAft>
        <a:defRPr sz="4200">
          <a:solidFill>
            <a:schemeClr val="tx2"/>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ct val="20000"/>
        </a:spcBef>
        <a:spcAft>
          <a:spcPts val="600"/>
        </a:spcAft>
        <a:buClr>
          <a:schemeClr val="accent1"/>
        </a:buClr>
        <a:buSzPct val="80000"/>
        <a:buFont typeface="Wingdings 3" pitchFamily="18" charset="2"/>
        <a:buChar char=""/>
        <a:defRPr sz="2000" kern="1200">
          <a:solidFill>
            <a:schemeClr val="tx1"/>
          </a:solidFill>
          <a:latin typeface="+mj-lt"/>
          <a:ea typeface="+mj-ea"/>
          <a:cs typeface="+mj-cs"/>
        </a:defRPr>
      </a:lvl1pPr>
      <a:lvl2pPr marL="742950" indent="-285750" algn="l" defTabSz="457200" rtl="0" eaLnBrk="0" fontAlgn="base" hangingPunct="0">
        <a:spcBef>
          <a:spcPct val="20000"/>
        </a:spcBef>
        <a:spcAft>
          <a:spcPts val="600"/>
        </a:spcAft>
        <a:buClr>
          <a:schemeClr val="accent1"/>
        </a:buClr>
        <a:buSzPct val="80000"/>
        <a:buFont typeface="Wingdings 3" pitchFamily="18" charset="2"/>
        <a:buChar char=""/>
        <a:defRPr kern="1200">
          <a:solidFill>
            <a:schemeClr val="tx1"/>
          </a:solidFill>
          <a:latin typeface="+mj-lt"/>
          <a:ea typeface="+mj-ea"/>
          <a:cs typeface="+mj-cs"/>
        </a:defRPr>
      </a:lvl2pPr>
      <a:lvl3pPr marL="1143000" indent="-228600" algn="l" defTabSz="457200" rtl="0" eaLnBrk="0" fontAlgn="base" hangingPunct="0">
        <a:spcBef>
          <a:spcPct val="20000"/>
        </a:spcBef>
        <a:spcAft>
          <a:spcPts val="600"/>
        </a:spcAft>
        <a:buClr>
          <a:schemeClr val="accent1"/>
        </a:buClr>
        <a:buSzPct val="80000"/>
        <a:buFont typeface="Wingdings 3" pitchFamily="18" charset="2"/>
        <a:buChar char=""/>
        <a:defRPr sz="1600" kern="1200">
          <a:solidFill>
            <a:schemeClr val="tx1"/>
          </a:solidFill>
          <a:latin typeface="+mj-lt"/>
          <a:ea typeface="+mj-ea"/>
          <a:cs typeface="+mj-cs"/>
        </a:defRPr>
      </a:lvl3pPr>
      <a:lvl4pPr marL="1600200" indent="-228600" algn="l" defTabSz="457200" rtl="0" eaLnBrk="0" fontAlgn="base" hangingPunct="0">
        <a:spcBef>
          <a:spcPct val="20000"/>
        </a:spcBef>
        <a:spcAft>
          <a:spcPts val="600"/>
        </a:spcAft>
        <a:buClr>
          <a:schemeClr val="accent1"/>
        </a:buClr>
        <a:buSzPct val="80000"/>
        <a:buFont typeface="Wingdings 3" pitchFamily="18" charset="2"/>
        <a:buChar char=""/>
        <a:defRPr sz="1400" kern="1200">
          <a:solidFill>
            <a:schemeClr val="tx1"/>
          </a:solidFill>
          <a:latin typeface="+mj-lt"/>
          <a:ea typeface="+mj-ea"/>
          <a:cs typeface="+mj-cs"/>
        </a:defRPr>
      </a:lvl4pPr>
      <a:lvl5pPr marL="2057400" indent="-228600" algn="l" defTabSz="457200" rtl="0" eaLnBrk="0" fontAlgn="base" hangingPunct="0">
        <a:spcBef>
          <a:spcPct val="20000"/>
        </a:spcBef>
        <a:spcAft>
          <a:spcPts val="600"/>
        </a:spcAft>
        <a:buClr>
          <a:schemeClr val="accent1"/>
        </a:buClr>
        <a:buSzPct val="80000"/>
        <a:buFont typeface="Wingdings 3" pitchFamily="18" charset="2"/>
        <a:buChar char=""/>
        <a:defRPr sz="1400" kern="1200">
          <a:solidFill>
            <a:schemeClr val="tx1"/>
          </a:solidFill>
          <a:latin typeface="+mj-lt"/>
          <a:ea typeface="+mj-ea"/>
          <a:cs typeface="+mj-cs"/>
        </a:defRPr>
      </a:lvl5pPr>
      <a:lvl6pPr marL="2514600" indent="-228600" algn="l" defTabSz="457200" rtl="0" eaLnBrk="1" latinLnBrk="0" hangingPunct="1">
        <a:spcBef>
          <a:spcPct val="20000"/>
        </a:spcBef>
        <a:spcAft>
          <a:spcPts val="60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ct val="20000"/>
        </a:spcBef>
        <a:spcAft>
          <a:spcPts val="60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ct val="20000"/>
        </a:spcBef>
        <a:spcAft>
          <a:spcPts val="60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ct val="20000"/>
        </a:spcBef>
        <a:spcAft>
          <a:spcPts val="600"/>
        </a:spcAft>
        <a:buClr>
          <a:schemeClr val="accent1"/>
        </a:buClr>
        <a:buSzPct val="80000"/>
        <a:buFont typeface="Wingdings 3" charset="2"/>
        <a:buChar char=""/>
        <a:defRPr sz="12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55700" y="300038"/>
            <a:ext cx="9177338" cy="2455862"/>
          </a:xfrm>
        </p:spPr>
        <p:txBody>
          <a:bodyPr rtlCol="0">
            <a:noAutofit/>
          </a:bodyPr>
          <a:lstStyle/>
          <a:p>
            <a:pPr algn="ctr" eaLnBrk="1" fontAlgn="auto" hangingPunct="1">
              <a:spcAft>
                <a:spcPts val="0"/>
              </a:spcAft>
              <a:defRPr/>
            </a:pPr>
            <a:r>
              <a:rPr lang="en-US" dirty="0">
                <a:solidFill>
                  <a:schemeClr val="bg2">
                    <a:lumMod val="50000"/>
                  </a:schemeClr>
                </a:solidFill>
                <a:latin typeface="Calibri" panose="020F0502020204030204" pitchFamily="34" charset="0"/>
              </a:rPr>
              <a:t>West Falmouth </a:t>
            </a:r>
            <a:br>
              <a:rPr lang="en-US" dirty="0">
                <a:solidFill>
                  <a:schemeClr val="bg2">
                    <a:lumMod val="50000"/>
                  </a:schemeClr>
                </a:solidFill>
                <a:latin typeface="Calibri" panose="020F0502020204030204" pitchFamily="34" charset="0"/>
              </a:rPr>
            </a:br>
            <a:r>
              <a:rPr lang="en-US" dirty="0" smtClean="0">
                <a:solidFill>
                  <a:schemeClr val="bg2">
                    <a:lumMod val="50000"/>
                  </a:schemeClr>
                </a:solidFill>
                <a:latin typeface="Calibri" panose="020F0502020204030204" pitchFamily="34" charset="0"/>
              </a:rPr>
              <a:t>Economy 1800s– Part II</a:t>
            </a:r>
            <a:endParaRPr lang="en-US" dirty="0">
              <a:solidFill>
                <a:schemeClr val="bg2">
                  <a:lumMod val="50000"/>
                </a:schemeClr>
              </a:solidFill>
              <a:latin typeface="Calibri" panose="020F0502020204030204" pitchFamily="34" charset="0"/>
            </a:endParaRPr>
          </a:p>
        </p:txBody>
      </p:sp>
      <p:sp>
        <p:nvSpPr>
          <p:cNvPr id="3" name="Subtitle 2"/>
          <p:cNvSpPr>
            <a:spLocks noGrp="1"/>
          </p:cNvSpPr>
          <p:nvPr>
            <p:ph type="subTitle" idx="1"/>
          </p:nvPr>
        </p:nvSpPr>
        <p:spPr>
          <a:xfrm>
            <a:off x="727075" y="2871788"/>
            <a:ext cx="10309225" cy="1287462"/>
          </a:xfrm>
        </p:spPr>
        <p:txBody>
          <a:bodyPr rtlCol="0">
            <a:noAutofit/>
          </a:bodyPr>
          <a:lstStyle/>
          <a:p>
            <a:pPr algn="ctr" eaLnBrk="1" fontAlgn="auto" hangingPunct="1">
              <a:buFont typeface="Wingdings 3" charset="2"/>
              <a:buNone/>
              <a:defRPr/>
            </a:pPr>
            <a:r>
              <a:rPr lang="en-US" sz="2200" dirty="0" smtClean="0">
                <a:solidFill>
                  <a:schemeClr val="accent1">
                    <a:lumMod val="50000"/>
                  </a:schemeClr>
                </a:solidFill>
                <a:latin typeface="Calibri" panose="020F0502020204030204" pitchFamily="34" charset="0"/>
              </a:rPr>
              <a:t>SATURDAY, February 23 – 10:30AM</a:t>
            </a:r>
          </a:p>
          <a:p>
            <a:pPr algn="ctr" eaLnBrk="1" fontAlgn="auto" hangingPunct="1">
              <a:buFont typeface="Wingdings 3" charset="2"/>
              <a:buNone/>
              <a:defRPr/>
            </a:pPr>
            <a:r>
              <a:rPr lang="en-US" sz="2200" dirty="0" smtClean="0">
                <a:solidFill>
                  <a:schemeClr val="accent1">
                    <a:lumMod val="50000"/>
                  </a:schemeClr>
                </a:solidFill>
                <a:latin typeface="Calibri" panose="020F0502020204030204" pitchFamily="34" charset="0"/>
              </a:rPr>
              <a:t>POSTERS AND SLIDE SHOW Funded </a:t>
            </a:r>
            <a:r>
              <a:rPr lang="en-US" sz="2200" dirty="0">
                <a:solidFill>
                  <a:schemeClr val="accent1">
                    <a:lumMod val="50000"/>
                  </a:schemeClr>
                </a:solidFill>
                <a:latin typeface="Calibri" panose="020F0502020204030204" pitchFamily="34" charset="0"/>
              </a:rPr>
              <a:t>with a grant from the institute for </a:t>
            </a:r>
            <a:r>
              <a:rPr lang="en-US" sz="2200" dirty="0" smtClean="0">
                <a:solidFill>
                  <a:schemeClr val="accent1">
                    <a:lumMod val="50000"/>
                  </a:schemeClr>
                </a:solidFill>
                <a:latin typeface="Calibri" panose="020F0502020204030204" pitchFamily="34" charset="0"/>
              </a:rPr>
              <a:t> museum </a:t>
            </a:r>
            <a:r>
              <a:rPr lang="en-US" sz="2200" dirty="0">
                <a:solidFill>
                  <a:schemeClr val="accent1">
                    <a:lumMod val="50000"/>
                  </a:schemeClr>
                </a:solidFill>
                <a:latin typeface="Calibri" panose="020F0502020204030204" pitchFamily="34" charset="0"/>
              </a:rPr>
              <a:t>and library </a:t>
            </a:r>
            <a:r>
              <a:rPr lang="en-US" sz="2200" dirty="0" smtClean="0">
                <a:solidFill>
                  <a:schemeClr val="accent1">
                    <a:lumMod val="50000"/>
                  </a:schemeClr>
                </a:solidFill>
                <a:latin typeface="Calibri" panose="020F0502020204030204" pitchFamily="34" charset="0"/>
              </a:rPr>
              <a:t>services</a:t>
            </a:r>
          </a:p>
          <a:p>
            <a:pPr algn="ctr" eaLnBrk="1" fontAlgn="auto" hangingPunct="1">
              <a:buFont typeface="Wingdings 3" charset="2"/>
              <a:buNone/>
              <a:defRPr/>
            </a:pPr>
            <a:r>
              <a:rPr lang="en-US" sz="2200" dirty="0" smtClean="0">
                <a:solidFill>
                  <a:schemeClr val="accent1">
                    <a:lumMod val="50000"/>
                  </a:schemeClr>
                </a:solidFill>
                <a:latin typeface="Calibri" panose="020F0502020204030204" pitchFamily="34" charset="0"/>
              </a:rPr>
              <a:t>administered </a:t>
            </a:r>
            <a:r>
              <a:rPr lang="en-US" sz="2200" dirty="0">
                <a:solidFill>
                  <a:schemeClr val="accent1">
                    <a:lumMod val="50000"/>
                  </a:schemeClr>
                </a:solidFill>
                <a:latin typeface="Calibri" panose="020F0502020204030204" pitchFamily="34" charset="0"/>
              </a:rPr>
              <a:t>by the Massachusetts board of library commissioners</a:t>
            </a:r>
          </a:p>
        </p:txBody>
      </p:sp>
      <p:pic>
        <p:nvPicPr>
          <p:cNvPr id="23555" name="Picture 2"/>
          <p:cNvPicPr>
            <a:picLocks noChangeAspect="1" noChangeArrowheads="1"/>
          </p:cNvPicPr>
          <p:nvPr/>
        </p:nvPicPr>
        <p:blipFill>
          <a:blip r:embed="rId2"/>
          <a:srcRect/>
          <a:stretch>
            <a:fillRect/>
          </a:stretch>
        </p:blipFill>
        <p:spPr bwMode="auto">
          <a:xfrm>
            <a:off x="989013" y="4743450"/>
            <a:ext cx="3411537" cy="1552575"/>
          </a:xfrm>
          <a:prstGeom prst="rect">
            <a:avLst/>
          </a:prstGeom>
          <a:noFill/>
          <a:ln w="9525">
            <a:noFill/>
            <a:miter lim="800000"/>
            <a:headEnd/>
            <a:tailEnd/>
          </a:ln>
        </p:spPr>
      </p:pic>
      <p:pic>
        <p:nvPicPr>
          <p:cNvPr id="23556" name="Picture 6" descr="MBLC Logo"/>
          <p:cNvPicPr>
            <a:picLocks noChangeAspect="1" noChangeArrowheads="1"/>
          </p:cNvPicPr>
          <p:nvPr/>
        </p:nvPicPr>
        <p:blipFill>
          <a:blip r:embed="rId3"/>
          <a:srcRect/>
          <a:stretch>
            <a:fillRect/>
          </a:stretch>
        </p:blipFill>
        <p:spPr bwMode="auto">
          <a:xfrm>
            <a:off x="4987925" y="5060950"/>
            <a:ext cx="6424613" cy="93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3" y="452439"/>
            <a:ext cx="9404350" cy="898060"/>
          </a:xfrm>
        </p:spPr>
        <p:txBody>
          <a:bodyPr/>
          <a:lstStyle/>
          <a:p>
            <a:r>
              <a:rPr lang="en-US" b="1" dirty="0" smtClean="0">
                <a:solidFill>
                  <a:srgbClr val="654403"/>
                </a:solidFill>
              </a:rPr>
              <a:t>Salt Works-Production</a:t>
            </a:r>
            <a:endParaRPr lang="en-US" b="1" dirty="0">
              <a:solidFill>
                <a:srgbClr val="654403"/>
              </a:solidFill>
            </a:endParaRPr>
          </a:p>
        </p:txBody>
      </p:sp>
      <p:pic>
        <p:nvPicPr>
          <p:cNvPr id="3074" name="Picture 2" descr="C:\Users\rlvoo_000\Downloads\IMG_64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08" y="1376904"/>
            <a:ext cx="5954897" cy="450339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43003" y="1447249"/>
            <a:ext cx="5584875" cy="4493538"/>
          </a:xfrm>
          <a:prstGeom prst="rect">
            <a:avLst/>
          </a:prstGeom>
          <a:noFill/>
        </p:spPr>
        <p:txBody>
          <a:bodyPr wrap="square" rtlCol="0">
            <a:spAutoFit/>
          </a:bodyPr>
          <a:lstStyle/>
          <a:p>
            <a:pPr algn="ctr"/>
            <a:r>
              <a:rPr lang="en-US" sz="2200" b="1" dirty="0" smtClean="0">
                <a:solidFill>
                  <a:schemeClr val="bg1"/>
                </a:solidFill>
                <a:latin typeface="+mn-lt"/>
              </a:rPr>
              <a:t>This chart shows 658 establishments producing 662,195 bushels of salt in 1837. By 1877 salt </a:t>
            </a:r>
            <a:r>
              <a:rPr lang="en-US" sz="2200" b="1" dirty="0">
                <a:solidFill>
                  <a:schemeClr val="bg1"/>
                </a:solidFill>
                <a:latin typeface="+mn-lt"/>
              </a:rPr>
              <a:t>deposits </a:t>
            </a:r>
            <a:r>
              <a:rPr lang="en-US" sz="2200" b="1" dirty="0" smtClean="0">
                <a:solidFill>
                  <a:schemeClr val="bg1"/>
                </a:solidFill>
                <a:latin typeface="+mn-lt"/>
              </a:rPr>
              <a:t>were discovered in </a:t>
            </a:r>
            <a:r>
              <a:rPr lang="en-US" sz="2200" b="1" dirty="0">
                <a:solidFill>
                  <a:schemeClr val="bg1"/>
                </a:solidFill>
                <a:latin typeface="+mn-lt"/>
              </a:rPr>
              <a:t>upstate New </a:t>
            </a:r>
            <a:r>
              <a:rPr lang="en-US" sz="2200" b="1" dirty="0" smtClean="0">
                <a:solidFill>
                  <a:schemeClr val="bg1"/>
                </a:solidFill>
                <a:latin typeface="+mn-lt"/>
              </a:rPr>
              <a:t>York. </a:t>
            </a:r>
          </a:p>
          <a:p>
            <a:pPr algn="ctr"/>
            <a:r>
              <a:rPr lang="en-US" sz="2200" b="1" dirty="0" smtClean="0">
                <a:solidFill>
                  <a:schemeClr val="bg1"/>
                </a:solidFill>
                <a:latin typeface="+mn-lt"/>
              </a:rPr>
              <a:t>The Erie </a:t>
            </a:r>
            <a:r>
              <a:rPr lang="en-US" sz="2200" b="1" dirty="0">
                <a:solidFill>
                  <a:schemeClr val="bg1"/>
                </a:solidFill>
                <a:latin typeface="+mn-lt"/>
              </a:rPr>
              <a:t>Canal </a:t>
            </a:r>
            <a:r>
              <a:rPr lang="en-US" sz="2200" b="1" dirty="0" smtClean="0">
                <a:solidFill>
                  <a:schemeClr val="bg1"/>
                </a:solidFill>
                <a:latin typeface="+mn-lt"/>
              </a:rPr>
              <a:t>was completed in 1825. </a:t>
            </a:r>
          </a:p>
          <a:p>
            <a:pPr algn="ctr"/>
            <a:r>
              <a:rPr lang="en-US" sz="2200" b="1" dirty="0" smtClean="0">
                <a:solidFill>
                  <a:schemeClr val="bg1"/>
                </a:solidFill>
                <a:latin typeface="+mn-lt"/>
              </a:rPr>
              <a:t>New York salt was shipped via the Canal to major </a:t>
            </a:r>
            <a:r>
              <a:rPr lang="en-US" sz="2200" b="1" dirty="0">
                <a:solidFill>
                  <a:schemeClr val="bg1"/>
                </a:solidFill>
                <a:latin typeface="+mn-lt"/>
              </a:rPr>
              <a:t>East coast </a:t>
            </a:r>
            <a:r>
              <a:rPr lang="en-US" sz="2200" b="1" dirty="0" smtClean="0">
                <a:solidFill>
                  <a:schemeClr val="bg1"/>
                </a:solidFill>
                <a:latin typeface="+mn-lt"/>
              </a:rPr>
              <a:t>markets. </a:t>
            </a:r>
          </a:p>
          <a:p>
            <a:pPr algn="ctr"/>
            <a:r>
              <a:rPr lang="en-US" sz="2200" b="1" dirty="0" smtClean="0">
                <a:solidFill>
                  <a:schemeClr val="bg1"/>
                </a:solidFill>
                <a:latin typeface="+mn-lt"/>
              </a:rPr>
              <a:t>The demand for salt as a preservative </a:t>
            </a:r>
          </a:p>
          <a:p>
            <a:pPr algn="ctr"/>
            <a:r>
              <a:rPr lang="en-US" sz="2200" b="1" dirty="0" smtClean="0">
                <a:solidFill>
                  <a:schemeClr val="bg1"/>
                </a:solidFill>
                <a:latin typeface="+mn-lt"/>
              </a:rPr>
              <a:t>on whaling ships decreased. </a:t>
            </a:r>
          </a:p>
          <a:p>
            <a:pPr algn="ctr"/>
            <a:r>
              <a:rPr lang="en-US" sz="2200" b="1" dirty="0" smtClean="0">
                <a:solidFill>
                  <a:schemeClr val="bg1"/>
                </a:solidFill>
                <a:latin typeface="+mn-lt"/>
              </a:rPr>
              <a:t>When the Embargo of 1812 was lifted, the price of salt dropped to 40 cents per bushel. Salt works on the Cape were abandoned by 1880.</a:t>
            </a:r>
            <a:endParaRPr lang="en-US" sz="2200" b="1" dirty="0">
              <a:solidFill>
                <a:schemeClr val="bg1"/>
              </a:solidFill>
              <a:latin typeface="+mn-lt"/>
            </a:endParaRPr>
          </a:p>
        </p:txBody>
      </p:sp>
    </p:spTree>
    <p:extLst>
      <p:ext uri="{BB962C8B-B14F-4D97-AF65-F5344CB8AC3E}">
        <p14:creationId xmlns:p14="http://schemas.microsoft.com/office/powerpoint/2010/main" val="8481773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3" y="345758"/>
            <a:ext cx="9404350" cy="1050925"/>
          </a:xfrm>
        </p:spPr>
        <p:txBody>
          <a:bodyPr rtlCol="0">
            <a:noAutofit/>
          </a:bodyPr>
          <a:lstStyle/>
          <a:p>
            <a:pPr eaLnBrk="1" fontAlgn="auto" hangingPunct="1">
              <a:spcAft>
                <a:spcPts val="0"/>
              </a:spcAft>
              <a:defRPr/>
            </a:pPr>
            <a:r>
              <a:rPr lang="en-US" b="1" dirty="0" smtClean="0">
                <a:solidFill>
                  <a:schemeClr val="accent1">
                    <a:lumMod val="50000"/>
                  </a:schemeClr>
                </a:solidFill>
                <a:latin typeface="+mn-lt"/>
              </a:rPr>
              <a:t>Salt Production</a:t>
            </a:r>
            <a:endParaRPr lang="en-US" b="1" dirty="0">
              <a:solidFill>
                <a:schemeClr val="accent1">
                  <a:lumMod val="50000"/>
                </a:schemeClr>
              </a:solidFill>
              <a:latin typeface="+mn-lt"/>
            </a:endParaRPr>
          </a:p>
        </p:txBody>
      </p:sp>
      <p:sp>
        <p:nvSpPr>
          <p:cNvPr id="26626" name="TextBox 2"/>
          <p:cNvSpPr txBox="1">
            <a:spLocks noChangeArrowheads="1"/>
          </p:cNvSpPr>
          <p:nvPr/>
        </p:nvSpPr>
        <p:spPr bwMode="auto">
          <a:xfrm>
            <a:off x="998806" y="1326564"/>
            <a:ext cx="10621108" cy="4801314"/>
          </a:xfrm>
          <a:prstGeom prst="rect">
            <a:avLst/>
          </a:prstGeom>
          <a:noFill/>
          <a:ln w="9525">
            <a:noFill/>
            <a:miter lim="800000"/>
            <a:headEnd/>
            <a:tailEnd/>
          </a:ln>
        </p:spPr>
        <p:txBody>
          <a:bodyPr wrap="square">
            <a:spAutoFit/>
          </a:bodyPr>
          <a:lstStyle/>
          <a:p>
            <a:pPr marL="342900" indent="-342900">
              <a:buClr>
                <a:schemeClr val="accent2">
                  <a:lumMod val="50000"/>
                </a:schemeClr>
              </a:buClr>
              <a:buFont typeface="Wingdings" panose="05000000000000000000" pitchFamily="2" charset="2"/>
              <a:buChar char="Ø"/>
            </a:pPr>
            <a:r>
              <a:rPr lang="en-US" sz="2200" b="1" dirty="0" smtClean="0">
                <a:solidFill>
                  <a:schemeClr val="bg1"/>
                </a:solidFill>
                <a:latin typeface="Century Gothic" pitchFamily="34" charset="0"/>
              </a:rPr>
              <a:t>Sea water was pumped by windmills through wooden pipes to rooms or vats.</a:t>
            </a:r>
          </a:p>
          <a:p>
            <a:pPr marL="342900" indent="-342900">
              <a:buClr>
                <a:schemeClr val="accent2">
                  <a:lumMod val="50000"/>
                </a:schemeClr>
              </a:buClr>
              <a:buFont typeface="Wingdings" panose="05000000000000000000" pitchFamily="2" charset="2"/>
              <a:buChar char="Ø"/>
            </a:pPr>
            <a:r>
              <a:rPr lang="en-US" sz="2200" b="1" dirty="0" smtClean="0">
                <a:solidFill>
                  <a:schemeClr val="bg1"/>
                </a:solidFill>
                <a:latin typeface="Century Gothic" pitchFamily="34" charset="0"/>
              </a:rPr>
              <a:t>The brine was left to concentrate for five weeks.</a:t>
            </a:r>
          </a:p>
          <a:p>
            <a:pPr marL="342900" indent="-342900">
              <a:buClr>
                <a:schemeClr val="accent2">
                  <a:lumMod val="50000"/>
                </a:schemeClr>
              </a:buClr>
              <a:buFont typeface="Wingdings" panose="05000000000000000000" pitchFamily="2" charset="2"/>
              <a:buChar char="Ø"/>
            </a:pPr>
            <a:r>
              <a:rPr lang="en-US" sz="2200" b="1" dirty="0" smtClean="0">
                <a:solidFill>
                  <a:schemeClr val="bg1"/>
                </a:solidFill>
                <a:latin typeface="Century Gothic" pitchFamily="34" charset="0"/>
              </a:rPr>
              <a:t>Brine was floated to “pickle rooms” to crystallize.</a:t>
            </a:r>
          </a:p>
          <a:p>
            <a:pPr marL="342900" indent="-342900">
              <a:buClr>
                <a:schemeClr val="accent2">
                  <a:lumMod val="50000"/>
                </a:schemeClr>
              </a:buClr>
              <a:buFont typeface="Wingdings" panose="05000000000000000000" pitchFamily="2" charset="2"/>
              <a:buChar char="Ø"/>
            </a:pPr>
            <a:r>
              <a:rPr lang="en-US" sz="2200" b="1" dirty="0" smtClean="0">
                <a:solidFill>
                  <a:schemeClr val="bg1"/>
                </a:solidFill>
                <a:latin typeface="Century Gothic" pitchFamily="34" charset="0"/>
              </a:rPr>
              <a:t>Partially crystallized salt was moved to salt rooms or vats to dry further.</a:t>
            </a:r>
          </a:p>
          <a:p>
            <a:pPr marL="342900" indent="-342900">
              <a:buClr>
                <a:schemeClr val="accent2">
                  <a:lumMod val="50000"/>
                </a:schemeClr>
              </a:buClr>
              <a:buFont typeface="Wingdings" panose="05000000000000000000" pitchFamily="2" charset="2"/>
              <a:buChar char="Ø"/>
            </a:pPr>
            <a:r>
              <a:rPr lang="en-US" sz="2200" b="1" dirty="0" smtClean="0">
                <a:solidFill>
                  <a:schemeClr val="bg1"/>
                </a:solidFill>
                <a:latin typeface="Century Gothic" pitchFamily="34" charset="0"/>
              </a:rPr>
              <a:t>The bitter water that was extracted was used to make Epsom salts.</a:t>
            </a:r>
          </a:p>
          <a:p>
            <a:pPr marL="342900" indent="-342900">
              <a:buClr>
                <a:schemeClr val="accent2">
                  <a:lumMod val="50000"/>
                </a:schemeClr>
              </a:buClr>
              <a:buFont typeface="Wingdings" panose="05000000000000000000" pitchFamily="2" charset="2"/>
              <a:buChar char="Ø"/>
            </a:pPr>
            <a:r>
              <a:rPr lang="en-US" sz="2200" b="1" dirty="0" err="1" smtClean="0">
                <a:solidFill>
                  <a:schemeClr val="bg1"/>
                </a:solidFill>
                <a:latin typeface="Century Gothic" pitchFamily="34" charset="0"/>
              </a:rPr>
              <a:t>Glauber’s</a:t>
            </a:r>
            <a:r>
              <a:rPr lang="en-US" sz="2200" b="1" dirty="0" smtClean="0">
                <a:solidFill>
                  <a:schemeClr val="bg1"/>
                </a:solidFill>
                <a:latin typeface="Century Gothic" pitchFamily="34" charset="0"/>
              </a:rPr>
              <a:t> salts (the end of the process) were used in glass making, hide tanning and textile production.</a:t>
            </a:r>
          </a:p>
          <a:p>
            <a:pPr marL="342900" indent="-342900">
              <a:buClr>
                <a:schemeClr val="accent2">
                  <a:lumMod val="50000"/>
                </a:schemeClr>
              </a:buClr>
              <a:buFont typeface="Wingdings" panose="05000000000000000000" pitchFamily="2" charset="2"/>
              <a:buChar char="Ø"/>
            </a:pPr>
            <a:r>
              <a:rPr lang="en-US" sz="2200" b="1" dirty="0" smtClean="0">
                <a:solidFill>
                  <a:schemeClr val="bg1"/>
                </a:solidFill>
                <a:latin typeface="Century Gothic" pitchFamily="34" charset="0"/>
              </a:rPr>
              <a:t>The final residue water was turned to cement for cornices and filigree work.</a:t>
            </a:r>
          </a:p>
          <a:p>
            <a:pPr algn="ctr">
              <a:buClr>
                <a:schemeClr val="accent2">
                  <a:lumMod val="50000"/>
                </a:schemeClr>
              </a:buClr>
            </a:pPr>
            <a:r>
              <a:rPr lang="en-US" sz="2200" b="1" i="1" dirty="0" smtClean="0">
                <a:solidFill>
                  <a:schemeClr val="bg1"/>
                </a:solidFill>
                <a:latin typeface="Century Gothic" pitchFamily="34" charset="0"/>
              </a:rPr>
              <a:t>350 gallons of sea water produced one bushel of salt. Producers had difficulty  finding workers (who were not at sea) to watch the vats</a:t>
            </a:r>
          </a:p>
          <a:p>
            <a:pPr algn="ctr">
              <a:buClr>
                <a:schemeClr val="accent2">
                  <a:lumMod val="50000"/>
                </a:schemeClr>
              </a:buClr>
            </a:pPr>
            <a:r>
              <a:rPr lang="en-US" sz="2200" b="1" i="1" dirty="0" smtClean="0">
                <a:solidFill>
                  <a:schemeClr val="bg1"/>
                </a:solidFill>
                <a:latin typeface="Century Gothic" pitchFamily="34" charset="0"/>
              </a:rPr>
              <a:t> to make certain they were covered in case of rain. </a:t>
            </a:r>
          </a:p>
          <a:p>
            <a:pPr algn="ctr">
              <a:buClr>
                <a:schemeClr val="accent2">
                  <a:lumMod val="50000"/>
                </a:schemeClr>
              </a:buClr>
            </a:pPr>
            <a:r>
              <a:rPr lang="en-US" sz="2000" i="1" dirty="0" smtClean="0">
                <a:solidFill>
                  <a:schemeClr val="bg1"/>
                </a:solidFill>
                <a:latin typeface="Century Gothic" pitchFamily="34" charset="0"/>
              </a:rPr>
              <a:t>http</a:t>
            </a:r>
            <a:r>
              <a:rPr lang="en-US" sz="2000" i="1" dirty="0">
                <a:solidFill>
                  <a:schemeClr val="bg1"/>
                </a:solidFill>
                <a:latin typeface="Century Gothic" pitchFamily="34" charset="0"/>
              </a:rPr>
              <a:t>://woodsholemuseum.org/spritsail/saltworks.pdf</a:t>
            </a:r>
            <a:endParaRPr lang="en-US" sz="2000" i="1" dirty="0" smtClean="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3" y="452438"/>
            <a:ext cx="9404350" cy="982467"/>
          </a:xfrm>
        </p:spPr>
        <p:txBody>
          <a:bodyPr/>
          <a:lstStyle/>
          <a:p>
            <a:r>
              <a:rPr lang="en-US" b="1" dirty="0" smtClean="0">
                <a:solidFill>
                  <a:srgbClr val="654403"/>
                </a:solidFill>
              </a:rPr>
              <a:t>Salt Works-West </a:t>
            </a:r>
            <a:r>
              <a:rPr lang="en-US" b="1" dirty="0">
                <a:solidFill>
                  <a:srgbClr val="654403"/>
                </a:solidFill>
              </a:rPr>
              <a:t>Falmouth </a:t>
            </a:r>
          </a:p>
        </p:txBody>
      </p:sp>
      <p:sp>
        <p:nvSpPr>
          <p:cNvPr id="3" name="TextBox 2"/>
          <p:cNvSpPr txBox="1"/>
          <p:nvPr/>
        </p:nvSpPr>
        <p:spPr>
          <a:xfrm>
            <a:off x="703385" y="1589649"/>
            <a:ext cx="10550769" cy="3816429"/>
          </a:xfrm>
          <a:prstGeom prst="rect">
            <a:avLst/>
          </a:prstGeom>
          <a:noFill/>
        </p:spPr>
        <p:txBody>
          <a:bodyPr wrap="square" rtlCol="0">
            <a:spAutoFit/>
          </a:bodyPr>
          <a:lstStyle/>
          <a:p>
            <a:pPr algn="ctr"/>
            <a:r>
              <a:rPr lang="en-US" sz="2200" b="1" dirty="0">
                <a:solidFill>
                  <a:schemeClr val="bg1"/>
                </a:solidFill>
                <a:latin typeface="+mn-lt"/>
              </a:rPr>
              <a:t>The </a:t>
            </a:r>
            <a:r>
              <a:rPr lang="en-US" sz="2200" b="1" dirty="0" smtClean="0">
                <a:solidFill>
                  <a:schemeClr val="bg1"/>
                </a:solidFill>
                <a:latin typeface="+mn-lt"/>
              </a:rPr>
              <a:t>hurricane </a:t>
            </a:r>
            <a:r>
              <a:rPr lang="en-US" sz="2200" b="1" dirty="0">
                <a:solidFill>
                  <a:schemeClr val="bg1"/>
                </a:solidFill>
                <a:latin typeface="+mn-lt"/>
              </a:rPr>
              <a:t>of </a:t>
            </a:r>
            <a:r>
              <a:rPr lang="en-US" sz="2200" b="1" dirty="0" smtClean="0">
                <a:solidFill>
                  <a:schemeClr val="bg1"/>
                </a:solidFill>
                <a:latin typeface="+mn-lt"/>
              </a:rPr>
              <a:t>1815 destroyed </a:t>
            </a:r>
            <a:r>
              <a:rPr lang="en-US" sz="2200" b="1" dirty="0">
                <a:solidFill>
                  <a:schemeClr val="bg1"/>
                </a:solidFill>
                <a:latin typeface="+mn-lt"/>
              </a:rPr>
              <a:t>many of the </a:t>
            </a:r>
            <a:r>
              <a:rPr lang="en-US" sz="2200" b="1" dirty="0" smtClean="0">
                <a:solidFill>
                  <a:schemeClr val="bg1"/>
                </a:solidFill>
                <a:latin typeface="+mn-lt"/>
              </a:rPr>
              <a:t>salt works, but there </a:t>
            </a:r>
            <a:r>
              <a:rPr lang="en-US" sz="2200" b="1" dirty="0">
                <a:solidFill>
                  <a:schemeClr val="bg1"/>
                </a:solidFill>
                <a:latin typeface="+mn-lt"/>
              </a:rPr>
              <a:t>was so much money </a:t>
            </a:r>
            <a:r>
              <a:rPr lang="en-US" sz="2200" b="1" dirty="0" smtClean="0">
                <a:solidFill>
                  <a:schemeClr val="bg1"/>
                </a:solidFill>
                <a:latin typeface="+mn-lt"/>
              </a:rPr>
              <a:t>to be made that </a:t>
            </a:r>
            <a:r>
              <a:rPr lang="en-US" sz="2200" b="1" dirty="0">
                <a:solidFill>
                  <a:schemeClr val="bg1"/>
                </a:solidFill>
                <a:latin typeface="+mn-lt"/>
              </a:rPr>
              <a:t>most were rebuilt. The Cape Cod salt industry continued to grow until it reached its peak between 1830 and 1840. </a:t>
            </a:r>
            <a:endParaRPr lang="en-US" sz="2200" b="1" dirty="0" smtClean="0">
              <a:solidFill>
                <a:schemeClr val="bg1"/>
              </a:solidFill>
              <a:latin typeface="+mn-lt"/>
            </a:endParaRPr>
          </a:p>
          <a:p>
            <a:pPr algn="ctr"/>
            <a:r>
              <a:rPr lang="en-US" sz="2200" b="1" dirty="0" smtClean="0">
                <a:solidFill>
                  <a:schemeClr val="bg1"/>
                </a:solidFill>
                <a:latin typeface="Century Gothic" panose="020B0502020202020204" pitchFamily="34" charset="0"/>
              </a:rPr>
              <a:t>Nearly </a:t>
            </a:r>
            <a:r>
              <a:rPr lang="en-US" sz="2200" b="1" dirty="0">
                <a:solidFill>
                  <a:schemeClr val="bg1"/>
                </a:solidFill>
                <a:latin typeface="Century Gothic" panose="020B0502020202020204" pitchFamily="34" charset="0"/>
              </a:rPr>
              <a:t>every West Falmouth household manufactured salt in some fashion, including Daniel Bowerman, William and </a:t>
            </a:r>
            <a:r>
              <a:rPr lang="en-US" sz="2200" b="1" dirty="0" err="1">
                <a:solidFill>
                  <a:schemeClr val="bg1"/>
                </a:solidFill>
                <a:latin typeface="Century Gothic" panose="020B0502020202020204" pitchFamily="34" charset="0"/>
              </a:rPr>
              <a:t>Theophilus</a:t>
            </a:r>
            <a:r>
              <a:rPr lang="en-US" sz="2200" b="1" dirty="0">
                <a:solidFill>
                  <a:schemeClr val="bg1"/>
                </a:solidFill>
                <a:latin typeface="Century Gothic" panose="020B0502020202020204" pitchFamily="34" charset="0"/>
              </a:rPr>
              <a:t> Gifford, </a:t>
            </a:r>
            <a:endParaRPr lang="en-US" sz="2200" b="1" dirty="0" smtClean="0">
              <a:solidFill>
                <a:schemeClr val="bg1"/>
              </a:solidFill>
              <a:latin typeface="Century Gothic" panose="020B0502020202020204" pitchFamily="34" charset="0"/>
            </a:endParaRPr>
          </a:p>
          <a:p>
            <a:pPr algn="ctr"/>
            <a:r>
              <a:rPr lang="en-US" sz="2200" b="1" dirty="0" smtClean="0">
                <a:solidFill>
                  <a:schemeClr val="bg1"/>
                </a:solidFill>
                <a:latin typeface="Century Gothic" panose="020B0502020202020204" pitchFamily="34" charset="0"/>
              </a:rPr>
              <a:t>Ephraim </a:t>
            </a:r>
            <a:r>
              <a:rPr lang="en-US" sz="2200" b="1" dirty="0">
                <a:solidFill>
                  <a:schemeClr val="bg1"/>
                </a:solidFill>
                <a:latin typeface="Century Gothic" panose="020B0502020202020204" pitchFamily="34" charset="0"/>
              </a:rPr>
              <a:t>Sanford, Marcus and George W. Wicks, Adrian Davis, </a:t>
            </a:r>
            <a:endParaRPr lang="en-US" sz="2200" b="1" dirty="0" smtClean="0">
              <a:solidFill>
                <a:schemeClr val="bg1"/>
              </a:solidFill>
              <a:latin typeface="Century Gothic" panose="020B0502020202020204" pitchFamily="34" charset="0"/>
            </a:endParaRPr>
          </a:p>
          <a:p>
            <a:pPr algn="ctr"/>
            <a:r>
              <a:rPr lang="en-US" sz="2200" b="1" dirty="0" smtClean="0">
                <a:solidFill>
                  <a:schemeClr val="bg1"/>
                </a:solidFill>
                <a:latin typeface="Century Gothic" panose="020B0502020202020204" pitchFamily="34" charset="0"/>
              </a:rPr>
              <a:t>James </a:t>
            </a:r>
            <a:r>
              <a:rPr lang="en-US" sz="2200" b="1" dirty="0">
                <a:solidFill>
                  <a:schemeClr val="bg1"/>
                </a:solidFill>
                <a:latin typeface="Century Gothic" panose="020B0502020202020204" pitchFamily="34" charset="0"/>
              </a:rPr>
              <a:t>and Silas Gifford, Joseph and Stephen Dillingham, Elijah, Seth, Daniel, Joseph, Silas and Moses Swift, Benjamin Crowell, Walter Davis and Zebulon Bowman. The last </a:t>
            </a:r>
            <a:r>
              <a:rPr lang="en-US" sz="2200" b="1" dirty="0" smtClean="0">
                <a:solidFill>
                  <a:schemeClr val="bg1"/>
                </a:solidFill>
                <a:latin typeface="Century Gothic" panose="020B0502020202020204" pitchFamily="34" charset="0"/>
              </a:rPr>
              <a:t>West Falmouth salt works was operated </a:t>
            </a:r>
            <a:r>
              <a:rPr lang="en-US" sz="2200" b="1" dirty="0">
                <a:solidFill>
                  <a:schemeClr val="bg1"/>
                </a:solidFill>
                <a:latin typeface="Century Gothic" panose="020B0502020202020204" pitchFamily="34" charset="0"/>
              </a:rPr>
              <a:t>by </a:t>
            </a:r>
            <a:endParaRPr lang="en-US" sz="2200" b="1" dirty="0" smtClean="0">
              <a:solidFill>
                <a:schemeClr val="bg1"/>
              </a:solidFill>
              <a:latin typeface="Century Gothic" panose="020B0502020202020204" pitchFamily="34" charset="0"/>
            </a:endParaRPr>
          </a:p>
          <a:p>
            <a:pPr algn="ctr"/>
            <a:r>
              <a:rPr lang="en-US" sz="2200" b="1" dirty="0" smtClean="0">
                <a:solidFill>
                  <a:schemeClr val="bg1"/>
                </a:solidFill>
                <a:latin typeface="Century Gothic" panose="020B0502020202020204" pitchFamily="34" charset="0"/>
              </a:rPr>
              <a:t>Nathaniel </a:t>
            </a:r>
            <a:r>
              <a:rPr lang="en-US" sz="2200" b="1" dirty="0">
                <a:solidFill>
                  <a:schemeClr val="bg1"/>
                </a:solidFill>
                <a:latin typeface="Century Gothic" panose="020B0502020202020204" pitchFamily="34" charset="0"/>
              </a:rPr>
              <a:t>Eldred, a. </a:t>
            </a:r>
            <a:r>
              <a:rPr lang="en-US" sz="2200" b="1" dirty="0" smtClean="0">
                <a:solidFill>
                  <a:schemeClr val="bg1"/>
                </a:solidFill>
                <a:latin typeface="Century Gothic" panose="020B0502020202020204" pitchFamily="34" charset="0"/>
              </a:rPr>
              <a:t>retired </a:t>
            </a:r>
            <a:r>
              <a:rPr lang="en-US" sz="2200" b="1" dirty="0">
                <a:solidFill>
                  <a:schemeClr val="bg1"/>
                </a:solidFill>
                <a:latin typeface="Century Gothic" panose="020B0502020202020204" pitchFamily="34" charset="0"/>
              </a:rPr>
              <a:t>sea captain, who sold his plant </a:t>
            </a:r>
          </a:p>
          <a:p>
            <a:pPr algn="ctr"/>
            <a:r>
              <a:rPr lang="en-US" sz="2200" b="1" dirty="0">
                <a:solidFill>
                  <a:schemeClr val="bg1"/>
                </a:solidFill>
                <a:latin typeface="Century Gothic" panose="020B0502020202020204" pitchFamily="34" charset="0"/>
              </a:rPr>
              <a:t>to S. F. Swift, who discontinued it in 1871. </a:t>
            </a:r>
            <a:endParaRPr lang="en-US" sz="2000" b="1" dirty="0">
              <a:solidFill>
                <a:schemeClr val="bg1"/>
              </a:solidFill>
              <a:latin typeface="Century Gothic" pitchFamily="34" charset="0"/>
            </a:endParaRPr>
          </a:p>
        </p:txBody>
      </p:sp>
    </p:spTree>
    <p:extLst>
      <p:ext uri="{BB962C8B-B14F-4D97-AF65-F5344CB8AC3E}">
        <p14:creationId xmlns:p14="http://schemas.microsoft.com/office/powerpoint/2010/main" val="19725613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 y="274173"/>
            <a:ext cx="10226040" cy="838347"/>
          </a:xfrm>
        </p:spPr>
        <p:txBody>
          <a:bodyPr rtlCol="0">
            <a:noAutofit/>
          </a:bodyPr>
          <a:lstStyle/>
          <a:p>
            <a:pPr eaLnBrk="1" fontAlgn="auto" hangingPunct="1">
              <a:spcAft>
                <a:spcPts val="0"/>
              </a:spcAft>
              <a:defRPr/>
            </a:pPr>
            <a:r>
              <a:rPr lang="en-US" b="1" dirty="0" smtClean="0">
                <a:solidFill>
                  <a:schemeClr val="accent1">
                    <a:lumMod val="50000"/>
                  </a:schemeClr>
                </a:solidFill>
              </a:rPr>
              <a:t>Telegraph Hill (off Blacksmith Shop Rd.)</a:t>
            </a:r>
            <a:endParaRPr lang="en-US" b="1" dirty="0">
              <a:solidFill>
                <a:schemeClr val="accent1">
                  <a:lumMod val="50000"/>
                </a:schemeClr>
              </a:solidFill>
            </a:endParaRPr>
          </a:p>
        </p:txBody>
      </p:sp>
      <p:sp>
        <p:nvSpPr>
          <p:cNvPr id="28674" name="TextBox 2"/>
          <p:cNvSpPr txBox="1">
            <a:spLocks noChangeArrowheads="1"/>
          </p:cNvSpPr>
          <p:nvPr/>
        </p:nvSpPr>
        <p:spPr bwMode="auto">
          <a:xfrm>
            <a:off x="4434840" y="1246900"/>
            <a:ext cx="7353886" cy="5109091"/>
          </a:xfrm>
          <a:prstGeom prst="rect">
            <a:avLst/>
          </a:prstGeom>
          <a:noFill/>
          <a:ln w="9525">
            <a:noFill/>
            <a:miter lim="800000"/>
            <a:headEnd/>
            <a:tailEnd/>
          </a:ln>
        </p:spPr>
        <p:txBody>
          <a:bodyPr wrap="square">
            <a:spAutoFit/>
          </a:bodyPr>
          <a:lstStyle/>
          <a:p>
            <a:pPr algn="ctr"/>
            <a:r>
              <a:rPr lang="en-US" sz="2200" b="1" dirty="0" smtClean="0">
                <a:solidFill>
                  <a:schemeClr val="bg1"/>
                </a:solidFill>
                <a:latin typeface="Century Gothic" pitchFamily="34" charset="0"/>
              </a:rPr>
              <a:t>A semaphore </a:t>
            </a:r>
            <a:r>
              <a:rPr lang="en-US" sz="2200" b="1" dirty="0">
                <a:solidFill>
                  <a:schemeClr val="bg1"/>
                </a:solidFill>
                <a:latin typeface="Century Gothic" pitchFamily="34" charset="0"/>
              </a:rPr>
              <a:t>telegraph machine </a:t>
            </a:r>
            <a:r>
              <a:rPr lang="en-US" sz="2200" b="1" dirty="0" smtClean="0">
                <a:solidFill>
                  <a:schemeClr val="bg1"/>
                </a:solidFill>
                <a:latin typeface="Century Gothic" pitchFamily="34" charset="0"/>
              </a:rPr>
              <a:t>was put in service on Telegraph Hill in the 1840s, replacing a Revolutionary War system which used a series of flags. Signals were sent from the Vineyard to Boston to announce the location of ships making their way through Vineyard Sound. Semaphores were located on six hilltops between Falmouth and Boston; the sites for each were named Telegraph Hill. The mainland station was located in </a:t>
            </a:r>
            <a:r>
              <a:rPr lang="en-US" sz="2200" b="1" dirty="0" err="1" smtClean="0">
                <a:solidFill>
                  <a:schemeClr val="bg1"/>
                </a:solidFill>
                <a:latin typeface="Century Gothic" pitchFamily="34" charset="0"/>
              </a:rPr>
              <a:t>Quissett</a:t>
            </a:r>
            <a:r>
              <a:rPr lang="en-US" sz="2200" b="1" dirty="0">
                <a:solidFill>
                  <a:schemeClr val="bg1"/>
                </a:solidFill>
                <a:latin typeface="Century Gothic" pitchFamily="34" charset="0"/>
              </a:rPr>
              <a:t>. </a:t>
            </a:r>
            <a:r>
              <a:rPr lang="en-US" sz="2200" b="1" dirty="0" smtClean="0">
                <a:solidFill>
                  <a:schemeClr val="bg1"/>
                </a:solidFill>
                <a:latin typeface="Century Gothic" pitchFamily="34" charset="0"/>
              </a:rPr>
              <a:t>This system is considered </a:t>
            </a:r>
            <a:r>
              <a:rPr lang="en-US" sz="2200" b="1" dirty="0">
                <a:solidFill>
                  <a:schemeClr val="bg1"/>
                </a:solidFill>
                <a:latin typeface="Century Gothic" pitchFamily="34" charset="0"/>
              </a:rPr>
              <a:t>to be the </a:t>
            </a:r>
            <a:r>
              <a:rPr lang="en-US" sz="2200" b="1" dirty="0" smtClean="0">
                <a:solidFill>
                  <a:schemeClr val="bg1"/>
                </a:solidFill>
                <a:latin typeface="Century Gothic" pitchFamily="34" charset="0"/>
              </a:rPr>
              <a:t>oldest telegraph system in </a:t>
            </a:r>
            <a:r>
              <a:rPr lang="en-US" sz="2200" b="1" dirty="0">
                <a:solidFill>
                  <a:schemeClr val="bg1"/>
                </a:solidFill>
                <a:latin typeface="Century Gothic" pitchFamily="34" charset="0"/>
              </a:rPr>
              <a:t>the United States. </a:t>
            </a:r>
            <a:r>
              <a:rPr lang="en-US" sz="2200" b="1" dirty="0" smtClean="0">
                <a:solidFill>
                  <a:schemeClr val="bg1"/>
                </a:solidFill>
                <a:latin typeface="Century Gothic" pitchFamily="34" charset="0"/>
              </a:rPr>
              <a:t>Messages from </a:t>
            </a:r>
            <a:r>
              <a:rPr lang="en-US" sz="2200" b="1" dirty="0" err="1" smtClean="0">
                <a:solidFill>
                  <a:schemeClr val="bg1"/>
                </a:solidFill>
                <a:latin typeface="Century Gothic" pitchFamily="34" charset="0"/>
              </a:rPr>
              <a:t>Quissett</a:t>
            </a:r>
            <a:r>
              <a:rPr lang="en-US" sz="2200" b="1" dirty="0" smtClean="0">
                <a:solidFill>
                  <a:schemeClr val="bg1"/>
                </a:solidFill>
                <a:latin typeface="Century Gothic" pitchFamily="34" charset="0"/>
              </a:rPr>
              <a:t> to Boston (70 miles) were conveyed in 12 minutes. One man, based in the hut, pulled ropes to operate the arms.</a:t>
            </a:r>
          </a:p>
          <a:p>
            <a:pPr algn="ctr"/>
            <a:r>
              <a:rPr lang="en-US" sz="2000" i="1" dirty="0">
                <a:solidFill>
                  <a:schemeClr val="bg1"/>
                </a:solidFill>
                <a:latin typeface="+mn-lt"/>
              </a:rPr>
              <a:t>“Boston’s First ‘Wireless’ Telegraph Brought News From Vineyard in180,.” Boston Sunday Globe, April 29,1929.</a:t>
            </a:r>
            <a:endParaRPr lang="en-US" sz="2000" b="1" i="1" dirty="0">
              <a:solidFill>
                <a:schemeClr val="bg1"/>
              </a:solidFill>
              <a:latin typeface="+mn-lt"/>
            </a:endParaRPr>
          </a:p>
        </p:txBody>
      </p:sp>
      <p:pic>
        <p:nvPicPr>
          <p:cNvPr id="1026" name="Picture 2" descr="C:\Users\rlvoo_000\Downloads\IMG_64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944" y="1325098"/>
            <a:ext cx="3121598" cy="49225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1" y="246242"/>
            <a:ext cx="6541770" cy="803019"/>
          </a:xfrm>
        </p:spPr>
        <p:txBody>
          <a:bodyPr rtlCol="0">
            <a:noAutofit/>
          </a:bodyPr>
          <a:lstStyle/>
          <a:p>
            <a:pPr eaLnBrk="1" fontAlgn="auto" hangingPunct="1">
              <a:spcAft>
                <a:spcPts val="0"/>
              </a:spcAft>
              <a:defRPr/>
            </a:pPr>
            <a:r>
              <a:rPr lang="en-US" b="1" dirty="0" smtClean="0">
                <a:solidFill>
                  <a:schemeClr val="accent1">
                    <a:lumMod val="50000"/>
                  </a:schemeClr>
                </a:solidFill>
                <a:latin typeface="+mn-lt"/>
              </a:rPr>
              <a:t>West Falmouth Stores</a:t>
            </a:r>
            <a:endParaRPr lang="en-US" b="1" dirty="0">
              <a:solidFill>
                <a:schemeClr val="accent1">
                  <a:lumMod val="50000"/>
                </a:schemeClr>
              </a:solidFill>
              <a:latin typeface="+mn-lt"/>
            </a:endParaRPr>
          </a:p>
        </p:txBody>
      </p:sp>
      <p:pic>
        <p:nvPicPr>
          <p:cNvPr id="2050" name="Picture 2" descr="C:\Users\rlvoo_000\Downloads\IMG_64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5556" y="180775"/>
            <a:ext cx="4312920" cy="320188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lvoo_000\Downloads\IMG_64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1968" y="3713871"/>
            <a:ext cx="3616531" cy="2917689"/>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rlvoo_000\Downloads\IMG_643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201" y="1385477"/>
            <a:ext cx="5831078" cy="43733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930295"/>
            <a:ext cx="6217159" cy="707886"/>
          </a:xfrm>
          <a:prstGeom prst="rect">
            <a:avLst/>
          </a:prstGeom>
          <a:noFill/>
        </p:spPr>
        <p:txBody>
          <a:bodyPr wrap="square" rtlCol="0">
            <a:spAutoFit/>
          </a:bodyPr>
          <a:lstStyle/>
          <a:p>
            <a:pPr algn="ctr"/>
            <a:r>
              <a:rPr lang="en-US" sz="2000" b="1" dirty="0">
                <a:solidFill>
                  <a:schemeClr val="bg1"/>
                </a:solidFill>
                <a:latin typeface="+mn-lt"/>
              </a:rPr>
              <a:t>T</a:t>
            </a:r>
            <a:r>
              <a:rPr lang="en-US" sz="2000" b="1" dirty="0" smtClean="0">
                <a:solidFill>
                  <a:schemeClr val="bg1"/>
                </a:solidFill>
                <a:latin typeface="+mn-lt"/>
              </a:rPr>
              <a:t>he Union Store was organized by Moses Swift</a:t>
            </a:r>
          </a:p>
          <a:p>
            <a:pPr algn="ctr"/>
            <a:r>
              <a:rPr lang="en-US" sz="2000" b="1" dirty="0" smtClean="0">
                <a:solidFill>
                  <a:schemeClr val="bg1"/>
                </a:solidFill>
                <a:latin typeface="+mn-lt"/>
              </a:rPr>
              <a:t>In 1854. It was resident owned with profit sharing</a:t>
            </a:r>
            <a:r>
              <a:rPr lang="en-US" sz="2000" dirty="0" smtClean="0">
                <a:solidFill>
                  <a:schemeClr val="bg1"/>
                </a:solidFill>
                <a:latin typeface="+mn-lt"/>
              </a:rPr>
              <a:t>.</a:t>
            </a:r>
            <a:endParaRPr lang="en-US" sz="2000" dirty="0">
              <a:solidFill>
                <a:schemeClr val="bg1"/>
              </a:solidFill>
              <a:latin typeface="+mn-lt"/>
            </a:endParaRPr>
          </a:p>
        </p:txBody>
      </p:sp>
      <p:sp>
        <p:nvSpPr>
          <p:cNvPr id="4" name="TextBox 3"/>
          <p:cNvSpPr txBox="1"/>
          <p:nvPr/>
        </p:nvSpPr>
        <p:spPr>
          <a:xfrm>
            <a:off x="10229560" y="1093569"/>
            <a:ext cx="1813560" cy="2246769"/>
          </a:xfrm>
          <a:prstGeom prst="rect">
            <a:avLst/>
          </a:prstGeom>
          <a:noFill/>
        </p:spPr>
        <p:txBody>
          <a:bodyPr wrap="square" rtlCol="0">
            <a:spAutoFit/>
          </a:bodyPr>
          <a:lstStyle/>
          <a:p>
            <a:pPr algn="ctr"/>
            <a:r>
              <a:rPr lang="en-US" sz="2000" b="1" dirty="0" smtClean="0">
                <a:solidFill>
                  <a:schemeClr val="bg1"/>
                </a:solidFill>
                <a:latin typeface="+mn-lt"/>
              </a:rPr>
              <a:t>The Union Store moved and became the Underwood &amp; Bemis store in 1895.</a:t>
            </a:r>
            <a:endParaRPr lang="en-US" sz="2000" b="1" dirty="0">
              <a:solidFill>
                <a:schemeClr val="bg1"/>
              </a:solidFill>
              <a:latin typeface="+mn-lt"/>
            </a:endParaRPr>
          </a:p>
        </p:txBody>
      </p:sp>
      <p:sp>
        <p:nvSpPr>
          <p:cNvPr id="5" name="TextBox 4"/>
          <p:cNvSpPr txBox="1"/>
          <p:nvPr/>
        </p:nvSpPr>
        <p:spPr>
          <a:xfrm>
            <a:off x="6203091" y="3474591"/>
            <a:ext cx="2294809" cy="3170099"/>
          </a:xfrm>
          <a:prstGeom prst="rect">
            <a:avLst/>
          </a:prstGeom>
          <a:noFill/>
        </p:spPr>
        <p:txBody>
          <a:bodyPr wrap="square" rtlCol="0">
            <a:spAutoFit/>
          </a:bodyPr>
          <a:lstStyle/>
          <a:p>
            <a:pPr algn="ctr"/>
            <a:r>
              <a:rPr lang="en-US" sz="2000" b="1" dirty="0" smtClean="0">
                <a:solidFill>
                  <a:schemeClr val="bg1"/>
                </a:solidFill>
                <a:latin typeface="+mn-lt"/>
              </a:rPr>
              <a:t>Bourne’s Market opened  in 1902.</a:t>
            </a:r>
          </a:p>
          <a:p>
            <a:pPr algn="ctr"/>
            <a:r>
              <a:rPr lang="en-US" sz="2000" b="1" dirty="0" smtClean="0">
                <a:solidFill>
                  <a:schemeClr val="bg1"/>
                </a:solidFill>
                <a:latin typeface="+mn-lt"/>
              </a:rPr>
              <a:t>The Market offered fresh meat, dry goods and grocery delivery, besides selling storage</a:t>
            </a:r>
          </a:p>
          <a:p>
            <a:r>
              <a:rPr lang="en-US" sz="2000" b="1" dirty="0" smtClean="0">
                <a:solidFill>
                  <a:schemeClr val="bg1"/>
                </a:solidFill>
                <a:latin typeface="+mn-lt"/>
              </a:rPr>
              <a:t>     space to summer visitors</a:t>
            </a:r>
            <a:r>
              <a:rPr lang="en-US" sz="2000" dirty="0" smtClean="0">
                <a:solidFill>
                  <a:schemeClr val="bg1"/>
                </a:solidFill>
              </a:rPr>
              <a:t>.</a:t>
            </a:r>
            <a:endParaRPr lang="en-US" sz="2000" dirty="0">
              <a:solidFill>
                <a:schemeClr val="bg1"/>
              </a:solidFill>
            </a:endParaRPr>
          </a:p>
        </p:txBody>
      </p:sp>
      <p:cxnSp>
        <p:nvCxnSpPr>
          <p:cNvPr id="7" name="Straight Arrow Connector 6"/>
          <p:cNvCxnSpPr/>
          <p:nvPr/>
        </p:nvCxnSpPr>
        <p:spPr>
          <a:xfrm>
            <a:off x="7823200" y="6117808"/>
            <a:ext cx="46228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10391235" y="2184767"/>
            <a:ext cx="365760" cy="1524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487" y="303253"/>
            <a:ext cx="9404350" cy="797242"/>
          </a:xfrm>
        </p:spPr>
        <p:txBody>
          <a:bodyPr rtlCol="0">
            <a:noAutofit/>
          </a:bodyPr>
          <a:lstStyle/>
          <a:p>
            <a:pPr eaLnBrk="1" fontAlgn="auto" hangingPunct="1">
              <a:spcAft>
                <a:spcPts val="0"/>
              </a:spcAft>
              <a:defRPr/>
            </a:pPr>
            <a:r>
              <a:rPr lang="en-US" b="1" dirty="0" smtClean="0">
                <a:solidFill>
                  <a:srgbClr val="654403"/>
                </a:solidFill>
                <a:latin typeface="+mn-lt"/>
              </a:rPr>
              <a:t>Brick Kiln-Buried Under Route 28</a:t>
            </a:r>
            <a:endParaRPr lang="en-US" b="1" dirty="0">
              <a:solidFill>
                <a:srgbClr val="654403"/>
              </a:solidFill>
              <a:latin typeface="+mn-lt"/>
            </a:endParaRPr>
          </a:p>
        </p:txBody>
      </p:sp>
      <p:sp>
        <p:nvSpPr>
          <p:cNvPr id="29698" name="TextBox 2"/>
          <p:cNvSpPr txBox="1">
            <a:spLocks noChangeArrowheads="1"/>
          </p:cNvSpPr>
          <p:nvPr/>
        </p:nvSpPr>
        <p:spPr bwMode="auto">
          <a:xfrm>
            <a:off x="4868596" y="1099628"/>
            <a:ext cx="7032672" cy="3816429"/>
          </a:xfrm>
          <a:prstGeom prst="rect">
            <a:avLst/>
          </a:prstGeom>
          <a:noFill/>
          <a:ln w="9525">
            <a:noFill/>
            <a:miter lim="800000"/>
            <a:headEnd/>
            <a:tailEnd/>
          </a:ln>
        </p:spPr>
        <p:txBody>
          <a:bodyPr wrap="square">
            <a:spAutoFit/>
          </a:bodyPr>
          <a:lstStyle/>
          <a:p>
            <a:pPr algn="ctr"/>
            <a:r>
              <a:rPr lang="en-US" sz="2200" b="1" dirty="0" smtClean="0">
                <a:solidFill>
                  <a:schemeClr val="bg1"/>
                </a:solidFill>
                <a:latin typeface="Century Gothic" pitchFamily="34" charset="0"/>
              </a:rPr>
              <a:t>Colonel Edward H. Thompson, son of Josiah, in a lecture at the Falmouth Library told the story about his father, “who one day while hunting and </a:t>
            </a:r>
            <a:r>
              <a:rPr lang="en-US" sz="2200" b="1" dirty="0" err="1" smtClean="0">
                <a:solidFill>
                  <a:schemeClr val="bg1"/>
                </a:solidFill>
                <a:latin typeface="Century Gothic" pitchFamily="34" charset="0"/>
              </a:rPr>
              <a:t>trouting</a:t>
            </a:r>
            <a:r>
              <a:rPr lang="en-US" sz="2200" b="1" dirty="0" smtClean="0">
                <a:solidFill>
                  <a:schemeClr val="bg1"/>
                </a:solidFill>
                <a:latin typeface="Century Gothic" pitchFamily="34" charset="0"/>
              </a:rPr>
              <a:t>, stumbled upon a bed of clay </a:t>
            </a:r>
          </a:p>
          <a:p>
            <a:pPr algn="ctr"/>
            <a:r>
              <a:rPr lang="en-US" sz="2200" b="1" dirty="0" smtClean="0">
                <a:solidFill>
                  <a:schemeClr val="bg1"/>
                </a:solidFill>
                <a:latin typeface="Century Gothic" pitchFamily="34" charset="0"/>
              </a:rPr>
              <a:t>off Brick Kiln Road”.  </a:t>
            </a:r>
          </a:p>
          <a:p>
            <a:pPr algn="ctr"/>
            <a:r>
              <a:rPr lang="en-US" sz="2200" b="1" dirty="0" smtClean="0">
                <a:solidFill>
                  <a:schemeClr val="bg1"/>
                </a:solidFill>
                <a:latin typeface="Century Gothic" pitchFamily="34" charset="0"/>
              </a:rPr>
              <a:t>Josiah bought the land and hired a carpenter from Worcester, his home area, to build a shed and barracks.</a:t>
            </a:r>
          </a:p>
          <a:p>
            <a:pPr algn="ctr"/>
            <a:r>
              <a:rPr lang="en-US" sz="2200" b="1" dirty="0" smtClean="0">
                <a:solidFill>
                  <a:schemeClr val="bg1"/>
                </a:solidFill>
                <a:latin typeface="Century Gothic" pitchFamily="34" charset="0"/>
              </a:rPr>
              <a:t>The kiln operated until 1897, producing scouring brick, a molded </a:t>
            </a:r>
            <a:r>
              <a:rPr lang="en-US" sz="2200" b="1" dirty="0">
                <a:solidFill>
                  <a:schemeClr val="bg1"/>
                </a:solidFill>
                <a:latin typeface="Century Gothic" panose="020B0502020202020204" pitchFamily="34" charset="0"/>
              </a:rPr>
              <a:t>mass </a:t>
            </a:r>
            <a:r>
              <a:rPr lang="en-US" sz="2200" b="1" dirty="0" smtClean="0">
                <a:solidFill>
                  <a:schemeClr val="bg1"/>
                </a:solidFill>
                <a:latin typeface="Century Gothic" panose="020B0502020202020204" pitchFamily="34" charset="0"/>
              </a:rPr>
              <a:t>of </a:t>
            </a:r>
            <a:r>
              <a:rPr lang="en-US" sz="2200" b="1" dirty="0">
                <a:solidFill>
                  <a:schemeClr val="bg1"/>
                </a:solidFill>
                <a:latin typeface="Century Gothic" panose="020B0502020202020204" pitchFamily="34" charset="0"/>
              </a:rPr>
              <a:t>abrasive </a:t>
            </a:r>
            <a:r>
              <a:rPr lang="en-US" sz="2200" b="1" dirty="0" smtClean="0">
                <a:solidFill>
                  <a:schemeClr val="bg1"/>
                </a:solidFill>
                <a:latin typeface="Century Gothic" panose="020B0502020202020204" pitchFamily="34" charset="0"/>
              </a:rPr>
              <a:t>earth used for </a:t>
            </a:r>
            <a:r>
              <a:rPr lang="en-US" sz="2200" b="1" dirty="0">
                <a:solidFill>
                  <a:schemeClr val="bg1"/>
                </a:solidFill>
                <a:latin typeface="Century Gothic" panose="020B0502020202020204" pitchFamily="34" charset="0"/>
              </a:rPr>
              <a:t>scouring steel knives and </a:t>
            </a:r>
            <a:r>
              <a:rPr lang="en-US" sz="2200" b="1" dirty="0" smtClean="0">
                <a:solidFill>
                  <a:schemeClr val="bg1"/>
                </a:solidFill>
                <a:latin typeface="Century Gothic" panose="020B0502020202020204" pitchFamily="34" charset="0"/>
              </a:rPr>
              <a:t>bright </a:t>
            </a:r>
            <a:r>
              <a:rPr lang="en-US" sz="2200" b="1" dirty="0">
                <a:solidFill>
                  <a:schemeClr val="bg1"/>
                </a:solidFill>
                <a:latin typeface="Century Gothic" panose="020B0502020202020204" pitchFamily="34" charset="0"/>
              </a:rPr>
              <a:t>metal </a:t>
            </a:r>
            <a:r>
              <a:rPr lang="en-US" sz="2200" b="1" dirty="0" smtClean="0">
                <a:solidFill>
                  <a:schemeClr val="bg1"/>
                </a:solidFill>
                <a:latin typeface="Century Gothic" panose="020B0502020202020204" pitchFamily="34" charset="0"/>
              </a:rPr>
              <a:t>surfaces.</a:t>
            </a:r>
            <a:endParaRPr lang="en-US" sz="2200" b="1" i="1" dirty="0">
              <a:solidFill>
                <a:schemeClr val="bg1"/>
              </a:solidFill>
              <a:latin typeface="Century Gothic" pitchFamily="34" charset="0"/>
            </a:endParaRPr>
          </a:p>
        </p:txBody>
      </p:sp>
      <p:pic>
        <p:nvPicPr>
          <p:cNvPr id="2050" name="Picture 2" descr="C:\Users\rlvoo_000\Downloads\IMG_64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25870" y="1761191"/>
            <a:ext cx="5285065" cy="39636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28160" y="4867989"/>
            <a:ext cx="7696199" cy="1631216"/>
          </a:xfrm>
          <a:prstGeom prst="rect">
            <a:avLst/>
          </a:prstGeom>
          <a:noFill/>
        </p:spPr>
        <p:txBody>
          <a:bodyPr wrap="square" rtlCol="0">
            <a:spAutoFit/>
          </a:bodyPr>
          <a:lstStyle/>
          <a:p>
            <a:pPr algn="ctr"/>
            <a:r>
              <a:rPr lang="en-US" sz="2000" i="1" dirty="0" smtClean="0">
                <a:solidFill>
                  <a:schemeClr val="bg1"/>
                </a:solidFill>
                <a:latin typeface="+mn-lt"/>
              </a:rPr>
              <a:t>Colonel Edward Thompson served 25 years as U. S. Consul in Yucatan. He left the post in 1891 to devote </a:t>
            </a:r>
          </a:p>
          <a:p>
            <a:pPr algn="ctr"/>
            <a:r>
              <a:rPr lang="en-US" sz="2000" i="1" dirty="0" smtClean="0">
                <a:solidFill>
                  <a:schemeClr val="bg1"/>
                </a:solidFill>
                <a:latin typeface="+mn-lt"/>
              </a:rPr>
              <a:t>his time to archaeology. </a:t>
            </a:r>
            <a:r>
              <a:rPr lang="en-US" sz="2000" dirty="0" smtClean="0">
                <a:solidFill>
                  <a:srgbClr val="654403"/>
                </a:solidFill>
                <a:latin typeface="+mn-lt"/>
              </a:rPr>
              <a:t>https</a:t>
            </a:r>
            <a:r>
              <a:rPr lang="en-US" sz="2000" dirty="0">
                <a:solidFill>
                  <a:srgbClr val="654403"/>
                </a:solidFill>
                <a:latin typeface="+mn-lt"/>
              </a:rPr>
              <a:t>://www.nytimes.com/1964/09/27/archives/yucatans-sacred-well-remains-unfathomable.html</a:t>
            </a:r>
            <a:endParaRPr lang="en-US" sz="2000" dirty="0" smtClean="0">
              <a:solidFill>
                <a:srgbClr val="654403"/>
              </a:solidFill>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76238" y="147639"/>
            <a:ext cx="9953625" cy="797242"/>
          </a:xfrm>
        </p:spPr>
        <p:txBody>
          <a:bodyPr rtlCol="0">
            <a:noAutofit/>
          </a:bodyPr>
          <a:lstStyle/>
          <a:p>
            <a:pPr eaLnBrk="1" fontAlgn="auto" hangingPunct="1">
              <a:spcAft>
                <a:spcPts val="0"/>
              </a:spcAft>
              <a:defRPr/>
            </a:pPr>
            <a:r>
              <a:rPr lang="en-US" b="1" dirty="0" smtClean="0">
                <a:solidFill>
                  <a:schemeClr val="bg2">
                    <a:lumMod val="50000"/>
                  </a:schemeClr>
                </a:solidFill>
              </a:rPr>
              <a:t>The Historic Windmill</a:t>
            </a:r>
            <a:endParaRPr lang="en-US" b="1" dirty="0"/>
          </a:p>
        </p:txBody>
      </p:sp>
      <p:sp>
        <p:nvSpPr>
          <p:cNvPr id="30723" name="TextBox 2"/>
          <p:cNvSpPr txBox="1">
            <a:spLocks noChangeArrowheads="1"/>
          </p:cNvSpPr>
          <p:nvPr/>
        </p:nvSpPr>
        <p:spPr bwMode="auto">
          <a:xfrm>
            <a:off x="4907280" y="1189038"/>
            <a:ext cx="7064326" cy="5170646"/>
          </a:xfrm>
          <a:prstGeom prst="rect">
            <a:avLst/>
          </a:prstGeom>
          <a:noFill/>
          <a:ln w="9525">
            <a:noFill/>
            <a:miter lim="800000"/>
            <a:headEnd/>
            <a:tailEnd/>
          </a:ln>
        </p:spPr>
        <p:txBody>
          <a:bodyPr wrap="square">
            <a:spAutoFit/>
          </a:bodyPr>
          <a:lstStyle/>
          <a:p>
            <a:pPr algn="ctr"/>
            <a:r>
              <a:rPr lang="en-US" sz="2200" b="1" dirty="0" smtClean="0">
                <a:solidFill>
                  <a:schemeClr val="bg1"/>
                </a:solidFill>
                <a:latin typeface="Century Gothic" pitchFamily="34" charset="0"/>
              </a:rPr>
              <a:t>Nothing quite captures the spirit of West Falmouth better than the turbulent history of the windmill. The windmill was built by Jesse Gifford in 1787 for investors: Joseph Bowerman, Stephen Dillingham, and Richard Lake. By 1887 the windmill was owned by Silas Swift (also an agent for the Old Colony Railroad). Silas arranged for carloads of grain to be unloaded in Wareham and trucked to West Falmouth for grinding, “because it did not pay him to grind less than 10 bushels at a time.” </a:t>
            </a:r>
          </a:p>
          <a:p>
            <a:pPr algn="ctr"/>
            <a:r>
              <a:rPr lang="en-US" sz="2200" b="1" dirty="0" smtClean="0">
                <a:solidFill>
                  <a:schemeClr val="bg1"/>
                </a:solidFill>
                <a:latin typeface="Century Gothic" pitchFamily="34" charset="0"/>
              </a:rPr>
              <a:t>When reliance on agriculture declined in the late 1800s, the windmill sat unused and in disrepair. </a:t>
            </a:r>
          </a:p>
          <a:p>
            <a:pPr algn="ctr"/>
            <a:r>
              <a:rPr lang="en-US" sz="2200" b="1" dirty="0" smtClean="0">
                <a:solidFill>
                  <a:schemeClr val="bg1"/>
                </a:solidFill>
                <a:latin typeface="Century Gothic" pitchFamily="34" charset="0"/>
              </a:rPr>
              <a:t>In 1922 it was sold to </a:t>
            </a:r>
            <a:r>
              <a:rPr lang="en-US" sz="2200" b="1" dirty="0" err="1" smtClean="0">
                <a:solidFill>
                  <a:schemeClr val="bg1"/>
                </a:solidFill>
                <a:latin typeface="Century Gothic" pitchFamily="34" charset="0"/>
              </a:rPr>
              <a:t>Dutchland</a:t>
            </a:r>
            <a:r>
              <a:rPr lang="en-US" sz="2200" b="1" dirty="0" smtClean="0">
                <a:solidFill>
                  <a:schemeClr val="bg1"/>
                </a:solidFill>
                <a:latin typeface="Century Gothic" pitchFamily="34" charset="0"/>
              </a:rPr>
              <a:t> Farms Ice Cream Company  and moved to Brockton, where it burned down in 1924.</a:t>
            </a:r>
            <a:endParaRPr lang="en-US" sz="2200" b="1" dirty="0">
              <a:solidFill>
                <a:schemeClr val="bg1"/>
              </a:solidFill>
              <a:latin typeface="Century Gothic" pitchFamily="34" charset="0"/>
            </a:endParaRPr>
          </a:p>
        </p:txBody>
      </p:sp>
      <p:pic>
        <p:nvPicPr>
          <p:cNvPr id="3074" name="Picture 2" descr="C:\Users\rlvoo_000\Downloads\IMG_64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57559" y="1879997"/>
            <a:ext cx="5527673" cy="41457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750" y="177800"/>
            <a:ext cx="9921875" cy="936625"/>
          </a:xfrm>
        </p:spPr>
        <p:txBody>
          <a:bodyPr rtlCol="0">
            <a:noAutofit/>
          </a:bodyPr>
          <a:lstStyle/>
          <a:p>
            <a:pPr eaLnBrk="1" fontAlgn="auto" hangingPunct="1">
              <a:spcAft>
                <a:spcPts val="0"/>
              </a:spcAft>
              <a:defRPr/>
            </a:pPr>
            <a:r>
              <a:rPr lang="en-US" b="1" dirty="0" smtClean="0">
                <a:solidFill>
                  <a:schemeClr val="bg2">
                    <a:lumMod val="50000"/>
                  </a:schemeClr>
                </a:solidFill>
              </a:rPr>
              <a:t>The Historic Windmill-Two Views</a:t>
            </a:r>
            <a:endParaRPr lang="en-US" b="1" dirty="0"/>
          </a:p>
        </p:txBody>
      </p:sp>
      <p:pic>
        <p:nvPicPr>
          <p:cNvPr id="4098" name="Picture 2" descr="C:\Users\rlvoo_000\Downloads\IMG_64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76" y="1046914"/>
            <a:ext cx="3940733" cy="459188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rlvoo_000\Downloads\IMG_64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9269" y="1254977"/>
            <a:ext cx="5567680" cy="41757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1461" y="5913120"/>
            <a:ext cx="5031381" cy="430887"/>
          </a:xfrm>
          <a:prstGeom prst="rect">
            <a:avLst/>
          </a:prstGeom>
          <a:noFill/>
        </p:spPr>
        <p:txBody>
          <a:bodyPr wrap="square" rtlCol="0">
            <a:spAutoFit/>
          </a:bodyPr>
          <a:lstStyle/>
          <a:p>
            <a:r>
              <a:rPr lang="en-US" sz="2200" b="1" dirty="0" smtClean="0">
                <a:solidFill>
                  <a:schemeClr val="bg1"/>
                </a:solidFill>
                <a:latin typeface="+mn-lt"/>
              </a:rPr>
              <a:t>Decorated for the 1886 Centennial</a:t>
            </a:r>
            <a:endParaRPr lang="en-US" sz="2200" b="1" dirty="0">
              <a:solidFill>
                <a:schemeClr val="bg1"/>
              </a:solidFill>
              <a:latin typeface="+mn-lt"/>
            </a:endParaRPr>
          </a:p>
        </p:txBody>
      </p:sp>
      <p:sp>
        <p:nvSpPr>
          <p:cNvPr id="4" name="TextBox 3"/>
          <p:cNvSpPr txBox="1"/>
          <p:nvPr/>
        </p:nvSpPr>
        <p:spPr>
          <a:xfrm>
            <a:off x="5562600" y="5638799"/>
            <a:ext cx="5958840" cy="769441"/>
          </a:xfrm>
          <a:prstGeom prst="rect">
            <a:avLst/>
          </a:prstGeom>
          <a:noFill/>
        </p:spPr>
        <p:txBody>
          <a:bodyPr wrap="square" rtlCol="0">
            <a:spAutoFit/>
          </a:bodyPr>
          <a:lstStyle/>
          <a:p>
            <a:pPr algn="ctr"/>
            <a:r>
              <a:rPr lang="en-US" sz="2200" b="1" dirty="0" smtClean="0">
                <a:solidFill>
                  <a:schemeClr val="bg1"/>
                </a:solidFill>
                <a:latin typeface="+mj-lt"/>
              </a:rPr>
              <a:t>Looking across the Harbor towards </a:t>
            </a:r>
            <a:r>
              <a:rPr lang="en-US" sz="2200" b="1" dirty="0" err="1" smtClean="0">
                <a:solidFill>
                  <a:schemeClr val="bg1"/>
                </a:solidFill>
                <a:latin typeface="+mj-lt"/>
              </a:rPr>
              <a:t>Chapoquoit</a:t>
            </a:r>
            <a:r>
              <a:rPr lang="en-US" sz="2200" b="1" dirty="0" smtClean="0">
                <a:solidFill>
                  <a:schemeClr val="bg1"/>
                </a:solidFill>
                <a:latin typeface="+mj-lt"/>
              </a:rPr>
              <a:t> Island and Little Island Road</a:t>
            </a:r>
            <a:endParaRPr lang="en-US" sz="2200" b="1" dirty="0">
              <a:solidFill>
                <a:schemeClr val="bg1"/>
              </a:solidFill>
              <a:latin typeface="+mj-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350520" y="343853"/>
            <a:ext cx="9404350" cy="814387"/>
          </a:xfrm>
        </p:spPr>
        <p:txBody>
          <a:bodyPr/>
          <a:lstStyle/>
          <a:p>
            <a:pPr eaLnBrk="1" hangingPunct="1"/>
            <a:r>
              <a:rPr lang="en-US" b="1" dirty="0" smtClean="0">
                <a:solidFill>
                  <a:srgbClr val="654403"/>
                </a:solidFill>
              </a:rPr>
              <a:t>Village Blacksmith</a:t>
            </a:r>
          </a:p>
        </p:txBody>
      </p:sp>
      <p:sp>
        <p:nvSpPr>
          <p:cNvPr id="32770" name="TextBox 2"/>
          <p:cNvSpPr txBox="1">
            <a:spLocks noChangeArrowheads="1"/>
          </p:cNvSpPr>
          <p:nvPr/>
        </p:nvSpPr>
        <p:spPr bwMode="auto">
          <a:xfrm>
            <a:off x="5654040" y="1275093"/>
            <a:ext cx="6309360" cy="5170646"/>
          </a:xfrm>
          <a:prstGeom prst="rect">
            <a:avLst/>
          </a:prstGeom>
          <a:noFill/>
          <a:ln w="9525">
            <a:noFill/>
            <a:miter lim="800000"/>
            <a:headEnd/>
            <a:tailEnd/>
          </a:ln>
        </p:spPr>
        <p:txBody>
          <a:bodyPr wrap="square">
            <a:spAutoFit/>
          </a:bodyPr>
          <a:lstStyle/>
          <a:p>
            <a:pPr algn="ctr"/>
            <a:r>
              <a:rPr lang="en-US" sz="2200" b="1" dirty="0">
                <a:solidFill>
                  <a:schemeClr val="bg1"/>
                </a:solidFill>
                <a:latin typeface="+mn-lt"/>
              </a:rPr>
              <a:t>The </a:t>
            </a:r>
            <a:r>
              <a:rPr lang="en-US" sz="2200" b="1" dirty="0" smtClean="0">
                <a:solidFill>
                  <a:schemeClr val="bg1"/>
                </a:solidFill>
                <a:latin typeface="+mn-lt"/>
              </a:rPr>
              <a:t>job of village </a:t>
            </a:r>
            <a:r>
              <a:rPr lang="en-US" sz="2200" b="1" dirty="0">
                <a:solidFill>
                  <a:schemeClr val="bg1"/>
                </a:solidFill>
                <a:latin typeface="+mn-lt"/>
              </a:rPr>
              <a:t>blacksmith </a:t>
            </a:r>
            <a:r>
              <a:rPr lang="en-US" sz="2200" b="1" dirty="0" smtClean="0">
                <a:solidFill>
                  <a:schemeClr val="bg1"/>
                </a:solidFill>
                <a:latin typeface="+mn-lt"/>
              </a:rPr>
              <a:t>was essential to the </a:t>
            </a:r>
            <a:r>
              <a:rPr lang="en-US" sz="2200" b="1" dirty="0">
                <a:solidFill>
                  <a:schemeClr val="bg1"/>
                </a:solidFill>
                <a:latin typeface="+mn-lt"/>
              </a:rPr>
              <a:t>local economy. </a:t>
            </a:r>
            <a:endParaRPr lang="en-US" sz="2200" b="1" dirty="0" smtClean="0">
              <a:solidFill>
                <a:schemeClr val="bg1"/>
              </a:solidFill>
              <a:latin typeface="+mn-lt"/>
            </a:endParaRPr>
          </a:p>
          <a:p>
            <a:pPr algn="ctr"/>
            <a:r>
              <a:rPr lang="en-US" sz="2200" b="1" dirty="0" smtClean="0">
                <a:solidFill>
                  <a:schemeClr val="bg1"/>
                </a:solidFill>
                <a:latin typeface="+mn-lt"/>
              </a:rPr>
              <a:t>The </a:t>
            </a:r>
            <a:r>
              <a:rPr lang="en-US" sz="2200" b="1" dirty="0">
                <a:solidFill>
                  <a:schemeClr val="bg1"/>
                </a:solidFill>
                <a:latin typeface="+mn-lt"/>
              </a:rPr>
              <a:t>blacksmith fashioned and repaired tools and hardware for </a:t>
            </a:r>
            <a:r>
              <a:rPr lang="en-US" sz="2200" b="1" dirty="0" smtClean="0">
                <a:solidFill>
                  <a:schemeClr val="bg1"/>
                </a:solidFill>
                <a:latin typeface="+mn-lt"/>
              </a:rPr>
              <a:t>agriculture, building </a:t>
            </a:r>
            <a:r>
              <a:rPr lang="en-US" sz="2200" b="1" dirty="0">
                <a:solidFill>
                  <a:schemeClr val="bg1"/>
                </a:solidFill>
                <a:latin typeface="+mn-lt"/>
              </a:rPr>
              <a:t>trades, marine industries, and </a:t>
            </a:r>
            <a:r>
              <a:rPr lang="en-US" sz="2200" b="1" dirty="0" smtClean="0">
                <a:solidFill>
                  <a:schemeClr val="bg1"/>
                </a:solidFill>
                <a:latin typeface="+mn-lt"/>
              </a:rPr>
              <a:t>home businesses. </a:t>
            </a:r>
          </a:p>
          <a:p>
            <a:pPr algn="ctr"/>
            <a:r>
              <a:rPr lang="en-US" sz="2200" b="1" dirty="0" smtClean="0">
                <a:solidFill>
                  <a:schemeClr val="bg1"/>
                </a:solidFill>
                <a:latin typeface="+mn-lt"/>
              </a:rPr>
              <a:t>Richard Lake was the first village blacksmith, arriving from Rhode Island in 1778. </a:t>
            </a:r>
            <a:r>
              <a:rPr lang="en-US" sz="2200" b="1" dirty="0">
                <a:solidFill>
                  <a:schemeClr val="bg1"/>
                </a:solidFill>
                <a:latin typeface="+mn-lt"/>
              </a:rPr>
              <a:t/>
            </a:r>
            <a:br>
              <a:rPr lang="en-US" sz="2200" b="1" dirty="0">
                <a:solidFill>
                  <a:schemeClr val="bg1"/>
                </a:solidFill>
                <a:latin typeface="+mn-lt"/>
              </a:rPr>
            </a:br>
            <a:r>
              <a:rPr lang="en-US" sz="2200" b="1" dirty="0" smtClean="0">
                <a:solidFill>
                  <a:schemeClr val="bg1"/>
                </a:solidFill>
                <a:latin typeface="+mn-lt"/>
              </a:rPr>
              <a:t>In 1790 Richard sold 150 acres of land and buildings to </a:t>
            </a:r>
            <a:r>
              <a:rPr lang="en-US" sz="2200" b="1" dirty="0" err="1" smtClean="0">
                <a:solidFill>
                  <a:schemeClr val="bg1"/>
                </a:solidFill>
                <a:latin typeface="+mn-lt"/>
              </a:rPr>
              <a:t>Abial</a:t>
            </a:r>
            <a:r>
              <a:rPr lang="en-US" sz="2200" b="1" dirty="0" smtClean="0">
                <a:solidFill>
                  <a:schemeClr val="bg1"/>
                </a:solidFill>
                <a:latin typeface="+mn-lt"/>
              </a:rPr>
              <a:t> Swift. </a:t>
            </a:r>
            <a:r>
              <a:rPr lang="en-US" sz="2200" b="1" dirty="0" err="1" smtClean="0">
                <a:solidFill>
                  <a:schemeClr val="bg1"/>
                </a:solidFill>
                <a:latin typeface="+mn-lt"/>
              </a:rPr>
              <a:t>Abial’s</a:t>
            </a:r>
            <a:r>
              <a:rPr lang="en-US" sz="2200" b="1" dirty="0" smtClean="0">
                <a:solidFill>
                  <a:schemeClr val="bg1"/>
                </a:solidFill>
                <a:latin typeface="+mn-lt"/>
              </a:rPr>
              <a:t> sons, Seth </a:t>
            </a:r>
            <a:r>
              <a:rPr lang="en-US" sz="2200" b="1" dirty="0">
                <a:solidFill>
                  <a:schemeClr val="bg1"/>
                </a:solidFill>
                <a:latin typeface="+mn-lt"/>
              </a:rPr>
              <a:t>and Daniel, continued the business through the end of the century, adding a shipbuilding yard, a salt store, and a village </a:t>
            </a:r>
            <a:r>
              <a:rPr lang="en-US" sz="2200" b="1" dirty="0" smtClean="0">
                <a:solidFill>
                  <a:schemeClr val="bg1"/>
                </a:solidFill>
                <a:latin typeface="+mn-lt"/>
              </a:rPr>
              <a:t>general store. Providing goods and service to coastal traders who stopped at </a:t>
            </a:r>
          </a:p>
          <a:p>
            <a:pPr algn="ctr"/>
            <a:r>
              <a:rPr lang="en-US" sz="2200" b="1" dirty="0" smtClean="0">
                <a:solidFill>
                  <a:schemeClr val="bg1"/>
                </a:solidFill>
                <a:latin typeface="+mn-lt"/>
              </a:rPr>
              <a:t>Silas Swift’s waterfront dock.</a:t>
            </a:r>
            <a:endParaRPr lang="en-US" sz="2200" b="1" dirty="0">
              <a:solidFill>
                <a:schemeClr val="bg1"/>
              </a:solidFill>
              <a:latin typeface="+mn-lt"/>
            </a:endParaRPr>
          </a:p>
        </p:txBody>
      </p:sp>
      <p:pic>
        <p:nvPicPr>
          <p:cNvPr id="1026" name="Picture 2" descr="C:\Users\rlvoo_000\Downloads\IMG_645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 y="1158240"/>
            <a:ext cx="5132065" cy="394716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120" y="5237961"/>
            <a:ext cx="5455920" cy="923330"/>
          </a:xfrm>
          <a:prstGeom prst="rect">
            <a:avLst/>
          </a:prstGeom>
          <a:noFill/>
        </p:spPr>
        <p:txBody>
          <a:bodyPr wrap="square" rtlCol="0">
            <a:spAutoFit/>
          </a:bodyPr>
          <a:lstStyle/>
          <a:p>
            <a:pPr algn="ctr"/>
            <a:r>
              <a:rPr lang="en-US" i="1" dirty="0">
                <a:solidFill>
                  <a:schemeClr val="bg1"/>
                </a:solidFill>
                <a:latin typeface="Century Gothic" pitchFamily="34" charset="0"/>
              </a:rPr>
              <a:t>Photo: H. G. </a:t>
            </a:r>
            <a:r>
              <a:rPr lang="en-US" i="1" dirty="0" err="1">
                <a:solidFill>
                  <a:schemeClr val="bg1"/>
                </a:solidFill>
                <a:latin typeface="Century Gothic" pitchFamily="34" charset="0"/>
              </a:rPr>
              <a:t>Curliss</a:t>
            </a:r>
            <a:r>
              <a:rPr lang="en-US" i="1" dirty="0">
                <a:solidFill>
                  <a:schemeClr val="bg1"/>
                </a:solidFill>
                <a:latin typeface="Century Gothic" pitchFamily="34" charset="0"/>
              </a:rPr>
              <a:t> </a:t>
            </a:r>
            <a:r>
              <a:rPr lang="en-US" i="1" dirty="0" smtClean="0">
                <a:solidFill>
                  <a:schemeClr val="bg1"/>
                </a:solidFill>
                <a:latin typeface="Century Gothic" pitchFamily="34" charset="0"/>
              </a:rPr>
              <a:t>1897</a:t>
            </a:r>
          </a:p>
          <a:p>
            <a:pPr algn="ctr"/>
            <a:r>
              <a:rPr lang="en-US" i="1" dirty="0">
                <a:solidFill>
                  <a:schemeClr val="bg1"/>
                </a:solidFill>
                <a:latin typeface="Century Gothic" pitchFamily="34" charset="0"/>
              </a:rPr>
              <a:t>The pink granite building survives today behind C. H. Newton on Blacksmith Shop Road</a:t>
            </a:r>
            <a:r>
              <a:rPr lang="en-US" i="1" dirty="0" smtClean="0">
                <a:solidFill>
                  <a:schemeClr val="bg1"/>
                </a:solidFill>
                <a:latin typeface="Century Gothic" pitchFamily="34" charset="0"/>
              </a:rPr>
              <a:t>.</a:t>
            </a:r>
            <a:endParaRPr lang="en-US" i="1"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38125" y="194685"/>
            <a:ext cx="9850438" cy="811054"/>
          </a:xfrm>
        </p:spPr>
        <p:txBody>
          <a:bodyPr rtlCol="0">
            <a:noAutofit/>
          </a:bodyPr>
          <a:lstStyle/>
          <a:p>
            <a:pPr eaLnBrk="1" fontAlgn="auto" hangingPunct="1">
              <a:spcAft>
                <a:spcPts val="0"/>
              </a:spcAft>
              <a:defRPr/>
            </a:pPr>
            <a:r>
              <a:rPr lang="en-US" dirty="0" smtClean="0">
                <a:solidFill>
                  <a:schemeClr val="bg2">
                    <a:lumMod val="50000"/>
                  </a:schemeClr>
                </a:solidFill>
                <a:latin typeface="Calibri" panose="020F0502020204030204" pitchFamily="34" charset="0"/>
              </a:rPr>
              <a:t> </a:t>
            </a:r>
            <a:r>
              <a:rPr lang="en-US" b="1" dirty="0" smtClean="0">
                <a:solidFill>
                  <a:schemeClr val="bg1"/>
                </a:solidFill>
                <a:latin typeface="+mn-lt"/>
              </a:rPr>
              <a:t>Trades - Harness Shop, Carpenter</a:t>
            </a:r>
            <a:endParaRPr lang="en-US" b="1" dirty="0">
              <a:solidFill>
                <a:schemeClr val="bg1"/>
              </a:solidFill>
              <a:latin typeface="+mn-lt"/>
            </a:endParaRPr>
          </a:p>
        </p:txBody>
      </p:sp>
      <p:pic>
        <p:nvPicPr>
          <p:cNvPr id="5" name="Picture 4"/>
          <p:cNvPicPr>
            <a:picLocks noChangeAspect="1"/>
          </p:cNvPicPr>
          <p:nvPr/>
        </p:nvPicPr>
        <p:blipFill>
          <a:blip r:embed="rId2"/>
          <a:stretch>
            <a:fillRect/>
          </a:stretch>
        </p:blipFill>
        <p:spPr>
          <a:xfrm>
            <a:off x="305571" y="1005739"/>
            <a:ext cx="5534036" cy="4480560"/>
          </a:xfrm>
          <a:prstGeom prst="rect">
            <a:avLst/>
          </a:prstGeom>
        </p:spPr>
      </p:pic>
      <p:pic>
        <p:nvPicPr>
          <p:cNvPr id="6" name="Picture 5"/>
          <p:cNvPicPr>
            <a:picLocks noChangeAspect="1"/>
          </p:cNvPicPr>
          <p:nvPr/>
        </p:nvPicPr>
        <p:blipFill>
          <a:blip r:embed="rId3"/>
          <a:stretch>
            <a:fillRect/>
          </a:stretch>
        </p:blipFill>
        <p:spPr>
          <a:xfrm>
            <a:off x="672146" y="5623378"/>
            <a:ext cx="4800886" cy="966142"/>
          </a:xfrm>
          <a:prstGeom prst="rect">
            <a:avLst/>
          </a:prstGeom>
        </p:spPr>
      </p:pic>
      <p:pic>
        <p:nvPicPr>
          <p:cNvPr id="2050" name="Picture 2" descr="C:\Users\rlvoo_000\Downloads\IMG_6436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1310" y="1120619"/>
            <a:ext cx="5650523" cy="42378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39607" y="5467183"/>
            <a:ext cx="6352393" cy="1261884"/>
          </a:xfrm>
          <a:prstGeom prst="rect">
            <a:avLst/>
          </a:prstGeom>
          <a:noFill/>
        </p:spPr>
        <p:txBody>
          <a:bodyPr wrap="square" rtlCol="0">
            <a:spAutoFit/>
          </a:bodyPr>
          <a:lstStyle/>
          <a:p>
            <a:pPr algn="ctr"/>
            <a:r>
              <a:rPr lang="en-US" sz="2200" b="1" dirty="0" smtClean="0">
                <a:solidFill>
                  <a:schemeClr val="bg1"/>
                </a:solidFill>
                <a:latin typeface="+mn-lt"/>
              </a:rPr>
              <a:t>Uncle Silas, the village carpenter</a:t>
            </a:r>
          </a:p>
          <a:p>
            <a:pPr algn="ctr"/>
            <a:r>
              <a:rPr lang="en-US" i="1" dirty="0">
                <a:solidFill>
                  <a:schemeClr val="bg1"/>
                </a:solidFill>
                <a:latin typeface="+mn-lt"/>
              </a:rPr>
              <a:t>Smith, Mary Lou ed.-The Book of Falmouth: A </a:t>
            </a:r>
            <a:r>
              <a:rPr lang="en-US" i="1" dirty="0" err="1">
                <a:solidFill>
                  <a:schemeClr val="bg1"/>
                </a:solidFill>
                <a:latin typeface="+mn-lt"/>
              </a:rPr>
              <a:t>Tricentennial</a:t>
            </a:r>
            <a:r>
              <a:rPr lang="en-US" i="1" dirty="0">
                <a:solidFill>
                  <a:schemeClr val="bg1"/>
                </a:solidFill>
                <a:latin typeface="+mn-lt"/>
              </a:rPr>
              <a:t> Celebration 1686-1986. Published by the Falmouth Historical Commission</a:t>
            </a:r>
            <a:r>
              <a:rPr lang="en-US" i="1" dirty="0" smtClean="0">
                <a:solidFill>
                  <a:schemeClr val="bg1"/>
                </a:solidFill>
                <a:latin typeface="+mn-lt"/>
              </a:rPr>
              <a:t>.</a:t>
            </a:r>
            <a:endParaRPr lang="en-US" i="1" dirty="0">
              <a:solidFill>
                <a:schemeClr val="bg1"/>
              </a:solidFill>
              <a:latin typeface="+mn-l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660400" y="269875"/>
            <a:ext cx="9404350" cy="601663"/>
          </a:xfrm>
        </p:spPr>
        <p:txBody>
          <a:bodyPr/>
          <a:lstStyle/>
          <a:p>
            <a:pPr eaLnBrk="1" hangingPunct="1"/>
            <a:r>
              <a:rPr lang="en-US" sz="2800" b="1" i="1" dirty="0" smtClean="0">
                <a:solidFill>
                  <a:srgbClr val="654403"/>
                </a:solidFill>
                <a:latin typeface="+mn-lt"/>
              </a:rPr>
              <a:t>Thank you to the following contributors:</a:t>
            </a:r>
          </a:p>
        </p:txBody>
      </p:sp>
      <p:sp>
        <p:nvSpPr>
          <p:cNvPr id="3" name="Content Placeholder 2"/>
          <p:cNvSpPr>
            <a:spLocks noGrp="1"/>
          </p:cNvSpPr>
          <p:nvPr>
            <p:ph idx="1"/>
          </p:nvPr>
        </p:nvSpPr>
        <p:spPr>
          <a:xfrm>
            <a:off x="633413" y="928688"/>
            <a:ext cx="10521950" cy="5500247"/>
          </a:xfrm>
        </p:spPr>
        <p:txBody>
          <a:bodyPr rtlCol="0">
            <a:normAutofit fontScale="92500" lnSpcReduction="10000"/>
          </a:bodyPr>
          <a:lstStyle/>
          <a:p>
            <a:pPr eaLnBrk="1" fontAlgn="auto" hangingPunct="1">
              <a:buFont typeface="Wingdings 3" charset="2"/>
              <a:buChar char=""/>
              <a:defRPr/>
            </a:pPr>
            <a:r>
              <a:rPr lang="en-US" sz="2400" b="1" i="1" u="sng" dirty="0" smtClean="0">
                <a:solidFill>
                  <a:schemeClr val="bg1"/>
                </a:solidFill>
                <a:latin typeface="+mn-lt"/>
              </a:rPr>
              <a:t>Historians: </a:t>
            </a:r>
          </a:p>
          <a:p>
            <a:pPr eaLnBrk="1" fontAlgn="auto" hangingPunct="1">
              <a:buFont typeface="Wingdings 3" charset="2"/>
              <a:buChar char=""/>
              <a:defRPr/>
            </a:pPr>
            <a:r>
              <a:rPr lang="en-US" sz="2400" dirty="0" err="1" smtClean="0">
                <a:solidFill>
                  <a:schemeClr val="bg1"/>
                </a:solidFill>
                <a:latin typeface="+mn-lt"/>
              </a:rPr>
              <a:t>Deyo</a:t>
            </a:r>
            <a:r>
              <a:rPr lang="en-US" sz="2400" dirty="0" smtClean="0">
                <a:solidFill>
                  <a:schemeClr val="bg1"/>
                </a:solidFill>
                <a:latin typeface="+mn-lt"/>
              </a:rPr>
              <a:t>, Simeon-The History </a:t>
            </a:r>
            <a:r>
              <a:rPr lang="en-US" sz="2400" dirty="0">
                <a:solidFill>
                  <a:schemeClr val="bg1"/>
                </a:solidFill>
                <a:latin typeface="+mn-lt"/>
              </a:rPr>
              <a:t>of Barnstable County, Massachusetts, 1620-1637-1686-1890 </a:t>
            </a:r>
            <a:endParaRPr lang="en-US" sz="2400" dirty="0" smtClean="0">
              <a:solidFill>
                <a:schemeClr val="bg1"/>
              </a:solidFill>
              <a:latin typeface="+mn-lt"/>
            </a:endParaRPr>
          </a:p>
          <a:p>
            <a:pPr eaLnBrk="1" fontAlgn="auto" hangingPunct="1">
              <a:buFont typeface="Wingdings 3" charset="2"/>
              <a:buChar char=""/>
              <a:defRPr/>
            </a:pPr>
            <a:r>
              <a:rPr lang="en-US" sz="2400" dirty="0" smtClean="0">
                <a:solidFill>
                  <a:schemeClr val="bg1"/>
                </a:solidFill>
                <a:latin typeface="+mn-lt"/>
              </a:rPr>
              <a:t>Jenkins</a:t>
            </a:r>
            <a:r>
              <a:rPr lang="en-US" sz="2400" dirty="0">
                <a:solidFill>
                  <a:schemeClr val="bg1"/>
                </a:solidFill>
                <a:latin typeface="+mn-lt"/>
              </a:rPr>
              <a:t>, Charles </a:t>
            </a:r>
            <a:r>
              <a:rPr lang="en-US" sz="2400" dirty="0" smtClean="0">
                <a:solidFill>
                  <a:schemeClr val="bg1"/>
                </a:solidFill>
                <a:latin typeface="+mn-lt"/>
              </a:rPr>
              <a:t>W-</a:t>
            </a:r>
            <a:r>
              <a:rPr lang="en-US" sz="2400" dirty="0">
                <a:solidFill>
                  <a:schemeClr val="bg1"/>
                </a:solidFill>
                <a:latin typeface="+mn-lt"/>
              </a:rPr>
              <a:t>Three lectures on the early history of the town of Falmouth : covering the time from its settlement to </a:t>
            </a:r>
            <a:r>
              <a:rPr lang="en-US" sz="2400" dirty="0" smtClean="0">
                <a:solidFill>
                  <a:schemeClr val="bg1"/>
                </a:solidFill>
                <a:latin typeface="+mn-lt"/>
              </a:rPr>
              <a:t>1812</a:t>
            </a:r>
          </a:p>
          <a:p>
            <a:pPr eaLnBrk="1" fontAlgn="auto" hangingPunct="1">
              <a:buFont typeface="Wingdings 3" charset="2"/>
              <a:buChar char=""/>
              <a:defRPr/>
            </a:pPr>
            <a:r>
              <a:rPr lang="en-US" sz="2400" dirty="0" smtClean="0">
                <a:solidFill>
                  <a:schemeClr val="bg1"/>
                </a:solidFill>
                <a:latin typeface="+mn-lt"/>
              </a:rPr>
              <a:t>Jenkins, Candace-Between </a:t>
            </a:r>
            <a:r>
              <a:rPr lang="en-US" sz="2400" dirty="0">
                <a:solidFill>
                  <a:schemeClr val="bg1"/>
                </a:solidFill>
                <a:latin typeface="+mn-lt"/>
              </a:rPr>
              <a:t>the Forest and the Bay: A History of West Falmouth as revealed in Its </a:t>
            </a:r>
            <a:r>
              <a:rPr lang="en-US" sz="2400" dirty="0" smtClean="0">
                <a:solidFill>
                  <a:schemeClr val="bg1"/>
                </a:solidFill>
                <a:latin typeface="+mn-lt"/>
              </a:rPr>
              <a:t>Historic Buildings and Landscapes</a:t>
            </a:r>
          </a:p>
          <a:p>
            <a:pPr eaLnBrk="1" fontAlgn="auto" hangingPunct="1">
              <a:buFont typeface="Wingdings 3" charset="2"/>
              <a:buChar char=""/>
              <a:defRPr/>
            </a:pPr>
            <a:r>
              <a:rPr lang="en-US" sz="2400" dirty="0" smtClean="0">
                <a:solidFill>
                  <a:schemeClr val="bg1"/>
                </a:solidFill>
                <a:latin typeface="+mn-lt"/>
              </a:rPr>
              <a:t>Smith, Mary Lou ed.-The Book of Falmouth: A </a:t>
            </a:r>
            <a:r>
              <a:rPr lang="en-US" sz="2400" dirty="0" err="1" smtClean="0">
                <a:solidFill>
                  <a:schemeClr val="bg1"/>
                </a:solidFill>
                <a:latin typeface="+mn-lt"/>
              </a:rPr>
              <a:t>Tricentennial</a:t>
            </a:r>
            <a:r>
              <a:rPr lang="en-US" sz="2400" dirty="0" smtClean="0">
                <a:solidFill>
                  <a:schemeClr val="bg1"/>
                </a:solidFill>
                <a:latin typeface="+mn-lt"/>
              </a:rPr>
              <a:t> Celebration 1686-1986. Published by the Falmouth Historical Commission.</a:t>
            </a:r>
          </a:p>
          <a:p>
            <a:pPr eaLnBrk="1" fontAlgn="auto" hangingPunct="1">
              <a:buFont typeface="Wingdings 3" charset="2"/>
              <a:buChar char=""/>
              <a:defRPr/>
            </a:pPr>
            <a:r>
              <a:rPr lang="en-US" sz="2400" b="1" i="1" u="sng" dirty="0" smtClean="0">
                <a:solidFill>
                  <a:schemeClr val="bg1"/>
                </a:solidFill>
                <a:latin typeface="+mn-lt"/>
              </a:rPr>
              <a:t>Local researchers:</a:t>
            </a:r>
          </a:p>
          <a:p>
            <a:pPr eaLnBrk="1" fontAlgn="auto" hangingPunct="1">
              <a:buFont typeface="Wingdings 3" charset="2"/>
              <a:buChar char=""/>
              <a:defRPr/>
            </a:pPr>
            <a:r>
              <a:rPr lang="en-US" sz="2400" dirty="0" smtClean="0">
                <a:solidFill>
                  <a:schemeClr val="bg1"/>
                </a:solidFill>
                <a:latin typeface="+mn-lt"/>
              </a:rPr>
              <a:t>Susan </a:t>
            </a:r>
            <a:r>
              <a:rPr lang="en-US" sz="2400" dirty="0" err="1" smtClean="0">
                <a:solidFill>
                  <a:schemeClr val="bg1"/>
                </a:solidFill>
                <a:latin typeface="+mn-lt"/>
              </a:rPr>
              <a:t>Carliss</a:t>
            </a:r>
            <a:r>
              <a:rPr lang="en-US" sz="2400" dirty="0" smtClean="0">
                <a:solidFill>
                  <a:schemeClr val="bg1"/>
                </a:solidFill>
                <a:latin typeface="+mn-lt"/>
              </a:rPr>
              <a:t> (presenting today)</a:t>
            </a:r>
          </a:p>
          <a:p>
            <a:pPr eaLnBrk="1" fontAlgn="auto" hangingPunct="1">
              <a:buFont typeface="Wingdings 3" charset="2"/>
              <a:buChar char=""/>
              <a:defRPr/>
            </a:pPr>
            <a:r>
              <a:rPr lang="en-US" sz="2400" dirty="0" smtClean="0">
                <a:solidFill>
                  <a:schemeClr val="bg1"/>
                </a:solidFill>
                <a:latin typeface="+mn-lt"/>
              </a:rPr>
              <a:t>Lois Hiller, Susan Meyers, Linda </a:t>
            </a:r>
            <a:r>
              <a:rPr lang="en-US" sz="2400" dirty="0" err="1" smtClean="0">
                <a:solidFill>
                  <a:schemeClr val="bg1"/>
                </a:solidFill>
                <a:latin typeface="+mn-lt"/>
              </a:rPr>
              <a:t>Okagawa</a:t>
            </a:r>
            <a:r>
              <a:rPr lang="en-US" sz="2400" dirty="0" smtClean="0">
                <a:solidFill>
                  <a:schemeClr val="bg1"/>
                </a:solidFill>
                <a:latin typeface="+mn-lt"/>
              </a:rPr>
              <a:t>, Milt Williamson</a:t>
            </a:r>
          </a:p>
          <a:p>
            <a:pPr eaLnBrk="1" fontAlgn="auto" hangingPunct="1">
              <a:buFont typeface="Wingdings 3" charset="2"/>
              <a:buChar char=""/>
              <a:defRPr/>
            </a:pPr>
            <a:r>
              <a:rPr lang="en-US" sz="2400" dirty="0" smtClean="0">
                <a:solidFill>
                  <a:schemeClr val="bg1"/>
                </a:solidFill>
                <a:latin typeface="+mn-lt"/>
              </a:rPr>
              <a:t>Tim Jackson and family-Videography</a:t>
            </a:r>
          </a:p>
          <a:p>
            <a:pPr eaLnBrk="1" fontAlgn="auto" hangingPunct="1">
              <a:buFont typeface="Wingdings 3" charset="2"/>
              <a:buChar char=""/>
              <a:defRPr/>
            </a:pPr>
            <a:endParaRPr lang="en-US" sz="2400" b="1" dirty="0" smtClean="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56" y="427674"/>
            <a:ext cx="10235248" cy="852487"/>
          </a:xfrm>
        </p:spPr>
        <p:txBody>
          <a:bodyPr rtlCol="0">
            <a:noAutofit/>
          </a:bodyPr>
          <a:lstStyle/>
          <a:p>
            <a:pPr eaLnBrk="1" fontAlgn="auto" hangingPunct="1">
              <a:spcAft>
                <a:spcPts val="0"/>
              </a:spcAft>
              <a:defRPr/>
            </a:pPr>
            <a:r>
              <a:rPr lang="en-US" sz="4800" b="1" dirty="0" smtClean="0">
                <a:solidFill>
                  <a:srgbClr val="654403"/>
                </a:solidFill>
              </a:rPr>
              <a:t>Cape </a:t>
            </a:r>
            <a:r>
              <a:rPr lang="en-US" b="1" dirty="0" smtClean="0">
                <a:solidFill>
                  <a:srgbClr val="654403"/>
                </a:solidFill>
              </a:rPr>
              <a:t>Cod</a:t>
            </a:r>
            <a:r>
              <a:rPr lang="en-US" sz="4800" b="1" dirty="0" smtClean="0">
                <a:solidFill>
                  <a:srgbClr val="654403"/>
                </a:solidFill>
              </a:rPr>
              <a:t> – Old Colony Railroad</a:t>
            </a:r>
            <a:endParaRPr lang="en-US" sz="4800" b="1" dirty="0">
              <a:solidFill>
                <a:srgbClr val="654403"/>
              </a:solidFill>
            </a:endParaRPr>
          </a:p>
        </p:txBody>
      </p:sp>
      <p:sp>
        <p:nvSpPr>
          <p:cNvPr id="3" name="TextBox 2"/>
          <p:cNvSpPr txBox="1"/>
          <p:nvPr/>
        </p:nvSpPr>
        <p:spPr>
          <a:xfrm>
            <a:off x="5867400" y="1280161"/>
            <a:ext cx="5852160" cy="4493538"/>
          </a:xfrm>
          <a:prstGeom prst="rect">
            <a:avLst/>
          </a:prstGeom>
          <a:noFill/>
        </p:spPr>
        <p:txBody>
          <a:bodyPr wrap="square" rtlCol="0">
            <a:spAutoFit/>
          </a:bodyPr>
          <a:lstStyle/>
          <a:p>
            <a:pPr algn="ctr"/>
            <a:r>
              <a:rPr lang="en-US" sz="2200" b="1" dirty="0">
                <a:solidFill>
                  <a:schemeClr val="bg1"/>
                </a:solidFill>
                <a:latin typeface="+mn-lt"/>
              </a:rPr>
              <a:t>In 1848, </a:t>
            </a:r>
            <a:r>
              <a:rPr lang="en-US" sz="2200" b="1" dirty="0" smtClean="0">
                <a:solidFill>
                  <a:schemeClr val="bg1"/>
                </a:solidFill>
                <a:latin typeface="+mn-lt"/>
              </a:rPr>
              <a:t>the Cape Cod Branch Railroad laid the </a:t>
            </a:r>
            <a:r>
              <a:rPr lang="en-US" sz="2200" b="1" dirty="0">
                <a:solidFill>
                  <a:schemeClr val="bg1"/>
                </a:solidFill>
                <a:latin typeface="+mn-lt"/>
              </a:rPr>
              <a:t>first railroad tracks </a:t>
            </a:r>
            <a:r>
              <a:rPr lang="en-US" sz="2200" b="1" dirty="0" smtClean="0">
                <a:solidFill>
                  <a:schemeClr val="bg1"/>
                </a:solidFill>
                <a:latin typeface="+mn-lt"/>
              </a:rPr>
              <a:t>from </a:t>
            </a:r>
            <a:r>
              <a:rPr lang="en-US" sz="2200" b="1" dirty="0">
                <a:solidFill>
                  <a:schemeClr val="bg1"/>
                </a:solidFill>
                <a:latin typeface="+mn-lt"/>
              </a:rPr>
              <a:t>Middleboro to Sandwich </a:t>
            </a:r>
            <a:r>
              <a:rPr lang="en-US" sz="2200" b="1" dirty="0" smtClean="0">
                <a:solidFill>
                  <a:schemeClr val="bg1"/>
                </a:solidFill>
                <a:latin typeface="+mn-lt"/>
              </a:rPr>
              <a:t>to serve the glass factory. In 1854</a:t>
            </a:r>
            <a:r>
              <a:rPr lang="en-US" sz="2200" b="1" dirty="0">
                <a:solidFill>
                  <a:schemeClr val="bg1"/>
                </a:solidFill>
                <a:latin typeface="+mn-lt"/>
              </a:rPr>
              <a:t> the Cape Cod Branch Railroad became the Cape Cod </a:t>
            </a:r>
            <a:r>
              <a:rPr lang="en-US" sz="2200" b="1" dirty="0" smtClean="0">
                <a:solidFill>
                  <a:schemeClr val="bg1"/>
                </a:solidFill>
                <a:latin typeface="+mn-lt"/>
              </a:rPr>
              <a:t>Railroad. By1865</a:t>
            </a:r>
            <a:r>
              <a:rPr lang="en-US" sz="2200" b="1" dirty="0">
                <a:solidFill>
                  <a:schemeClr val="bg1"/>
                </a:solidFill>
                <a:latin typeface="+mn-lt"/>
              </a:rPr>
              <a:t>, </a:t>
            </a:r>
            <a:r>
              <a:rPr lang="en-US" sz="2200" b="1" dirty="0" smtClean="0">
                <a:solidFill>
                  <a:schemeClr val="bg1"/>
                </a:solidFill>
                <a:latin typeface="+mn-lt"/>
              </a:rPr>
              <a:t>The Cape Cod Railroad laid tracks to </a:t>
            </a:r>
            <a:r>
              <a:rPr lang="en-US" sz="2200" b="1" dirty="0">
                <a:solidFill>
                  <a:schemeClr val="bg1"/>
                </a:solidFill>
                <a:latin typeface="+mn-lt"/>
              </a:rPr>
              <a:t>Orleans. </a:t>
            </a:r>
            <a:endParaRPr lang="en-US" sz="2200" b="1" dirty="0" smtClean="0">
              <a:solidFill>
                <a:schemeClr val="bg1"/>
              </a:solidFill>
              <a:latin typeface="+mn-lt"/>
            </a:endParaRPr>
          </a:p>
          <a:p>
            <a:pPr algn="ctr"/>
            <a:r>
              <a:rPr lang="en-US" sz="2200" b="1" dirty="0" smtClean="0">
                <a:solidFill>
                  <a:schemeClr val="bg1"/>
                </a:solidFill>
                <a:latin typeface="+mn-lt"/>
              </a:rPr>
              <a:t>In </a:t>
            </a:r>
            <a:r>
              <a:rPr lang="en-US" sz="2200" b="1" dirty="0">
                <a:solidFill>
                  <a:schemeClr val="bg1"/>
                </a:solidFill>
                <a:latin typeface="+mn-lt"/>
              </a:rPr>
              <a:t>1872 </a:t>
            </a:r>
            <a:r>
              <a:rPr lang="en-US" sz="2200" b="1" dirty="0" smtClean="0">
                <a:solidFill>
                  <a:schemeClr val="bg1"/>
                </a:solidFill>
                <a:latin typeface="+mn-lt"/>
              </a:rPr>
              <a:t>tracks were laid to </a:t>
            </a:r>
            <a:r>
              <a:rPr lang="en-US" sz="2200" b="1" dirty="0">
                <a:solidFill>
                  <a:schemeClr val="bg1"/>
                </a:solidFill>
                <a:latin typeface="+mn-lt"/>
              </a:rPr>
              <a:t>Woods </a:t>
            </a:r>
            <a:r>
              <a:rPr lang="en-US" sz="2200" b="1" dirty="0" smtClean="0">
                <a:solidFill>
                  <a:schemeClr val="bg1"/>
                </a:solidFill>
                <a:latin typeface="+mn-lt"/>
              </a:rPr>
              <a:t>Hole      (to </a:t>
            </a:r>
            <a:r>
              <a:rPr lang="en-US" sz="2200" b="1" dirty="0">
                <a:solidFill>
                  <a:schemeClr val="bg1"/>
                </a:solidFill>
                <a:latin typeface="+mn-lt"/>
              </a:rPr>
              <a:t>serve the guano </a:t>
            </a:r>
            <a:r>
              <a:rPr lang="en-US" sz="2200" b="1" dirty="0" smtClean="0">
                <a:solidFill>
                  <a:schemeClr val="bg1"/>
                </a:solidFill>
                <a:latin typeface="+mn-lt"/>
              </a:rPr>
              <a:t>factory) </a:t>
            </a:r>
          </a:p>
          <a:p>
            <a:pPr algn="ctr"/>
            <a:r>
              <a:rPr lang="en-US" sz="2200" b="1" dirty="0" smtClean="0">
                <a:solidFill>
                  <a:schemeClr val="bg1"/>
                </a:solidFill>
                <a:latin typeface="+mn-lt"/>
              </a:rPr>
              <a:t>and finally to Provincetown. </a:t>
            </a:r>
          </a:p>
          <a:p>
            <a:pPr algn="ctr"/>
            <a:r>
              <a:rPr lang="en-US" sz="2200" b="1" dirty="0" smtClean="0">
                <a:solidFill>
                  <a:schemeClr val="bg1"/>
                </a:solidFill>
                <a:latin typeface="+mn-lt"/>
              </a:rPr>
              <a:t>In 1872 Cape </a:t>
            </a:r>
            <a:r>
              <a:rPr lang="en-US" sz="2200" b="1" dirty="0">
                <a:solidFill>
                  <a:schemeClr val="bg1"/>
                </a:solidFill>
                <a:latin typeface="+mn-lt"/>
              </a:rPr>
              <a:t>Cod Railroad merged </a:t>
            </a:r>
            <a:endParaRPr lang="en-US" sz="2200" b="1" dirty="0" smtClean="0">
              <a:solidFill>
                <a:schemeClr val="bg1"/>
              </a:solidFill>
              <a:latin typeface="+mn-lt"/>
            </a:endParaRPr>
          </a:p>
          <a:p>
            <a:pPr algn="ctr"/>
            <a:r>
              <a:rPr lang="en-US" sz="2200" b="1" dirty="0" smtClean="0">
                <a:solidFill>
                  <a:schemeClr val="bg1"/>
                </a:solidFill>
                <a:latin typeface="+mn-lt"/>
              </a:rPr>
              <a:t>with </a:t>
            </a:r>
            <a:r>
              <a:rPr lang="en-US" sz="2200" b="1" dirty="0">
                <a:solidFill>
                  <a:schemeClr val="bg1"/>
                </a:solidFill>
                <a:latin typeface="+mn-lt"/>
              </a:rPr>
              <a:t>Old Colony and Newport to become the Old Colony Railroad. </a:t>
            </a:r>
          </a:p>
        </p:txBody>
      </p:sp>
      <p:pic>
        <p:nvPicPr>
          <p:cNvPr id="2052" name="Picture 4" descr="Image result for cape trains c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846" y="1280161"/>
            <a:ext cx="4922954" cy="4307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5142" y="5717427"/>
            <a:ext cx="6340274" cy="984885"/>
          </a:xfrm>
          <a:prstGeom prst="rect">
            <a:avLst/>
          </a:prstGeom>
          <a:noFill/>
        </p:spPr>
        <p:txBody>
          <a:bodyPr wrap="square" rtlCol="0">
            <a:spAutoFit/>
          </a:bodyPr>
          <a:lstStyle/>
          <a:p>
            <a:pPr algn="ctr"/>
            <a:r>
              <a:rPr lang="en-US" sz="2000" b="1" dirty="0">
                <a:solidFill>
                  <a:schemeClr val="bg1"/>
                </a:solidFill>
                <a:latin typeface="+mj-lt"/>
              </a:rPr>
              <a:t>As rail service increased in the mid-1800s, the use of sailing packets and stage coaches declined.</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138011"/>
            <a:ext cx="10465733" cy="867829"/>
          </a:xfrm>
        </p:spPr>
        <p:txBody>
          <a:bodyPr rtlCol="0">
            <a:noAutofit/>
          </a:bodyPr>
          <a:lstStyle/>
          <a:p>
            <a:pPr eaLnBrk="1" fontAlgn="auto" hangingPunct="1">
              <a:spcAft>
                <a:spcPts val="0"/>
              </a:spcAft>
              <a:defRPr/>
            </a:pPr>
            <a:r>
              <a:rPr lang="en-US" b="1" dirty="0" smtClean="0">
                <a:solidFill>
                  <a:schemeClr val="accent1">
                    <a:lumMod val="75000"/>
                  </a:schemeClr>
                </a:solidFill>
              </a:rPr>
              <a:t>West Falmouth Station</a:t>
            </a:r>
            <a:endParaRPr lang="en-US" b="1" dirty="0">
              <a:solidFill>
                <a:schemeClr val="accent1">
                  <a:lumMod val="75000"/>
                </a:schemeClr>
              </a:solidFill>
            </a:endParaRPr>
          </a:p>
        </p:txBody>
      </p:sp>
      <p:pic>
        <p:nvPicPr>
          <p:cNvPr id="5" name="Picture 2" descr="Railroad station, West Falmouth, Ma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443" y="1198516"/>
            <a:ext cx="6110020" cy="37678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0443" y="5166360"/>
            <a:ext cx="6110020" cy="1107996"/>
          </a:xfrm>
          <a:prstGeom prst="rect">
            <a:avLst/>
          </a:prstGeom>
          <a:noFill/>
        </p:spPr>
        <p:txBody>
          <a:bodyPr wrap="square" rtlCol="0">
            <a:spAutoFit/>
          </a:bodyPr>
          <a:lstStyle/>
          <a:p>
            <a:pPr algn="ctr"/>
            <a:r>
              <a:rPr lang="en-US" sz="2200" b="1" dirty="0" smtClean="0">
                <a:solidFill>
                  <a:schemeClr val="bg1"/>
                </a:solidFill>
                <a:latin typeface="+mj-lt"/>
              </a:rPr>
              <a:t>The Village Depot was built at the head of West Falmouth Harbor. </a:t>
            </a:r>
          </a:p>
          <a:p>
            <a:pPr algn="ctr"/>
            <a:r>
              <a:rPr lang="en-US" sz="2200" b="1" dirty="0" smtClean="0">
                <a:solidFill>
                  <a:schemeClr val="bg1"/>
                </a:solidFill>
                <a:latin typeface="+mj-lt"/>
              </a:rPr>
              <a:t>Mail was dropped off twice a day.</a:t>
            </a:r>
            <a:endParaRPr lang="en-US" sz="2200" b="1" dirty="0">
              <a:solidFill>
                <a:schemeClr val="bg1"/>
              </a:solidFill>
              <a:latin typeface="+mj-lt"/>
            </a:endParaRPr>
          </a:p>
        </p:txBody>
      </p:sp>
      <p:sp>
        <p:nvSpPr>
          <p:cNvPr id="4" name="TextBox 3"/>
          <p:cNvSpPr txBox="1"/>
          <p:nvPr/>
        </p:nvSpPr>
        <p:spPr>
          <a:xfrm>
            <a:off x="6559259" y="4577155"/>
            <a:ext cx="5389098" cy="1785104"/>
          </a:xfrm>
          <a:prstGeom prst="rect">
            <a:avLst/>
          </a:prstGeom>
          <a:noFill/>
        </p:spPr>
        <p:txBody>
          <a:bodyPr wrap="square" rtlCol="0">
            <a:spAutoFit/>
          </a:bodyPr>
          <a:lstStyle/>
          <a:p>
            <a:pPr algn="ctr"/>
            <a:r>
              <a:rPr lang="en-US" sz="2200" b="1" dirty="0" smtClean="0">
                <a:solidFill>
                  <a:schemeClr val="bg1"/>
                </a:solidFill>
                <a:latin typeface="+mn-lt"/>
              </a:rPr>
              <a:t>The railroad station also served as a telegraph and post office. Silas Swift was station agent and telegraph operator for many years. He also  served as the village miller. </a:t>
            </a:r>
          </a:p>
        </p:txBody>
      </p:sp>
      <p:sp>
        <p:nvSpPr>
          <p:cNvPr id="6" name="AutoShape 2" descr="Image result for west falmouth rail sta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Image result for west falmouth rail stati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9" name="Picture 5" descr="C:\Users\rlvoo_000\Desktop\railr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9162" y="1365387"/>
            <a:ext cx="4089303" cy="26868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563260" y="4103338"/>
            <a:ext cx="4169214" cy="400110"/>
          </a:xfrm>
          <a:prstGeom prst="rect">
            <a:avLst/>
          </a:prstGeom>
          <a:noFill/>
        </p:spPr>
        <p:txBody>
          <a:bodyPr wrap="square" rtlCol="0">
            <a:spAutoFit/>
          </a:bodyPr>
          <a:lstStyle/>
          <a:p>
            <a:r>
              <a:rPr lang="en-US" sz="2000" i="1" dirty="0" smtClean="0">
                <a:solidFill>
                  <a:schemeClr val="bg1"/>
                </a:solidFill>
                <a:latin typeface="+mn-lt"/>
              </a:rPr>
              <a:t>falmouthpubliclibrary.org</a:t>
            </a:r>
            <a:endParaRPr lang="en-US" sz="2000" i="1" dirty="0">
              <a:solidFill>
                <a:schemeClr val="bg1"/>
              </a:solidFill>
              <a:latin typeface="+mn-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073" y="291465"/>
            <a:ext cx="9404350" cy="700088"/>
          </a:xfrm>
        </p:spPr>
        <p:txBody>
          <a:bodyPr rtlCol="0">
            <a:noAutofit/>
          </a:bodyPr>
          <a:lstStyle/>
          <a:p>
            <a:pPr eaLnBrk="1" fontAlgn="auto" hangingPunct="1">
              <a:spcAft>
                <a:spcPts val="0"/>
              </a:spcAft>
              <a:defRPr/>
            </a:pPr>
            <a:r>
              <a:rPr lang="en-US" b="1" dirty="0" smtClean="0">
                <a:solidFill>
                  <a:schemeClr val="accent1">
                    <a:lumMod val="75000"/>
                  </a:schemeClr>
                </a:solidFill>
              </a:rPr>
              <a:t>The Dude Train</a:t>
            </a:r>
            <a:endParaRPr lang="en-US" b="1" dirty="0">
              <a:solidFill>
                <a:schemeClr val="accent1">
                  <a:lumMod val="75000"/>
                </a:schemeClr>
              </a:solidFill>
            </a:endParaRPr>
          </a:p>
        </p:txBody>
      </p:sp>
      <p:sp>
        <p:nvSpPr>
          <p:cNvPr id="35844" name="TextBox 3"/>
          <p:cNvSpPr txBox="1">
            <a:spLocks noChangeArrowheads="1"/>
          </p:cNvSpPr>
          <p:nvPr/>
        </p:nvSpPr>
        <p:spPr bwMode="auto">
          <a:xfrm>
            <a:off x="6076070" y="1239048"/>
            <a:ext cx="5768927" cy="4493538"/>
          </a:xfrm>
          <a:prstGeom prst="rect">
            <a:avLst/>
          </a:prstGeom>
          <a:noFill/>
          <a:ln w="9525">
            <a:noFill/>
            <a:miter lim="800000"/>
            <a:headEnd/>
            <a:tailEnd/>
          </a:ln>
        </p:spPr>
        <p:txBody>
          <a:bodyPr wrap="square">
            <a:spAutoFit/>
          </a:bodyPr>
          <a:lstStyle/>
          <a:p>
            <a:pPr algn="ctr"/>
            <a:r>
              <a:rPr lang="en-US" sz="2200" b="1" dirty="0">
                <a:solidFill>
                  <a:schemeClr val="bg1"/>
                </a:solidFill>
                <a:latin typeface="+mn-lt"/>
              </a:rPr>
              <a:t>For 33 summers, from 1884 to </a:t>
            </a:r>
            <a:r>
              <a:rPr lang="en-US" sz="2200" b="1" dirty="0" smtClean="0">
                <a:solidFill>
                  <a:schemeClr val="bg1"/>
                </a:solidFill>
                <a:latin typeface="+mn-lt"/>
              </a:rPr>
              <a:t>1916, </a:t>
            </a:r>
            <a:r>
              <a:rPr lang="en-US" sz="2200" b="1" dirty="0">
                <a:solidFill>
                  <a:schemeClr val="bg1"/>
                </a:solidFill>
                <a:latin typeface="+mn-lt"/>
              </a:rPr>
              <a:t>the “Dude Train” carried travelers from </a:t>
            </a:r>
            <a:endParaRPr lang="en-US" sz="2200" b="1" dirty="0" smtClean="0">
              <a:solidFill>
                <a:schemeClr val="bg1"/>
              </a:solidFill>
              <a:latin typeface="+mn-lt"/>
            </a:endParaRPr>
          </a:p>
          <a:p>
            <a:pPr algn="ctr"/>
            <a:r>
              <a:rPr lang="en-US" sz="2200" b="1" dirty="0" smtClean="0">
                <a:solidFill>
                  <a:schemeClr val="bg1"/>
                </a:solidFill>
                <a:latin typeface="+mn-lt"/>
              </a:rPr>
              <a:t>Boston to Woods Hole</a:t>
            </a:r>
          </a:p>
          <a:p>
            <a:pPr algn="ctr"/>
            <a:r>
              <a:rPr lang="en-US" sz="2200" b="1" dirty="0" smtClean="0">
                <a:solidFill>
                  <a:schemeClr val="bg1"/>
                </a:solidFill>
                <a:latin typeface="+mn-lt"/>
              </a:rPr>
              <a:t>Wealthy Bostonians had to buy  memberships to ride. Families were </a:t>
            </a:r>
            <a:r>
              <a:rPr lang="en-US" sz="2200" b="1" dirty="0">
                <a:solidFill>
                  <a:schemeClr val="bg1"/>
                </a:solidFill>
                <a:latin typeface="+mn-lt"/>
              </a:rPr>
              <a:t>assessed $100 per </a:t>
            </a:r>
            <a:r>
              <a:rPr lang="en-US" sz="2200" b="1" dirty="0" smtClean="0">
                <a:solidFill>
                  <a:schemeClr val="bg1"/>
                </a:solidFill>
                <a:latin typeface="+mn-lt"/>
              </a:rPr>
              <a:t>person,</a:t>
            </a:r>
          </a:p>
          <a:p>
            <a:pPr algn="ctr"/>
            <a:r>
              <a:rPr lang="en-US" sz="2200" b="1" dirty="0" smtClean="0">
                <a:solidFill>
                  <a:schemeClr val="bg1"/>
                </a:solidFill>
                <a:latin typeface="+mn-lt"/>
              </a:rPr>
              <a:t>about </a:t>
            </a:r>
            <a:r>
              <a:rPr lang="en-US" sz="2200" b="1" dirty="0">
                <a:solidFill>
                  <a:schemeClr val="bg1"/>
                </a:solidFill>
                <a:latin typeface="+mn-lt"/>
              </a:rPr>
              <a:t>$2,500 in today’s </a:t>
            </a:r>
            <a:r>
              <a:rPr lang="en-US" sz="2200" b="1" dirty="0" smtClean="0">
                <a:solidFill>
                  <a:schemeClr val="bg1"/>
                </a:solidFill>
                <a:latin typeface="+mn-lt"/>
              </a:rPr>
              <a:t>currency, plus regular rail fare each way.</a:t>
            </a:r>
          </a:p>
          <a:p>
            <a:pPr algn="ctr"/>
            <a:r>
              <a:rPr lang="en-US" sz="2200" b="1" dirty="0" smtClean="0">
                <a:solidFill>
                  <a:schemeClr val="bg1"/>
                </a:solidFill>
                <a:latin typeface="+mn-lt"/>
              </a:rPr>
              <a:t>The original make-up of the train included a </a:t>
            </a:r>
            <a:r>
              <a:rPr lang="en-US" sz="2200" b="1" dirty="0">
                <a:solidFill>
                  <a:schemeClr val="bg1"/>
                </a:solidFill>
                <a:latin typeface="+mn-lt"/>
              </a:rPr>
              <a:t>combination baggage-smoking car and two drawing-room cars, named </a:t>
            </a:r>
            <a:r>
              <a:rPr lang="en-US" sz="2200" b="1" dirty="0" err="1" smtClean="0">
                <a:solidFill>
                  <a:schemeClr val="bg1"/>
                </a:solidFill>
                <a:latin typeface="+mn-lt"/>
              </a:rPr>
              <a:t>Naushon</a:t>
            </a:r>
            <a:r>
              <a:rPr lang="en-US" sz="2200" b="1" dirty="0" smtClean="0">
                <a:solidFill>
                  <a:schemeClr val="bg1"/>
                </a:solidFill>
                <a:latin typeface="+mn-lt"/>
              </a:rPr>
              <a:t>, after the </a:t>
            </a:r>
            <a:r>
              <a:rPr lang="en-US" sz="2200" b="1" dirty="0">
                <a:solidFill>
                  <a:schemeClr val="bg1"/>
                </a:solidFill>
                <a:latin typeface="+mn-lt"/>
              </a:rPr>
              <a:t>Forbes’ </a:t>
            </a:r>
            <a:r>
              <a:rPr lang="en-US" sz="2200" b="1" dirty="0" smtClean="0">
                <a:solidFill>
                  <a:schemeClr val="bg1"/>
                </a:solidFill>
                <a:latin typeface="+mn-lt"/>
              </a:rPr>
              <a:t>island, and the Mayflower</a:t>
            </a:r>
            <a:r>
              <a:rPr lang="en-US" sz="2200" b="1" dirty="0">
                <a:solidFill>
                  <a:schemeClr val="bg1"/>
                </a:solidFill>
                <a:latin typeface="+mn-lt"/>
              </a:rPr>
              <a:t>. </a:t>
            </a:r>
            <a:endParaRPr lang="en-US" sz="2200" b="1" dirty="0" smtClean="0">
              <a:solidFill>
                <a:schemeClr val="bg1"/>
              </a:solidFill>
              <a:latin typeface="+mn-lt"/>
            </a:endParaRPr>
          </a:p>
        </p:txBody>
      </p:sp>
      <p:pic>
        <p:nvPicPr>
          <p:cNvPr id="4099" name="Picture 3" descr="C:\Users\rlvoo_000\Downloads\IMG_64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39" y="1158240"/>
            <a:ext cx="5507371" cy="396239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4340" y="5330428"/>
            <a:ext cx="5641730" cy="400110"/>
          </a:xfrm>
          <a:prstGeom prst="rect">
            <a:avLst/>
          </a:prstGeom>
          <a:noFill/>
        </p:spPr>
        <p:txBody>
          <a:bodyPr wrap="square" rtlCol="0">
            <a:spAutoFit/>
          </a:bodyPr>
          <a:lstStyle/>
          <a:p>
            <a:r>
              <a:rPr lang="en-US" sz="2000" b="1" dirty="0" smtClean="0">
                <a:solidFill>
                  <a:schemeClr val="bg1"/>
                </a:solidFill>
                <a:latin typeface="+mn-lt"/>
              </a:rPr>
              <a:t>Augustus S. Messer, long time conductor</a:t>
            </a:r>
          </a:p>
        </p:txBody>
      </p:sp>
      <p:sp>
        <p:nvSpPr>
          <p:cNvPr id="4" name="TextBox 3"/>
          <p:cNvSpPr txBox="1"/>
          <p:nvPr/>
        </p:nvSpPr>
        <p:spPr>
          <a:xfrm>
            <a:off x="1769010" y="6014403"/>
            <a:ext cx="9739533" cy="400110"/>
          </a:xfrm>
          <a:prstGeom prst="rect">
            <a:avLst/>
          </a:prstGeom>
          <a:noFill/>
        </p:spPr>
        <p:txBody>
          <a:bodyPr wrap="square" rtlCol="0">
            <a:spAutoFit/>
          </a:bodyPr>
          <a:lstStyle/>
          <a:p>
            <a:r>
              <a:rPr lang="en-US" sz="2000" i="1" dirty="0">
                <a:solidFill>
                  <a:schemeClr val="bg1"/>
                </a:solidFill>
                <a:latin typeface="+mn-lt"/>
              </a:rPr>
              <a:t>http://www.mvmagazine.com/news/2017/07/01/riding-dude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vmagazine.com/sites/mvmagazine/files/styles/mvg_large/public/article-assets/main-photos/2017/woodholeterminal.jpg?itok=EjuTdU2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212" y="228600"/>
            <a:ext cx="11076507" cy="63937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83081" y="228600"/>
            <a:ext cx="8168640" cy="738664"/>
          </a:xfrm>
          <a:prstGeom prst="rect">
            <a:avLst/>
          </a:prstGeom>
          <a:noFill/>
        </p:spPr>
        <p:txBody>
          <a:bodyPr wrap="square" rtlCol="0">
            <a:spAutoFit/>
          </a:bodyPr>
          <a:lstStyle/>
          <a:p>
            <a:r>
              <a:rPr lang="en-US" sz="4200" b="1" dirty="0" smtClean="0">
                <a:solidFill>
                  <a:srgbClr val="654403"/>
                </a:solidFill>
                <a:latin typeface="+mj-lt"/>
              </a:rPr>
              <a:t>Woods Hole Terminal in 1902</a:t>
            </a:r>
            <a:endParaRPr lang="en-US" sz="4200" b="1" dirty="0">
              <a:solidFill>
                <a:srgbClr val="654403"/>
              </a:solidFill>
              <a:latin typeface="+mj-lt"/>
            </a:endParaRPr>
          </a:p>
        </p:txBody>
      </p:sp>
      <p:sp>
        <p:nvSpPr>
          <p:cNvPr id="5" name="TextBox 4"/>
          <p:cNvSpPr txBox="1"/>
          <p:nvPr/>
        </p:nvSpPr>
        <p:spPr>
          <a:xfrm>
            <a:off x="1783081" y="967264"/>
            <a:ext cx="7604760" cy="646331"/>
          </a:xfrm>
          <a:prstGeom prst="rect">
            <a:avLst/>
          </a:prstGeom>
          <a:noFill/>
        </p:spPr>
        <p:txBody>
          <a:bodyPr wrap="square" rtlCol="0">
            <a:spAutoFit/>
          </a:bodyPr>
          <a:lstStyle/>
          <a:p>
            <a:pPr algn="ctr"/>
            <a:r>
              <a:rPr lang="en-US" b="1" i="1" cap="all" dirty="0">
                <a:solidFill>
                  <a:srgbClr val="654403"/>
                </a:solidFill>
                <a:latin typeface="+mj-lt"/>
              </a:rPr>
              <a:t>WOODS HOLE HISTORICAL MUSEUM ARCHIVES http://</a:t>
            </a:r>
            <a:r>
              <a:rPr lang="en-US" b="1" i="1" cap="all" dirty="0" smtClean="0">
                <a:solidFill>
                  <a:srgbClr val="654403"/>
                </a:solidFill>
                <a:latin typeface="+mj-lt"/>
              </a:rPr>
              <a:t>www.mvmagazine.com/news/2017/07/01/riding-dude</a:t>
            </a:r>
            <a:endParaRPr lang="en-US" b="1" i="1" cap="all" dirty="0">
              <a:solidFill>
                <a:srgbClr val="654403"/>
              </a:solidFill>
              <a:latin typeface="+mj-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 y="193358"/>
            <a:ext cx="9821863" cy="814387"/>
          </a:xfrm>
        </p:spPr>
        <p:txBody>
          <a:bodyPr rtlCol="0">
            <a:noAutofit/>
          </a:bodyPr>
          <a:lstStyle/>
          <a:p>
            <a:pPr eaLnBrk="1" fontAlgn="auto" hangingPunct="1">
              <a:spcAft>
                <a:spcPts val="0"/>
              </a:spcAft>
              <a:defRPr/>
            </a:pPr>
            <a:r>
              <a:rPr lang="en-US" b="1" dirty="0" err="1" smtClean="0">
                <a:solidFill>
                  <a:srgbClr val="654403"/>
                </a:solidFill>
              </a:rPr>
              <a:t>Cataumet</a:t>
            </a:r>
            <a:r>
              <a:rPr lang="en-US" b="1" dirty="0" smtClean="0">
                <a:solidFill>
                  <a:srgbClr val="654403"/>
                </a:solidFill>
              </a:rPr>
              <a:t> Station</a:t>
            </a:r>
            <a:endParaRPr lang="en-US" b="1" dirty="0">
              <a:solidFill>
                <a:srgbClr val="654403"/>
              </a:solidFill>
            </a:endParaRPr>
          </a:p>
        </p:txBody>
      </p:sp>
      <p:pic>
        <p:nvPicPr>
          <p:cNvPr id="6146" name="Picture 2" descr="http://www.mvmagazine.com/sites/mvmagazine/files/styles/mvg_large/public/article-assets/main-photos/2017/dudetraincataumet.jpg?itok=YEPWKHF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 y="883432"/>
            <a:ext cx="10104120" cy="55630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1480" y="883432"/>
            <a:ext cx="9829800" cy="646331"/>
          </a:xfrm>
          <a:prstGeom prst="rect">
            <a:avLst/>
          </a:prstGeom>
          <a:noFill/>
        </p:spPr>
        <p:txBody>
          <a:bodyPr wrap="square" rtlCol="0">
            <a:spAutoFit/>
          </a:bodyPr>
          <a:lstStyle/>
          <a:p>
            <a:pPr algn="ctr"/>
            <a:r>
              <a:rPr lang="en-US" b="1" i="1" dirty="0" smtClean="0">
                <a:solidFill>
                  <a:schemeClr val="bg1"/>
                </a:solidFill>
                <a:latin typeface="+mn-lt"/>
              </a:rPr>
              <a:t>Courtesy: Bourne </a:t>
            </a:r>
            <a:r>
              <a:rPr lang="en-US" b="1" i="1" dirty="0">
                <a:solidFill>
                  <a:schemeClr val="bg1"/>
                </a:solidFill>
                <a:latin typeface="+mn-lt"/>
              </a:rPr>
              <a:t>Historical Society http://www.mvmagazine.com/news/2017/07/01/riding-dude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716" y="124722"/>
            <a:ext cx="10204767" cy="1012825"/>
          </a:xfrm>
        </p:spPr>
        <p:txBody>
          <a:bodyPr rtlCol="0">
            <a:noAutofit/>
          </a:bodyPr>
          <a:lstStyle/>
          <a:p>
            <a:pPr eaLnBrk="1" fontAlgn="auto" hangingPunct="1">
              <a:spcAft>
                <a:spcPts val="0"/>
              </a:spcAft>
              <a:defRPr/>
            </a:pPr>
            <a:r>
              <a:rPr lang="en-US" b="1" dirty="0" smtClean="0">
                <a:solidFill>
                  <a:schemeClr val="accent1">
                    <a:lumMod val="50000"/>
                  </a:schemeClr>
                </a:solidFill>
              </a:rPr>
              <a:t>Sign at Boston Kneeland Street Station</a:t>
            </a:r>
            <a:endParaRPr lang="en-US" b="1" dirty="0">
              <a:solidFill>
                <a:schemeClr val="accent1">
                  <a:lumMod val="50000"/>
                </a:schemeClr>
              </a:solidFill>
            </a:endParaRPr>
          </a:p>
        </p:txBody>
      </p:sp>
      <p:pic>
        <p:nvPicPr>
          <p:cNvPr id="7170" name="Picture 2" descr="http://www.mvmagazine.com/sites/mvmagazine/files/styles/mvg_large/public/article-assets/main-photos/2017/trainsign.jpg?itok=PCNFmV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299" y="808985"/>
            <a:ext cx="9553455" cy="51859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92702" y="5954881"/>
            <a:ext cx="8745415" cy="707886"/>
          </a:xfrm>
          <a:prstGeom prst="rect">
            <a:avLst/>
          </a:prstGeom>
          <a:noFill/>
        </p:spPr>
        <p:txBody>
          <a:bodyPr wrap="square" rtlCol="0">
            <a:spAutoFit/>
          </a:bodyPr>
          <a:lstStyle/>
          <a:p>
            <a:pPr algn="ctr"/>
            <a:r>
              <a:rPr lang="en-US" sz="2000" i="1" dirty="0" smtClean="0">
                <a:solidFill>
                  <a:schemeClr val="bg1"/>
                </a:solidFill>
                <a:latin typeface="+mj-lt"/>
              </a:rPr>
              <a:t>Courtesy: Bourne Historical Society</a:t>
            </a:r>
          </a:p>
          <a:p>
            <a:pPr algn="ctr"/>
            <a:r>
              <a:rPr lang="en-US" sz="2000" i="1" dirty="0">
                <a:solidFill>
                  <a:schemeClr val="bg1"/>
                </a:solidFill>
                <a:latin typeface="+mj-lt"/>
              </a:rPr>
              <a:t>http://www.mvmagazine.com/news/2017/07/01/riding-dude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421030" y="366492"/>
            <a:ext cx="8455684" cy="1335699"/>
          </a:xfrm>
        </p:spPr>
        <p:txBody>
          <a:bodyPr rtlCol="0">
            <a:noAutofit/>
          </a:bodyPr>
          <a:lstStyle/>
          <a:p>
            <a:pPr eaLnBrk="1" fontAlgn="auto" hangingPunct="1">
              <a:spcAft>
                <a:spcPts val="0"/>
              </a:spcAft>
              <a:defRPr/>
            </a:pPr>
            <a:r>
              <a:rPr lang="en-US" b="1" dirty="0" smtClean="0">
                <a:solidFill>
                  <a:schemeClr val="bg2">
                    <a:lumMod val="50000"/>
                  </a:schemeClr>
                </a:solidFill>
                <a:latin typeface="+mn-lt"/>
              </a:rPr>
              <a:t>Religion-Society of Friends Preparatory Meeting House</a:t>
            </a:r>
            <a:endParaRPr lang="en-US" b="1" dirty="0">
              <a:solidFill>
                <a:schemeClr val="bg2">
                  <a:lumMod val="50000"/>
                </a:schemeClr>
              </a:solidFill>
              <a:latin typeface="+mn-lt"/>
            </a:endParaRPr>
          </a:p>
        </p:txBody>
      </p:sp>
      <p:sp>
        <p:nvSpPr>
          <p:cNvPr id="43011" name="TextBox 2"/>
          <p:cNvSpPr txBox="1">
            <a:spLocks noChangeArrowheads="1"/>
          </p:cNvSpPr>
          <p:nvPr/>
        </p:nvSpPr>
        <p:spPr bwMode="auto">
          <a:xfrm>
            <a:off x="7104179" y="1548542"/>
            <a:ext cx="4825222" cy="5170646"/>
          </a:xfrm>
          <a:prstGeom prst="rect">
            <a:avLst/>
          </a:prstGeom>
          <a:noFill/>
          <a:ln w="9525">
            <a:noFill/>
            <a:miter lim="800000"/>
            <a:headEnd/>
            <a:tailEnd/>
          </a:ln>
        </p:spPr>
        <p:txBody>
          <a:bodyPr wrap="square">
            <a:spAutoFit/>
          </a:bodyPr>
          <a:lstStyle/>
          <a:p>
            <a:pPr algn="ctr"/>
            <a:r>
              <a:rPr lang="en-US" sz="2200" b="1" dirty="0" smtClean="0">
                <a:solidFill>
                  <a:schemeClr val="bg1"/>
                </a:solidFill>
                <a:latin typeface="Century Gothic" pitchFamily="34" charset="0"/>
              </a:rPr>
              <a:t>Village residents identified primarily as Quakers or Methodists in the 1800s. </a:t>
            </a:r>
          </a:p>
          <a:p>
            <a:pPr algn="ctr"/>
            <a:r>
              <a:rPr lang="en-US" sz="2200" b="1" dirty="0" smtClean="0">
                <a:solidFill>
                  <a:schemeClr val="bg1"/>
                </a:solidFill>
                <a:latin typeface="Century Gothic" pitchFamily="34" charset="0"/>
              </a:rPr>
              <a:t>Both groups kept local trades persons busy building churches, meeting houses, schools</a:t>
            </a:r>
            <a:r>
              <a:rPr lang="en-US" sz="2200" b="1" dirty="0">
                <a:solidFill>
                  <a:schemeClr val="bg1"/>
                </a:solidFill>
                <a:latin typeface="Century Gothic" pitchFamily="34" charset="0"/>
              </a:rPr>
              <a:t>, </a:t>
            </a:r>
            <a:r>
              <a:rPr lang="en-US" sz="2200" b="1" dirty="0" smtClean="0">
                <a:solidFill>
                  <a:schemeClr val="bg1"/>
                </a:solidFill>
                <a:latin typeface="Century Gothic" pitchFamily="34" charset="0"/>
              </a:rPr>
              <a:t>storefronts, and homes for residents and tourists. </a:t>
            </a:r>
          </a:p>
          <a:p>
            <a:pPr algn="ctr"/>
            <a:r>
              <a:rPr lang="en-US" sz="2200" b="1" dirty="0" smtClean="0">
                <a:solidFill>
                  <a:schemeClr val="bg1"/>
                </a:solidFill>
                <a:latin typeface="Century Gothic" pitchFamily="34" charset="0"/>
              </a:rPr>
              <a:t>The Quaker Meeting House was built three times </a:t>
            </a:r>
          </a:p>
          <a:p>
            <a:pPr algn="ctr"/>
            <a:r>
              <a:rPr lang="en-US" sz="2200" b="1" dirty="0" smtClean="0">
                <a:solidFill>
                  <a:schemeClr val="bg1"/>
                </a:solidFill>
                <a:latin typeface="Century Gothic" pitchFamily="34" charset="0"/>
              </a:rPr>
              <a:t>(in 1720 on the Old West Falmouth Highway; again in 1770, and expanded in 1794, at its present location; and razed and rebuilt in 1841 at the present location).</a:t>
            </a:r>
            <a:endParaRPr lang="en-US" sz="2200" i="1" dirty="0">
              <a:solidFill>
                <a:schemeClr val="bg1"/>
              </a:solidFill>
              <a:latin typeface="Century Gothic" pitchFamily="34" charset="0"/>
            </a:endParaRPr>
          </a:p>
        </p:txBody>
      </p:sp>
      <p:pic>
        <p:nvPicPr>
          <p:cNvPr id="3074" name="Picture 2" descr="W. Falmouth Friends Meeting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318" y="1850011"/>
            <a:ext cx="6189784" cy="424844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26013" y="6098455"/>
            <a:ext cx="6316393" cy="369332"/>
          </a:xfrm>
          <a:prstGeom prst="rect">
            <a:avLst/>
          </a:prstGeom>
          <a:noFill/>
        </p:spPr>
        <p:txBody>
          <a:bodyPr wrap="square" rtlCol="0">
            <a:spAutoFit/>
          </a:bodyPr>
          <a:lstStyle/>
          <a:p>
            <a:pPr algn="ctr"/>
            <a:r>
              <a:rPr lang="en-US" i="1" dirty="0">
                <a:solidFill>
                  <a:schemeClr val="bg1"/>
                </a:solidFill>
              </a:rPr>
              <a:t>Photo: http://www.capecodquakers.org/falmouth.html</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832" y="326367"/>
            <a:ext cx="9764712" cy="701675"/>
          </a:xfrm>
        </p:spPr>
        <p:txBody>
          <a:bodyPr rtlCol="0">
            <a:noAutofit/>
          </a:bodyPr>
          <a:lstStyle/>
          <a:p>
            <a:pPr eaLnBrk="1" fontAlgn="auto" hangingPunct="1">
              <a:spcAft>
                <a:spcPts val="0"/>
              </a:spcAft>
              <a:defRPr/>
            </a:pPr>
            <a:r>
              <a:rPr lang="en-US" b="1" dirty="0" smtClean="0">
                <a:solidFill>
                  <a:schemeClr val="bg2">
                    <a:lumMod val="50000"/>
                  </a:schemeClr>
                </a:solidFill>
                <a:latin typeface="+mn-lt"/>
              </a:rPr>
              <a:t>Religion-Methodist Church </a:t>
            </a:r>
            <a:endParaRPr lang="en-US" b="1" dirty="0">
              <a:solidFill>
                <a:schemeClr val="bg2">
                  <a:lumMod val="50000"/>
                </a:schemeClr>
              </a:solidFill>
              <a:latin typeface="+mn-lt"/>
            </a:endParaRPr>
          </a:p>
        </p:txBody>
      </p:sp>
      <p:pic>
        <p:nvPicPr>
          <p:cNvPr id="4098" name="Picture 2" descr="C:\Users\rlvoo_000\Downloads\IMG_64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568" y="1350496"/>
            <a:ext cx="6385169" cy="47888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315199" y="1350496"/>
            <a:ext cx="4712677" cy="5170646"/>
          </a:xfrm>
          <a:prstGeom prst="rect">
            <a:avLst/>
          </a:prstGeom>
          <a:noFill/>
        </p:spPr>
        <p:txBody>
          <a:bodyPr wrap="square" rtlCol="0">
            <a:spAutoFit/>
          </a:bodyPr>
          <a:lstStyle/>
          <a:p>
            <a:pPr algn="ctr"/>
            <a:r>
              <a:rPr lang="en-US" sz="2200" b="1" dirty="0" smtClean="0">
                <a:solidFill>
                  <a:schemeClr val="bg1"/>
                </a:solidFill>
                <a:latin typeface="+mn-lt"/>
              </a:rPr>
              <a:t>The first Methodist church was built in 1857 on land donated by Silas Eldred. Alvin Crowell managed construction, and Rev. Charles A. Carter was named pastor.  In 1900 the existing church was deemed irreparable and a new church was built directly across the road by Fred. N. Bowman and crews from the village. Pews were sold to parishioners to raise money to fund the church, and residents canvased the area to raise funds to pay off the mortgage in 1907.</a:t>
            </a:r>
            <a:endParaRPr lang="en-US" sz="2200" b="1" dirty="0">
              <a:solidFill>
                <a:schemeClr val="bg1"/>
              </a:solidFill>
              <a:latin typeface="+mn-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446088" y="166688"/>
            <a:ext cx="8697912" cy="903287"/>
          </a:xfrm>
        </p:spPr>
        <p:txBody>
          <a:bodyPr rtlCol="0">
            <a:noAutofit/>
          </a:bodyPr>
          <a:lstStyle/>
          <a:p>
            <a:pPr eaLnBrk="1" fontAlgn="auto" hangingPunct="1">
              <a:spcAft>
                <a:spcPts val="0"/>
              </a:spcAft>
              <a:defRPr/>
            </a:pPr>
            <a:r>
              <a:rPr lang="en-US" b="1" dirty="0" smtClean="0">
                <a:solidFill>
                  <a:schemeClr val="bg2">
                    <a:lumMod val="50000"/>
                  </a:schemeClr>
                </a:solidFill>
                <a:latin typeface="+mn-lt"/>
              </a:rPr>
              <a:t>Methodist Preachers</a:t>
            </a:r>
            <a:endParaRPr lang="en-US" b="1" dirty="0">
              <a:solidFill>
                <a:schemeClr val="bg2">
                  <a:lumMod val="50000"/>
                </a:schemeClr>
              </a:solidFill>
              <a:latin typeface="+mn-lt"/>
            </a:endParaRPr>
          </a:p>
        </p:txBody>
      </p:sp>
      <p:sp>
        <p:nvSpPr>
          <p:cNvPr id="45059" name="TextBox 2"/>
          <p:cNvSpPr txBox="1">
            <a:spLocks noChangeArrowheads="1"/>
          </p:cNvSpPr>
          <p:nvPr/>
        </p:nvSpPr>
        <p:spPr bwMode="auto">
          <a:xfrm>
            <a:off x="337625" y="1056610"/>
            <a:ext cx="11224138" cy="5170646"/>
          </a:xfrm>
          <a:prstGeom prst="rect">
            <a:avLst/>
          </a:prstGeom>
          <a:noFill/>
          <a:ln w="9525">
            <a:noFill/>
            <a:miter lim="800000"/>
            <a:headEnd/>
            <a:tailEnd/>
          </a:ln>
        </p:spPr>
        <p:txBody>
          <a:bodyPr wrap="square">
            <a:spAutoFit/>
          </a:bodyPr>
          <a:lstStyle/>
          <a:p>
            <a:pPr algn="ctr"/>
            <a:r>
              <a:rPr lang="en-US" sz="2200" b="1" dirty="0" smtClean="0">
                <a:solidFill>
                  <a:schemeClr val="bg1"/>
                </a:solidFill>
                <a:latin typeface="Century Gothic" pitchFamily="34" charset="0"/>
              </a:rPr>
              <a:t>Both the Meeting House and the Methodist Church relied on traveling itinerant preachers or shared preachers/leaders for leading services. </a:t>
            </a:r>
            <a:r>
              <a:rPr lang="en-US" sz="2200" b="1" dirty="0" err="1" smtClean="0">
                <a:solidFill>
                  <a:schemeClr val="bg1"/>
                </a:solidFill>
                <a:latin typeface="Century Gothic" pitchFamily="34" charset="0"/>
              </a:rPr>
              <a:t>Deyo</a:t>
            </a:r>
            <a:r>
              <a:rPr lang="en-US" sz="2200" b="1" dirty="0" smtClean="0">
                <a:solidFill>
                  <a:schemeClr val="bg1"/>
                </a:solidFill>
                <a:latin typeface="Century Gothic" pitchFamily="34" charset="0"/>
              </a:rPr>
              <a:t> provides this list of pastors who served the Methodist parishioners: </a:t>
            </a:r>
          </a:p>
          <a:p>
            <a:pPr algn="ctr"/>
            <a:r>
              <a:rPr lang="en-US" sz="2200" b="1" dirty="0" smtClean="0">
                <a:solidFill>
                  <a:schemeClr val="bg1"/>
                </a:solidFill>
                <a:latin typeface="+mn-lt"/>
              </a:rPr>
              <a:t>Rev</a:t>
            </a:r>
            <a:r>
              <a:rPr lang="en-US" sz="2200" b="1" dirty="0">
                <a:solidFill>
                  <a:schemeClr val="bg1"/>
                </a:solidFill>
                <a:latin typeface="+mn-lt"/>
              </a:rPr>
              <a:t>. R. H. Dorr, A. S. Edgerly, S. Hamilton Day, Moses Brown, Mr. Roach and Mr. </a:t>
            </a:r>
            <a:r>
              <a:rPr lang="en-US" sz="2200" b="1" dirty="0" smtClean="0">
                <a:solidFill>
                  <a:schemeClr val="bg1"/>
                </a:solidFill>
                <a:latin typeface="+mn-lt"/>
              </a:rPr>
              <a:t>Stephenson; student Rev</a:t>
            </a:r>
            <a:r>
              <a:rPr lang="en-US" sz="2200" b="1" dirty="0">
                <a:solidFill>
                  <a:schemeClr val="bg1"/>
                </a:solidFill>
                <a:latin typeface="+mn-lt"/>
              </a:rPr>
              <a:t>. J. S. </a:t>
            </a:r>
            <a:r>
              <a:rPr lang="en-US" sz="2200" b="1" dirty="0" smtClean="0">
                <a:solidFill>
                  <a:schemeClr val="bg1"/>
                </a:solidFill>
                <a:latin typeface="+mn-lt"/>
              </a:rPr>
              <a:t>Davis was </a:t>
            </a:r>
            <a:r>
              <a:rPr lang="en-US" sz="2200" b="1" dirty="0">
                <a:solidFill>
                  <a:schemeClr val="bg1"/>
                </a:solidFill>
                <a:latin typeface="+mn-lt"/>
              </a:rPr>
              <a:t>a supply for two years prior to April 1, 1881; E. H. Hatfield succeeded for two years; and J. O. </a:t>
            </a:r>
            <a:r>
              <a:rPr lang="en-US" sz="2200" b="1" dirty="0" err="1">
                <a:solidFill>
                  <a:schemeClr val="bg1"/>
                </a:solidFill>
                <a:latin typeface="+mn-lt"/>
              </a:rPr>
              <a:t>Dening</a:t>
            </a:r>
            <a:r>
              <a:rPr lang="en-US" sz="2200" b="1" dirty="0">
                <a:solidFill>
                  <a:schemeClr val="bg1"/>
                </a:solidFill>
                <a:latin typeface="+mn-lt"/>
              </a:rPr>
              <a:t>, George M. Meese, William H. Sommers, J. C. Bell and Fred. L. followed. </a:t>
            </a:r>
            <a:endParaRPr lang="en-US" sz="2200" b="1" dirty="0" smtClean="0">
              <a:solidFill>
                <a:schemeClr val="bg1"/>
              </a:solidFill>
              <a:latin typeface="+mn-lt"/>
            </a:endParaRPr>
          </a:p>
          <a:p>
            <a:pPr algn="ctr"/>
            <a:r>
              <a:rPr lang="en-US" sz="2200" b="1" dirty="0" smtClean="0">
                <a:solidFill>
                  <a:schemeClr val="bg1"/>
                </a:solidFill>
                <a:latin typeface="+mn-lt"/>
              </a:rPr>
              <a:t>Many </a:t>
            </a:r>
            <a:r>
              <a:rPr lang="en-US" sz="2200" b="1" dirty="0">
                <a:solidFill>
                  <a:schemeClr val="bg1"/>
                </a:solidFill>
                <a:latin typeface="+mn-lt"/>
              </a:rPr>
              <a:t>of the preachers who have supplied this pulpit have been students at the time, and a salary of three to four hundred dollars has been paid each year.” </a:t>
            </a:r>
            <a:endParaRPr lang="en-US" sz="2200" b="1" dirty="0" smtClean="0">
              <a:solidFill>
                <a:schemeClr val="bg1"/>
              </a:solidFill>
              <a:latin typeface="+mn-lt"/>
            </a:endParaRPr>
          </a:p>
          <a:p>
            <a:pPr algn="ctr"/>
            <a:r>
              <a:rPr lang="en-US" sz="2200" b="1" dirty="0" smtClean="0">
                <a:solidFill>
                  <a:schemeClr val="bg1"/>
                </a:solidFill>
                <a:latin typeface="+mn-lt"/>
              </a:rPr>
              <a:t>Virginia Landers, Church Historian provided this story:</a:t>
            </a:r>
          </a:p>
          <a:p>
            <a:pPr algn="ctr"/>
            <a:r>
              <a:rPr lang="en-US" sz="2200" b="1" dirty="0" smtClean="0">
                <a:solidFill>
                  <a:schemeClr val="bg1"/>
                </a:solidFill>
                <a:latin typeface="+mn-lt"/>
              </a:rPr>
              <a:t>“A </a:t>
            </a:r>
            <a:r>
              <a:rPr lang="en-US" sz="2200" b="1" dirty="0">
                <a:solidFill>
                  <a:schemeClr val="bg1"/>
                </a:solidFill>
                <a:latin typeface="+mn-lt"/>
              </a:rPr>
              <a:t>number of student pastors filled our pulpit in the early </a:t>
            </a:r>
            <a:r>
              <a:rPr lang="en-US" sz="2200" b="1" dirty="0" smtClean="0">
                <a:solidFill>
                  <a:schemeClr val="bg1"/>
                </a:solidFill>
                <a:latin typeface="+mn-lt"/>
              </a:rPr>
              <a:t>1900 </a:t>
            </a:r>
            <a:r>
              <a:rPr lang="en-US" sz="2200" b="1" dirty="0">
                <a:solidFill>
                  <a:schemeClr val="bg1"/>
                </a:solidFill>
                <a:latin typeface="+mn-lt"/>
              </a:rPr>
              <a:t>and in 1919, one young man was unfortunate that when he spoke his teeth did not show. Following the service one morning, one of the kind-hearted summer friends said to him, “Brother don’t you think you could speak better if you had teeth?” and he offered to buy him some only to find out that it wasn’t necessary</a:t>
            </a:r>
            <a:r>
              <a:rPr lang="en-US" sz="2200" b="1" dirty="0" smtClean="0">
                <a:solidFill>
                  <a:schemeClr val="bg1"/>
                </a:solidFill>
                <a:latin typeface="+mn-lt"/>
              </a:rPr>
              <a:t>.”</a:t>
            </a:r>
            <a:endParaRPr lang="en-US" sz="2200" b="1" dirty="0">
              <a:solidFill>
                <a:schemeClr val="bg1"/>
              </a:solidFill>
              <a:latin typeface="+mn-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8150" y="301625"/>
            <a:ext cx="9404350" cy="938213"/>
          </a:xfrm>
        </p:spPr>
        <p:txBody>
          <a:bodyPr rtlCol="0">
            <a:noAutofit/>
          </a:bodyPr>
          <a:lstStyle/>
          <a:p>
            <a:pPr eaLnBrk="1" fontAlgn="auto" hangingPunct="1">
              <a:spcAft>
                <a:spcPts val="0"/>
              </a:spcAft>
              <a:defRPr/>
            </a:pPr>
            <a:r>
              <a:rPr lang="en-US" b="1" dirty="0" smtClean="0">
                <a:solidFill>
                  <a:schemeClr val="bg2">
                    <a:lumMod val="50000"/>
                  </a:schemeClr>
                </a:solidFill>
                <a:latin typeface="+mn-lt"/>
              </a:rPr>
              <a:t>Quaker Leaders and Preachers</a:t>
            </a:r>
            <a:endParaRPr lang="en-US" b="1" dirty="0">
              <a:solidFill>
                <a:schemeClr val="bg2">
                  <a:lumMod val="50000"/>
                </a:schemeClr>
              </a:solidFill>
              <a:latin typeface="+mn-lt"/>
            </a:endParaRPr>
          </a:p>
        </p:txBody>
      </p:sp>
      <p:sp>
        <p:nvSpPr>
          <p:cNvPr id="2" name="TextBox 1"/>
          <p:cNvSpPr txBox="1"/>
          <p:nvPr/>
        </p:nvSpPr>
        <p:spPr>
          <a:xfrm>
            <a:off x="449704" y="1259175"/>
            <a:ext cx="11047751" cy="5170646"/>
          </a:xfrm>
          <a:prstGeom prst="rect">
            <a:avLst/>
          </a:prstGeom>
          <a:noFill/>
        </p:spPr>
        <p:txBody>
          <a:bodyPr wrap="square" rtlCol="0">
            <a:spAutoFit/>
          </a:bodyPr>
          <a:lstStyle/>
          <a:p>
            <a:pPr algn="ctr"/>
            <a:r>
              <a:rPr lang="en-US" sz="2200" b="1" dirty="0" smtClean="0">
                <a:solidFill>
                  <a:schemeClr val="bg1"/>
                </a:solidFill>
                <a:latin typeface="+mn-lt"/>
              </a:rPr>
              <a:t>“Quakers </a:t>
            </a:r>
            <a:r>
              <a:rPr lang="en-US" sz="2200" b="1" dirty="0">
                <a:solidFill>
                  <a:schemeClr val="bg1"/>
                </a:solidFill>
                <a:latin typeface="+mn-lt"/>
              </a:rPr>
              <a:t>believe that </a:t>
            </a:r>
            <a:r>
              <a:rPr lang="en-US" sz="2200" b="1" dirty="0" smtClean="0">
                <a:solidFill>
                  <a:schemeClr val="bg1"/>
                </a:solidFill>
                <a:latin typeface="+mn-lt"/>
              </a:rPr>
              <a:t>we all share </a:t>
            </a:r>
            <a:r>
              <a:rPr lang="en-US" sz="2200" b="1" dirty="0">
                <a:solidFill>
                  <a:schemeClr val="bg1"/>
                </a:solidFill>
                <a:latin typeface="+mn-lt"/>
              </a:rPr>
              <a:t>responsibility for the practical spiritual work of caring for our faith </a:t>
            </a:r>
            <a:r>
              <a:rPr lang="en-US" sz="2200" b="1" dirty="0" smtClean="0">
                <a:solidFill>
                  <a:schemeClr val="bg1"/>
                </a:solidFill>
                <a:latin typeface="+mn-lt"/>
              </a:rPr>
              <a:t>community.” </a:t>
            </a:r>
            <a:r>
              <a:rPr lang="en-US" sz="2200" b="1" dirty="0">
                <a:solidFill>
                  <a:schemeClr val="bg1"/>
                </a:solidFill>
                <a:latin typeface="+mn-lt"/>
              </a:rPr>
              <a:t> </a:t>
            </a:r>
            <a:r>
              <a:rPr lang="en-US" sz="2000" b="1" i="1" dirty="0">
                <a:solidFill>
                  <a:schemeClr val="bg1"/>
                </a:solidFill>
                <a:latin typeface="+mn-lt"/>
              </a:rPr>
              <a:t>https://</a:t>
            </a:r>
            <a:r>
              <a:rPr lang="en-US" sz="2000" b="1" i="1" dirty="0" smtClean="0">
                <a:solidFill>
                  <a:schemeClr val="bg1"/>
                </a:solidFill>
                <a:latin typeface="+mn-lt"/>
              </a:rPr>
              <a:t>neym.org/learn/faq#organizing</a:t>
            </a:r>
          </a:p>
          <a:p>
            <a:pPr algn="ctr"/>
            <a:r>
              <a:rPr lang="en-US" sz="2200" b="1" dirty="0">
                <a:solidFill>
                  <a:schemeClr val="bg1"/>
                </a:solidFill>
                <a:latin typeface="+mn-lt"/>
              </a:rPr>
              <a:t>This concept of equality </a:t>
            </a:r>
            <a:r>
              <a:rPr lang="en-US" sz="2200" b="1" dirty="0" smtClean="0">
                <a:solidFill>
                  <a:schemeClr val="bg1"/>
                </a:solidFill>
                <a:latin typeface="+mn-lt"/>
              </a:rPr>
              <a:t>extended </a:t>
            </a:r>
            <a:r>
              <a:rPr lang="en-US" sz="2200" b="1" dirty="0">
                <a:solidFill>
                  <a:schemeClr val="bg1"/>
                </a:solidFill>
                <a:latin typeface="+mn-lt"/>
              </a:rPr>
              <a:t>to the idea that both sexes were equal in spiritual matters. Early Quakers believed that women had the same authority to preach in meeting as men </a:t>
            </a:r>
            <a:r>
              <a:rPr lang="en-US" sz="2200" b="1" dirty="0" smtClean="0">
                <a:solidFill>
                  <a:schemeClr val="bg1"/>
                </a:solidFill>
                <a:latin typeface="+mn-lt"/>
              </a:rPr>
              <a:t>did; </a:t>
            </a:r>
            <a:r>
              <a:rPr lang="en-US" sz="2200" b="1" dirty="0">
                <a:solidFill>
                  <a:schemeClr val="bg1"/>
                </a:solidFill>
                <a:latin typeface="+mn-lt"/>
              </a:rPr>
              <a:t>and, like their male counterparts, women often traveled in their ministry. </a:t>
            </a:r>
            <a:endParaRPr lang="en-US" sz="2200" b="1" dirty="0" smtClean="0">
              <a:solidFill>
                <a:schemeClr val="bg1"/>
              </a:solidFill>
              <a:latin typeface="+mn-lt"/>
            </a:endParaRPr>
          </a:p>
          <a:p>
            <a:pPr algn="ctr"/>
            <a:r>
              <a:rPr lang="en-US" sz="2200" b="1" dirty="0" smtClean="0">
                <a:solidFill>
                  <a:schemeClr val="bg1"/>
                </a:solidFill>
                <a:latin typeface="+mn-lt"/>
              </a:rPr>
              <a:t>In the 1800s women participated fully in meetings and their </a:t>
            </a:r>
            <a:r>
              <a:rPr lang="en-US" sz="2200" b="1" dirty="0">
                <a:solidFill>
                  <a:schemeClr val="bg1"/>
                </a:solidFill>
                <a:latin typeface="+mn-lt"/>
              </a:rPr>
              <a:t>decisions </a:t>
            </a:r>
            <a:r>
              <a:rPr lang="en-US" sz="2200" b="1" dirty="0" smtClean="0">
                <a:solidFill>
                  <a:schemeClr val="bg1"/>
                </a:solidFill>
                <a:latin typeface="+mn-lt"/>
              </a:rPr>
              <a:t>and participation were considered equal to the men’s governance.</a:t>
            </a:r>
          </a:p>
          <a:p>
            <a:pPr algn="ctr"/>
            <a:r>
              <a:rPr lang="en-US" sz="2000" dirty="0" smtClean="0">
                <a:solidFill>
                  <a:schemeClr val="bg1"/>
                </a:solidFill>
                <a:latin typeface="+mn-lt"/>
              </a:rPr>
              <a:t>https</a:t>
            </a:r>
            <a:r>
              <a:rPr lang="en-US" sz="2000" dirty="0">
                <a:solidFill>
                  <a:schemeClr val="bg1"/>
                </a:solidFill>
                <a:latin typeface="+mn-lt"/>
              </a:rPr>
              <a:t>://philadelphiaencyclopedia.org/archive/religious-society-of-friends-quakers</a:t>
            </a:r>
            <a:r>
              <a:rPr lang="en-US" sz="2200" b="1" dirty="0" smtClean="0">
                <a:solidFill>
                  <a:schemeClr val="bg1"/>
                </a:solidFill>
                <a:latin typeface="+mn-lt"/>
              </a:rPr>
              <a:t>/</a:t>
            </a:r>
          </a:p>
          <a:p>
            <a:pPr algn="ctr"/>
            <a:r>
              <a:rPr lang="en-US" sz="2200" b="1" dirty="0" smtClean="0">
                <a:solidFill>
                  <a:schemeClr val="bg1"/>
                </a:solidFill>
                <a:latin typeface="+mn-lt"/>
              </a:rPr>
              <a:t>By the end of the 19</a:t>
            </a:r>
            <a:r>
              <a:rPr lang="en-US" sz="2200" b="1" baseline="30000" dirty="0" smtClean="0">
                <a:solidFill>
                  <a:schemeClr val="bg1"/>
                </a:solidFill>
                <a:latin typeface="+mn-lt"/>
              </a:rPr>
              <a:t>th</a:t>
            </a:r>
            <a:r>
              <a:rPr lang="en-US" sz="2200" b="1" dirty="0" smtClean="0">
                <a:solidFill>
                  <a:schemeClr val="bg1"/>
                </a:solidFill>
                <a:latin typeface="+mn-lt"/>
              </a:rPr>
              <a:t> century, West Falmouth was no longer a Quaker enclave. In 1902 , the Swift brothers, concerned about low attendance, recruited a Quaker preacher, Elam Henderson to lead the Meeting. He remained 15 years. After he left, the Meeting was held only during the summer. Dr. </a:t>
            </a:r>
            <a:r>
              <a:rPr lang="en-US" sz="2200" b="1" dirty="0" err="1" smtClean="0">
                <a:solidFill>
                  <a:schemeClr val="bg1"/>
                </a:solidFill>
                <a:latin typeface="+mn-lt"/>
              </a:rPr>
              <a:t>Elihu</a:t>
            </a:r>
            <a:r>
              <a:rPr lang="en-US" sz="2200" b="1" dirty="0" smtClean="0">
                <a:solidFill>
                  <a:schemeClr val="bg1"/>
                </a:solidFill>
                <a:latin typeface="+mn-lt"/>
              </a:rPr>
              <a:t> Grant, a professor of Biblical History and Literature at Haverford College, lectured and drew Quakers and other residents to meeting.</a:t>
            </a:r>
            <a:endParaRPr lang="en-US" sz="2200" b="1" dirty="0">
              <a:solidFill>
                <a:schemeClr val="bg1"/>
              </a:solidFill>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6599743"/>
              </p:ext>
            </p:extLst>
          </p:nvPr>
        </p:nvGraphicFramePr>
        <p:xfrm>
          <a:off x="422031" y="211020"/>
          <a:ext cx="11521439" cy="6301437"/>
        </p:xfrm>
        <a:graphic>
          <a:graphicData uri="http://schemas.openxmlformats.org/drawingml/2006/table">
            <a:tbl>
              <a:tblPr/>
              <a:tblGrid>
                <a:gridCol w="5190978">
                  <a:extLst>
                    <a:ext uri="{9D8B030D-6E8A-4147-A177-3AD203B41FA5}">
                      <a16:colId xmlns:a16="http://schemas.microsoft.com/office/drawing/2014/main" val="20000"/>
                    </a:ext>
                  </a:extLst>
                </a:gridCol>
                <a:gridCol w="196711">
                  <a:extLst>
                    <a:ext uri="{9D8B030D-6E8A-4147-A177-3AD203B41FA5}">
                      <a16:colId xmlns:a16="http://schemas.microsoft.com/office/drawing/2014/main" val="20001"/>
                    </a:ext>
                  </a:extLst>
                </a:gridCol>
                <a:gridCol w="6133750">
                  <a:extLst>
                    <a:ext uri="{9D8B030D-6E8A-4147-A177-3AD203B41FA5}">
                      <a16:colId xmlns:a16="http://schemas.microsoft.com/office/drawing/2014/main" val="20002"/>
                    </a:ext>
                  </a:extLst>
                </a:gridCol>
              </a:tblGrid>
              <a:tr h="548640">
                <a:tc>
                  <a:txBody>
                    <a:bodyPr/>
                    <a:lstStyle/>
                    <a:p>
                      <a:pPr algn="l" fontAlgn="b"/>
                      <a:r>
                        <a:rPr lang="en-US" sz="2000" b="1" i="1" u="none" strike="noStrike" dirty="0" smtClean="0">
                          <a:solidFill>
                            <a:srgbClr val="000000"/>
                          </a:solidFill>
                          <a:effectLst/>
                          <a:latin typeface="Century Gothic" panose="020B0502020202020204" pitchFamily="34" charset="0"/>
                        </a:rPr>
                        <a:t>1850-1900</a:t>
                      </a:r>
                      <a:endParaRPr lang="en-US" sz="2000" b="1" i="1" u="none" strike="noStrike" dirty="0">
                        <a:solidFill>
                          <a:srgbClr val="000000"/>
                        </a:solidFill>
                        <a:effectLst/>
                        <a:latin typeface="Century Gothic" panose="020B0502020202020204" pitchFamily="34" charset="0"/>
                      </a:endParaRPr>
                    </a:p>
                  </a:txBody>
                  <a:tcPr marL="7519" marR="7519" marT="7519" marB="0" anchor="b">
                    <a:lnL>
                      <a:noFill/>
                    </a:lnL>
                    <a:lnR>
                      <a:noFill/>
                    </a:lnR>
                    <a:lnT>
                      <a:noFill/>
                    </a:lnT>
                    <a:lnB>
                      <a:noFill/>
                    </a:lnB>
                  </a:tcPr>
                </a:tc>
                <a:tc>
                  <a:txBody>
                    <a:bodyPr/>
                    <a:lstStyle/>
                    <a:p>
                      <a:pPr algn="l" fontAlgn="b"/>
                      <a:endParaRPr lang="en-US" sz="2000" b="1" i="0" u="none" strike="noStrike" dirty="0">
                        <a:solidFill>
                          <a:srgbClr val="654403"/>
                        </a:solidFill>
                        <a:effectLst/>
                        <a:latin typeface="Century Gothic" panose="020B0502020202020204" pitchFamily="34" charset="0"/>
                      </a:endParaRPr>
                    </a:p>
                  </a:txBody>
                  <a:tcPr marL="7519" marR="7519" marT="7519" marB="0" anchor="b">
                    <a:lnL>
                      <a:noFill/>
                    </a:lnL>
                    <a:lnR>
                      <a:noFill/>
                    </a:lnR>
                    <a:lnT>
                      <a:noFill/>
                    </a:lnT>
                    <a:lnB>
                      <a:noFill/>
                    </a:lnB>
                    <a:solidFill>
                      <a:schemeClr val="accent1">
                        <a:lumMod val="40000"/>
                        <a:lumOff val="60000"/>
                      </a:schemeClr>
                    </a:solidFill>
                  </a:tcPr>
                </a:tc>
                <a:tc>
                  <a:txBody>
                    <a:bodyPr/>
                    <a:lstStyle/>
                    <a:p>
                      <a:pPr algn="l" fontAlgn="b"/>
                      <a:r>
                        <a:rPr lang="en-US" sz="2000" b="1" i="1" u="none" strike="noStrike" dirty="0" smtClean="0">
                          <a:solidFill>
                            <a:srgbClr val="000000"/>
                          </a:solidFill>
                          <a:effectLst/>
                          <a:latin typeface="Century Gothic" panose="020B0502020202020204" pitchFamily="34" charset="0"/>
                        </a:rPr>
                        <a:t>1850-1900</a:t>
                      </a:r>
                      <a:endParaRPr lang="en-US" sz="2000" b="1" i="1" u="none" strike="noStrike" dirty="0">
                        <a:solidFill>
                          <a:srgbClr val="000000"/>
                        </a:solidFill>
                        <a:effectLst/>
                        <a:latin typeface="Century Gothic" panose="020B0502020202020204" pitchFamily="34" charset="0"/>
                      </a:endParaRPr>
                    </a:p>
                  </a:txBody>
                  <a:tcPr marL="7519" marR="7519" marT="7519" marB="0" anchor="b">
                    <a:lnL>
                      <a:noFill/>
                    </a:lnL>
                    <a:lnR>
                      <a:noFill/>
                    </a:lnR>
                    <a:lnT>
                      <a:noFill/>
                    </a:lnT>
                    <a:lnB>
                      <a:noFill/>
                    </a:lnB>
                  </a:tcPr>
                </a:tc>
                <a:extLst>
                  <a:ext uri="{0D108BD9-81ED-4DB2-BD59-A6C34878D82A}">
                    <a16:rowId xmlns:a16="http://schemas.microsoft.com/office/drawing/2014/main" val="10000"/>
                  </a:ext>
                </a:extLst>
              </a:tr>
              <a:tr h="548640">
                <a:tc>
                  <a:txBody>
                    <a:bodyPr/>
                    <a:lstStyle/>
                    <a:p>
                      <a:pPr algn="l" fontAlgn="b"/>
                      <a:r>
                        <a:rPr lang="en-US" sz="2000" b="1" i="1" u="none" strike="noStrike" dirty="0" smtClean="0">
                          <a:solidFill>
                            <a:srgbClr val="000000"/>
                          </a:solidFill>
                          <a:effectLst/>
                          <a:latin typeface="Century Gothic" panose="020B0502020202020204" pitchFamily="34" charset="0"/>
                        </a:rPr>
                        <a:t>West Falmouth</a:t>
                      </a:r>
                      <a:endParaRPr lang="en-US" sz="2000" b="1" i="1" u="none" strike="noStrike" dirty="0">
                        <a:solidFill>
                          <a:srgbClr val="000000"/>
                        </a:solidFill>
                        <a:effectLst/>
                        <a:latin typeface="Century Gothic" panose="020B0502020202020204" pitchFamily="34" charset="0"/>
                      </a:endParaRPr>
                    </a:p>
                  </a:txBody>
                  <a:tcPr marL="7519" marR="7519" marT="7519" marB="0" anchor="b">
                    <a:lnL>
                      <a:noFill/>
                    </a:lnL>
                    <a:lnR>
                      <a:noFill/>
                    </a:lnR>
                    <a:lnT>
                      <a:noFill/>
                    </a:lnT>
                    <a:lnB>
                      <a:noFill/>
                    </a:lnB>
                  </a:tcPr>
                </a:tc>
                <a:tc>
                  <a:txBody>
                    <a:bodyPr/>
                    <a:lstStyle/>
                    <a:p>
                      <a:pPr algn="l" fontAlgn="b"/>
                      <a:endParaRPr lang="en-US" sz="2000" b="1" i="0" u="none" strike="noStrike">
                        <a:solidFill>
                          <a:srgbClr val="654403"/>
                        </a:solidFill>
                        <a:effectLst/>
                        <a:latin typeface="Century Gothic" panose="020B0502020202020204" pitchFamily="34" charset="0"/>
                      </a:endParaRPr>
                    </a:p>
                  </a:txBody>
                  <a:tcPr marL="7519" marR="7519" marT="7519" marB="0" anchor="b">
                    <a:lnL>
                      <a:noFill/>
                    </a:lnL>
                    <a:lnR>
                      <a:noFill/>
                    </a:lnR>
                    <a:lnT>
                      <a:noFill/>
                    </a:lnT>
                    <a:lnB>
                      <a:noFill/>
                    </a:lnB>
                    <a:solidFill>
                      <a:schemeClr val="accent1">
                        <a:lumMod val="40000"/>
                        <a:lumOff val="60000"/>
                      </a:schemeClr>
                    </a:solidFill>
                  </a:tcPr>
                </a:tc>
                <a:tc>
                  <a:txBody>
                    <a:bodyPr/>
                    <a:lstStyle/>
                    <a:p>
                      <a:pPr algn="l" fontAlgn="b"/>
                      <a:r>
                        <a:rPr lang="en-US" sz="2000" b="1" i="1" u="none" strike="noStrike" dirty="0" smtClean="0">
                          <a:solidFill>
                            <a:srgbClr val="000000"/>
                          </a:solidFill>
                          <a:effectLst/>
                          <a:latin typeface="Century Gothic" panose="020B0502020202020204" pitchFamily="34" charset="0"/>
                        </a:rPr>
                        <a:t>Falmouth</a:t>
                      </a:r>
                      <a:r>
                        <a:rPr lang="en-US" sz="2000" b="1" i="1" u="none" strike="noStrike" baseline="0" dirty="0" smtClean="0">
                          <a:solidFill>
                            <a:srgbClr val="000000"/>
                          </a:solidFill>
                          <a:effectLst/>
                          <a:latin typeface="Century Gothic" panose="020B0502020202020204" pitchFamily="34" charset="0"/>
                        </a:rPr>
                        <a:t> and The Cape</a:t>
                      </a:r>
                      <a:endParaRPr lang="en-US" sz="2000" b="1" i="1" u="none" strike="noStrike" dirty="0">
                        <a:solidFill>
                          <a:srgbClr val="000000"/>
                        </a:solidFill>
                        <a:effectLst/>
                        <a:latin typeface="Century Gothic" panose="020B0502020202020204" pitchFamily="34" charset="0"/>
                      </a:endParaRPr>
                    </a:p>
                  </a:txBody>
                  <a:tcPr marL="7519" marR="7519" marT="7519" marB="0" anchor="b">
                    <a:lnL>
                      <a:noFill/>
                    </a:lnL>
                    <a:lnR>
                      <a:noFill/>
                    </a:lnR>
                    <a:lnT>
                      <a:noFill/>
                    </a:lnT>
                    <a:lnB>
                      <a:noFill/>
                    </a:lnB>
                  </a:tcPr>
                </a:tc>
                <a:extLst>
                  <a:ext uri="{0D108BD9-81ED-4DB2-BD59-A6C34878D82A}">
                    <a16:rowId xmlns:a16="http://schemas.microsoft.com/office/drawing/2014/main" val="10001"/>
                  </a:ext>
                </a:extLst>
              </a:tr>
              <a:tr h="548640">
                <a:tc>
                  <a:txBody>
                    <a:bodyPr/>
                    <a:lstStyle/>
                    <a:p>
                      <a:pPr algn="l" fontAlgn="b"/>
                      <a:r>
                        <a:rPr lang="en-US" sz="2000" b="1" i="0" u="none" strike="noStrike" dirty="0" smtClean="0">
                          <a:solidFill>
                            <a:srgbClr val="000000"/>
                          </a:solidFill>
                          <a:effectLst/>
                          <a:latin typeface="Century Gothic" panose="020B0502020202020204" pitchFamily="34" charset="0"/>
                        </a:rPr>
                        <a:t>1842-Third</a:t>
                      </a:r>
                      <a:r>
                        <a:rPr lang="en-US" sz="2000" b="1" i="0" u="none" strike="noStrike" baseline="0" dirty="0" smtClean="0">
                          <a:solidFill>
                            <a:srgbClr val="000000"/>
                          </a:solidFill>
                          <a:effectLst/>
                          <a:latin typeface="Century Gothic" panose="020B0502020202020204" pitchFamily="34" charset="0"/>
                        </a:rPr>
                        <a:t> Meeting House Opens</a:t>
                      </a:r>
                      <a:endParaRPr lang="en-US" sz="2000" b="1" i="0" u="none" strike="noStrike" dirty="0">
                        <a:solidFill>
                          <a:srgbClr val="000000"/>
                        </a:solidFill>
                        <a:effectLst/>
                        <a:latin typeface="Century Gothic" panose="020B0502020202020204" pitchFamily="34" charset="0"/>
                      </a:endParaRPr>
                    </a:p>
                  </a:txBody>
                  <a:tcPr marL="7519" marR="7519" marT="7519" marB="0" anchor="b">
                    <a:lnL>
                      <a:noFill/>
                    </a:lnL>
                    <a:lnR>
                      <a:noFill/>
                    </a:lnR>
                    <a:lnT>
                      <a:noFill/>
                    </a:lnT>
                    <a:lnB>
                      <a:noFill/>
                    </a:lnB>
                  </a:tcPr>
                </a:tc>
                <a:tc>
                  <a:txBody>
                    <a:bodyPr/>
                    <a:lstStyle/>
                    <a:p>
                      <a:pPr algn="l" fontAlgn="b"/>
                      <a:endParaRPr lang="en-US" sz="2000" b="1" i="0" u="none" strike="noStrike">
                        <a:solidFill>
                          <a:srgbClr val="654403"/>
                        </a:solidFill>
                        <a:effectLst/>
                        <a:latin typeface="Century Gothic" panose="020B0502020202020204" pitchFamily="34" charset="0"/>
                      </a:endParaRPr>
                    </a:p>
                  </a:txBody>
                  <a:tcPr marL="7519" marR="7519" marT="7519" marB="0" anchor="b">
                    <a:lnL>
                      <a:noFill/>
                    </a:lnL>
                    <a:lnR>
                      <a:noFill/>
                    </a:lnR>
                    <a:lnT>
                      <a:noFill/>
                    </a:lnT>
                    <a:lnB>
                      <a:noFill/>
                    </a:lnB>
                    <a:solidFill>
                      <a:schemeClr val="accent1">
                        <a:lumMod val="40000"/>
                        <a:lumOff val="60000"/>
                      </a:schemeClr>
                    </a:solidFill>
                  </a:tcPr>
                </a:tc>
                <a:tc>
                  <a:txBody>
                    <a:bodyPr/>
                    <a:lstStyle/>
                    <a:p>
                      <a:pPr algn="l" fontAlgn="b"/>
                      <a:r>
                        <a:rPr lang="en-US" sz="2000" b="1" i="0" u="none" strike="noStrike" dirty="0" smtClean="0">
                          <a:solidFill>
                            <a:srgbClr val="000000"/>
                          </a:solidFill>
                          <a:effectLst/>
                          <a:latin typeface="Century Gothic" panose="020B0502020202020204" pitchFamily="34" charset="0"/>
                        </a:rPr>
                        <a:t>1826-Sandwich Glass Factory Built (Closes 1888)</a:t>
                      </a:r>
                      <a:endParaRPr lang="en-US" sz="2000" b="1" i="0" u="none" strike="noStrike" dirty="0">
                        <a:solidFill>
                          <a:srgbClr val="000000"/>
                        </a:solidFill>
                        <a:effectLst/>
                        <a:latin typeface="Century Gothic" panose="020B0502020202020204" pitchFamily="34" charset="0"/>
                      </a:endParaRPr>
                    </a:p>
                  </a:txBody>
                  <a:tcPr marL="7519" marR="7519" marT="7519" marB="0" anchor="b">
                    <a:lnL>
                      <a:noFill/>
                    </a:lnL>
                    <a:lnR>
                      <a:noFill/>
                    </a:lnR>
                    <a:lnT>
                      <a:noFill/>
                    </a:lnT>
                    <a:lnB>
                      <a:noFill/>
                    </a:lnB>
                  </a:tcPr>
                </a:tc>
                <a:extLst>
                  <a:ext uri="{0D108BD9-81ED-4DB2-BD59-A6C34878D82A}">
                    <a16:rowId xmlns:a16="http://schemas.microsoft.com/office/drawing/2014/main" val="10002"/>
                  </a:ext>
                </a:extLst>
              </a:tr>
              <a:tr h="548640">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Century Gothic" panose="020B0502020202020204" pitchFamily="34" charset="0"/>
                        </a:rPr>
                        <a:t>1854-Moses Swift opens Union Store</a:t>
                      </a:r>
                    </a:p>
                  </a:txBody>
                  <a:tcPr marL="7519" marR="7519" marT="7519" marB="0" anchor="b">
                    <a:lnL>
                      <a:noFill/>
                    </a:lnL>
                    <a:lnR>
                      <a:noFill/>
                    </a:lnR>
                    <a:lnT>
                      <a:noFill/>
                    </a:lnT>
                    <a:lnB>
                      <a:noFill/>
                    </a:lnB>
                  </a:tcPr>
                </a:tc>
                <a:tc>
                  <a:txBody>
                    <a:bodyPr/>
                    <a:lstStyle/>
                    <a:p>
                      <a:pPr algn="l" fontAlgn="b"/>
                      <a:endParaRPr lang="en-US" sz="2000" b="1" i="0" u="none" strike="noStrike">
                        <a:solidFill>
                          <a:srgbClr val="654403"/>
                        </a:solidFill>
                        <a:effectLst/>
                        <a:latin typeface="Century Gothic" panose="020B0502020202020204" pitchFamily="34" charset="0"/>
                      </a:endParaRPr>
                    </a:p>
                  </a:txBody>
                  <a:tcPr marL="7519" marR="7519" marT="7519" marB="0" anchor="b">
                    <a:lnL>
                      <a:noFill/>
                    </a:lnL>
                    <a:lnR>
                      <a:noFill/>
                    </a:lnR>
                    <a:lnT>
                      <a:noFill/>
                    </a:lnT>
                    <a:lnB>
                      <a:noFill/>
                    </a:lnB>
                    <a:solidFill>
                      <a:schemeClr val="accent1">
                        <a:lumMod val="40000"/>
                        <a:lumOff val="60000"/>
                      </a:schemeClr>
                    </a:solidFill>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Century Gothic" panose="020B0502020202020204" pitchFamily="34" charset="0"/>
                        </a:rPr>
                        <a:t>1849-Henry</a:t>
                      </a:r>
                      <a:r>
                        <a:rPr lang="en-US" sz="2000" b="1" i="0" u="none" strike="noStrike" baseline="0" dirty="0" smtClean="0">
                          <a:solidFill>
                            <a:srgbClr val="000000"/>
                          </a:solidFill>
                          <a:effectLst/>
                          <a:latin typeface="Century Gothic" panose="020B0502020202020204" pitchFamily="34" charset="0"/>
                        </a:rPr>
                        <a:t> David Thoreau Walks Cape Cod</a:t>
                      </a:r>
                      <a:endParaRPr lang="en-US" sz="2000" b="1" i="0" u="none" strike="noStrike" dirty="0" smtClean="0">
                        <a:solidFill>
                          <a:srgbClr val="000000"/>
                        </a:solidFill>
                        <a:effectLst/>
                        <a:latin typeface="Century Gothic" panose="020B0502020202020204" pitchFamily="34" charset="0"/>
                      </a:endParaRPr>
                    </a:p>
                  </a:txBody>
                  <a:tcPr marL="7519" marR="7519" marT="7519" marB="0" anchor="b">
                    <a:lnL>
                      <a:noFill/>
                    </a:lnL>
                    <a:lnR>
                      <a:noFill/>
                    </a:lnR>
                    <a:lnT>
                      <a:noFill/>
                    </a:lnT>
                    <a:lnB>
                      <a:noFill/>
                    </a:lnB>
                  </a:tcPr>
                </a:tc>
                <a:extLst>
                  <a:ext uri="{0D108BD9-81ED-4DB2-BD59-A6C34878D82A}">
                    <a16:rowId xmlns:a16="http://schemas.microsoft.com/office/drawing/2014/main" val="10003"/>
                  </a:ext>
                </a:extLst>
              </a:tr>
              <a:tr h="548640">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Century Gothic" panose="020B0502020202020204" pitchFamily="34" charset="0"/>
                        </a:rPr>
                        <a:t>1857-First Methodist Church Built</a:t>
                      </a:r>
                    </a:p>
                  </a:txBody>
                  <a:tcPr marL="7519" marR="7519" marT="7519" marB="0" anchor="b">
                    <a:lnL>
                      <a:noFill/>
                    </a:lnL>
                    <a:lnR>
                      <a:noFill/>
                    </a:lnR>
                    <a:lnT>
                      <a:noFill/>
                    </a:lnT>
                    <a:lnB>
                      <a:noFill/>
                    </a:lnB>
                  </a:tcPr>
                </a:tc>
                <a:tc>
                  <a:txBody>
                    <a:bodyPr/>
                    <a:lstStyle/>
                    <a:p>
                      <a:pPr algn="l" fontAlgn="b"/>
                      <a:endParaRPr lang="en-US" sz="2000" b="1" i="0" u="none" strike="noStrike" dirty="0">
                        <a:solidFill>
                          <a:srgbClr val="654403"/>
                        </a:solidFill>
                        <a:effectLst/>
                        <a:latin typeface="Century Gothic" panose="020B0502020202020204" pitchFamily="34" charset="0"/>
                      </a:endParaRPr>
                    </a:p>
                  </a:txBody>
                  <a:tcPr marL="7519" marR="7519" marT="7519" marB="0" anchor="b">
                    <a:lnL>
                      <a:noFill/>
                    </a:lnL>
                    <a:lnR>
                      <a:noFill/>
                    </a:lnR>
                    <a:lnT>
                      <a:noFill/>
                    </a:lnT>
                    <a:lnB>
                      <a:noFill/>
                    </a:lnB>
                    <a:solidFill>
                      <a:schemeClr val="accent1">
                        <a:lumMod val="40000"/>
                        <a:lumOff val="60000"/>
                      </a:schemeClr>
                    </a:solidFill>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Century Gothic" panose="020B0502020202020204" pitchFamily="34" charset="0"/>
                        </a:rPr>
                        <a:t>1863-Pacific Guano Works Opens (Closes 1889)</a:t>
                      </a:r>
                    </a:p>
                  </a:txBody>
                  <a:tcPr marL="7519" marR="7519" marT="7519" marB="0" anchor="b">
                    <a:lnL>
                      <a:noFill/>
                    </a:lnL>
                    <a:lnR>
                      <a:noFill/>
                    </a:lnR>
                    <a:lnT>
                      <a:noFill/>
                    </a:lnT>
                    <a:lnB>
                      <a:noFill/>
                    </a:lnB>
                  </a:tcPr>
                </a:tc>
                <a:extLst>
                  <a:ext uri="{0D108BD9-81ED-4DB2-BD59-A6C34878D82A}">
                    <a16:rowId xmlns:a16="http://schemas.microsoft.com/office/drawing/2014/main" val="10004"/>
                  </a:ext>
                </a:extLst>
              </a:tr>
              <a:tr h="548640">
                <a:tc>
                  <a:txBody>
                    <a:bodyPr/>
                    <a:lstStyle/>
                    <a:p>
                      <a:pPr algn="l" fontAlgn="b"/>
                      <a:r>
                        <a:rPr lang="en-US" sz="2000" b="1" i="0" u="none" strike="noStrike" dirty="0" smtClean="0">
                          <a:solidFill>
                            <a:srgbClr val="000000"/>
                          </a:solidFill>
                          <a:effectLst/>
                          <a:latin typeface="Century Gothic" panose="020B0502020202020204" pitchFamily="34" charset="0"/>
                        </a:rPr>
                        <a:t>1859-Mrs. Gilbert Boyce Runs Tag Factory</a:t>
                      </a:r>
                      <a:endParaRPr lang="en-US" sz="2000" b="1" i="0" u="none" strike="noStrike" dirty="0">
                        <a:solidFill>
                          <a:srgbClr val="000000"/>
                        </a:solidFill>
                        <a:effectLst/>
                        <a:latin typeface="Century Gothic" panose="020B0502020202020204" pitchFamily="34" charset="0"/>
                      </a:endParaRPr>
                    </a:p>
                  </a:txBody>
                  <a:tcPr marL="7519" marR="7519" marT="7519" marB="0" anchor="b">
                    <a:lnL>
                      <a:noFill/>
                    </a:lnL>
                    <a:lnR>
                      <a:noFill/>
                    </a:lnR>
                    <a:lnT>
                      <a:noFill/>
                    </a:lnT>
                    <a:lnB>
                      <a:noFill/>
                    </a:lnB>
                  </a:tcPr>
                </a:tc>
                <a:tc>
                  <a:txBody>
                    <a:bodyPr/>
                    <a:lstStyle/>
                    <a:p>
                      <a:pPr algn="l" fontAlgn="b"/>
                      <a:endParaRPr lang="en-US" sz="2000" b="1" i="0" u="none" strike="noStrike">
                        <a:solidFill>
                          <a:srgbClr val="654403"/>
                        </a:solidFill>
                        <a:effectLst/>
                        <a:latin typeface="Century Gothic" panose="020B0502020202020204" pitchFamily="34" charset="0"/>
                      </a:endParaRPr>
                    </a:p>
                  </a:txBody>
                  <a:tcPr marL="7519" marR="7519" marT="7519" marB="0" anchor="b">
                    <a:lnL>
                      <a:noFill/>
                    </a:lnL>
                    <a:lnR>
                      <a:noFill/>
                    </a:lnR>
                    <a:lnT>
                      <a:noFill/>
                    </a:lnT>
                    <a:lnB>
                      <a:noFill/>
                    </a:lnB>
                    <a:solidFill>
                      <a:schemeClr val="accent1">
                        <a:lumMod val="40000"/>
                        <a:lumOff val="60000"/>
                      </a:schemeClr>
                    </a:solidFill>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endParaRPr lang="en-US" sz="2000" b="1" i="0" u="none" strike="noStrike" dirty="0" smtClean="0">
                        <a:solidFill>
                          <a:srgbClr val="000000"/>
                        </a:solidFill>
                        <a:effectLst/>
                        <a:latin typeface="Century Gothic" panose="020B0502020202020204" pitchFamily="34" charset="0"/>
                      </a:endParaRPr>
                    </a:p>
                    <a:p>
                      <a:pPr marL="0" marR="0" indent="0" algn="l" defTabSz="4572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Century Gothic" panose="020B0502020202020204" pitchFamily="34" charset="0"/>
                        </a:rPr>
                        <a:t>1870-Highfield Hall and </a:t>
                      </a:r>
                      <a:r>
                        <a:rPr lang="en-US" sz="2000" b="1" i="0" u="none" strike="noStrike" dirty="0" err="1" smtClean="0">
                          <a:solidFill>
                            <a:srgbClr val="000000"/>
                          </a:solidFill>
                          <a:effectLst/>
                          <a:latin typeface="Century Gothic" panose="020B0502020202020204" pitchFamily="34" charset="0"/>
                        </a:rPr>
                        <a:t>Tanglewood</a:t>
                      </a:r>
                      <a:r>
                        <a:rPr lang="en-US" sz="2000" b="1" i="0" u="none" strike="noStrike" dirty="0" smtClean="0">
                          <a:solidFill>
                            <a:srgbClr val="000000"/>
                          </a:solidFill>
                          <a:effectLst/>
                          <a:latin typeface="Century Gothic" panose="020B0502020202020204" pitchFamily="34" charset="0"/>
                        </a:rPr>
                        <a:t> Built</a:t>
                      </a:r>
                    </a:p>
                  </a:txBody>
                  <a:tcPr marL="7519" marR="7519" marT="7519" marB="0" anchor="b">
                    <a:lnL>
                      <a:noFill/>
                    </a:lnL>
                    <a:lnR>
                      <a:noFill/>
                    </a:lnR>
                    <a:lnT>
                      <a:noFill/>
                    </a:lnT>
                    <a:lnB>
                      <a:noFill/>
                    </a:lnB>
                  </a:tcPr>
                </a:tc>
                <a:extLst>
                  <a:ext uri="{0D108BD9-81ED-4DB2-BD59-A6C34878D82A}">
                    <a16:rowId xmlns:a16="http://schemas.microsoft.com/office/drawing/2014/main" val="10005"/>
                  </a:ext>
                </a:extLst>
              </a:tr>
              <a:tr h="548640">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Century Gothic" panose="020B0502020202020204" pitchFamily="34" charset="0"/>
                        </a:rPr>
                        <a:t>1871-Bertha Goes Whaling</a:t>
                      </a:r>
                    </a:p>
                  </a:txBody>
                  <a:tcPr marL="7519" marR="7519" marT="7519" marB="0" anchor="b">
                    <a:lnL>
                      <a:noFill/>
                    </a:lnL>
                    <a:lnR>
                      <a:noFill/>
                    </a:lnR>
                    <a:lnT>
                      <a:noFill/>
                    </a:lnT>
                    <a:lnB>
                      <a:noFill/>
                    </a:lnB>
                  </a:tcPr>
                </a:tc>
                <a:tc>
                  <a:txBody>
                    <a:bodyPr/>
                    <a:lstStyle/>
                    <a:p>
                      <a:pPr algn="l" fontAlgn="b"/>
                      <a:endParaRPr lang="en-US" sz="2000" b="1" i="0" u="none" strike="noStrike">
                        <a:solidFill>
                          <a:srgbClr val="654403"/>
                        </a:solidFill>
                        <a:effectLst/>
                        <a:latin typeface="Century Gothic" panose="020B0502020202020204" pitchFamily="34" charset="0"/>
                      </a:endParaRPr>
                    </a:p>
                  </a:txBody>
                  <a:tcPr marL="7519" marR="7519" marT="7519" marB="0" anchor="b">
                    <a:lnL>
                      <a:noFill/>
                    </a:lnL>
                    <a:lnR>
                      <a:noFill/>
                    </a:lnR>
                    <a:lnT>
                      <a:noFill/>
                    </a:lnT>
                    <a:lnB>
                      <a:noFill/>
                    </a:lnB>
                    <a:solidFill>
                      <a:schemeClr val="accent1">
                        <a:lumMod val="40000"/>
                        <a:lumOff val="60000"/>
                      </a:schemeClr>
                    </a:solidFill>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Century Gothic" panose="020B0502020202020204" pitchFamily="34" charset="0"/>
                        </a:rPr>
                        <a:t>1871-Last</a:t>
                      </a:r>
                      <a:r>
                        <a:rPr lang="en-US" sz="2000" b="1" i="0" u="none" strike="noStrike" baseline="0" dirty="0" smtClean="0">
                          <a:solidFill>
                            <a:srgbClr val="000000"/>
                          </a:solidFill>
                          <a:effectLst/>
                          <a:latin typeface="Century Gothic" panose="020B0502020202020204" pitchFamily="34" charset="0"/>
                        </a:rPr>
                        <a:t> of 42 Salt Works Torn Down (F&amp;WF)</a:t>
                      </a:r>
                      <a:endParaRPr lang="en-US" sz="2000" b="1" i="0" u="none" strike="noStrike" dirty="0" smtClean="0">
                        <a:solidFill>
                          <a:srgbClr val="000000"/>
                        </a:solidFill>
                        <a:effectLst/>
                        <a:latin typeface="Century Gothic" panose="020B0502020202020204" pitchFamily="34" charset="0"/>
                      </a:endParaRPr>
                    </a:p>
                  </a:txBody>
                  <a:tcPr marL="7519" marR="7519" marT="7519" marB="0" anchor="b">
                    <a:lnL>
                      <a:noFill/>
                    </a:lnL>
                    <a:lnR>
                      <a:noFill/>
                    </a:lnR>
                    <a:lnT>
                      <a:noFill/>
                    </a:lnT>
                    <a:lnB>
                      <a:noFill/>
                    </a:lnB>
                  </a:tcPr>
                </a:tc>
                <a:extLst>
                  <a:ext uri="{0D108BD9-81ED-4DB2-BD59-A6C34878D82A}">
                    <a16:rowId xmlns:a16="http://schemas.microsoft.com/office/drawing/2014/main" val="10006"/>
                  </a:ext>
                </a:extLst>
              </a:tr>
              <a:tr h="548640">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Century Gothic" panose="020B0502020202020204" pitchFamily="34" charset="0"/>
                        </a:rPr>
                        <a:t>1872 Railroad Extends</a:t>
                      </a:r>
                      <a:r>
                        <a:rPr lang="en-US" sz="2000" b="1" i="0" u="none" strike="noStrike" baseline="0" dirty="0" smtClean="0">
                          <a:solidFill>
                            <a:srgbClr val="000000"/>
                          </a:solidFill>
                          <a:effectLst/>
                          <a:latin typeface="Century Gothic" panose="020B0502020202020204" pitchFamily="34" charset="0"/>
                        </a:rPr>
                        <a:t> through WF</a:t>
                      </a:r>
                      <a:endParaRPr lang="en-US" sz="2000" b="1" i="0" u="none" strike="noStrike" dirty="0" smtClean="0">
                        <a:solidFill>
                          <a:srgbClr val="000000"/>
                        </a:solidFill>
                        <a:effectLst/>
                        <a:latin typeface="Century Gothic" panose="020B0502020202020204" pitchFamily="34" charset="0"/>
                      </a:endParaRPr>
                    </a:p>
                  </a:txBody>
                  <a:tcPr marL="7519" marR="7519" marT="7519" marB="0" anchor="b">
                    <a:lnL>
                      <a:noFill/>
                    </a:lnL>
                    <a:lnR>
                      <a:noFill/>
                    </a:lnR>
                    <a:lnT>
                      <a:noFill/>
                    </a:lnT>
                    <a:lnB>
                      <a:noFill/>
                    </a:lnB>
                  </a:tcPr>
                </a:tc>
                <a:tc>
                  <a:txBody>
                    <a:bodyPr/>
                    <a:lstStyle/>
                    <a:p>
                      <a:pPr algn="l" fontAlgn="b"/>
                      <a:endParaRPr lang="en-US" sz="2000" b="1" i="0" u="none" strike="noStrike" dirty="0">
                        <a:solidFill>
                          <a:srgbClr val="654403"/>
                        </a:solidFill>
                        <a:effectLst/>
                        <a:latin typeface="Century Gothic" panose="020B0502020202020204" pitchFamily="34" charset="0"/>
                      </a:endParaRPr>
                    </a:p>
                  </a:txBody>
                  <a:tcPr marL="7519" marR="7519" marT="7519" marB="0" anchor="b">
                    <a:lnL>
                      <a:noFill/>
                    </a:lnL>
                    <a:lnR>
                      <a:noFill/>
                    </a:lnR>
                    <a:lnT>
                      <a:noFill/>
                    </a:lnT>
                    <a:lnB>
                      <a:noFill/>
                    </a:lnB>
                    <a:solidFill>
                      <a:schemeClr val="accent1">
                        <a:lumMod val="40000"/>
                        <a:lumOff val="60000"/>
                      </a:schemeClr>
                    </a:solidFill>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Century Gothic" panose="020B0502020202020204" pitchFamily="34" charset="0"/>
                        </a:rPr>
                        <a:t>1873-Land Purchased for Heights Development</a:t>
                      </a:r>
                    </a:p>
                  </a:txBody>
                  <a:tcPr marL="7519" marR="7519" marT="7519" marB="0" anchor="b">
                    <a:lnL>
                      <a:noFill/>
                    </a:lnL>
                    <a:lnR>
                      <a:noFill/>
                    </a:lnR>
                    <a:lnT>
                      <a:noFill/>
                    </a:lnT>
                    <a:lnB>
                      <a:noFill/>
                    </a:lnB>
                  </a:tcPr>
                </a:tc>
                <a:extLst>
                  <a:ext uri="{0D108BD9-81ED-4DB2-BD59-A6C34878D82A}">
                    <a16:rowId xmlns:a16="http://schemas.microsoft.com/office/drawing/2014/main" val="10007"/>
                  </a:ext>
                </a:extLst>
              </a:tr>
              <a:tr h="548640">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Century Gothic" panose="020B0502020202020204" pitchFamily="34" charset="0"/>
                        </a:rPr>
                        <a:t>1872-Hog</a:t>
                      </a:r>
                      <a:r>
                        <a:rPr lang="en-US" sz="2000" b="1" i="0" u="none" strike="noStrike" baseline="0" dirty="0" smtClean="0">
                          <a:solidFill>
                            <a:srgbClr val="000000"/>
                          </a:solidFill>
                          <a:effectLst/>
                          <a:latin typeface="Century Gothic" panose="020B0502020202020204" pitchFamily="34" charset="0"/>
                        </a:rPr>
                        <a:t> Island Purchased for Development</a:t>
                      </a:r>
                      <a:endParaRPr lang="en-US" sz="2000" b="1" i="0" u="none" strike="noStrike" baseline="0" dirty="0">
                        <a:solidFill>
                          <a:srgbClr val="000000"/>
                        </a:solidFill>
                        <a:effectLst/>
                        <a:latin typeface="Century Gothic" panose="020B0502020202020204" pitchFamily="34" charset="0"/>
                      </a:endParaRPr>
                    </a:p>
                    <a:p>
                      <a:pPr marL="0" marR="0" indent="0" algn="l" defTabSz="457200" rtl="0" eaLnBrk="1" fontAlgn="b" latinLnBrk="0" hangingPunct="1">
                        <a:lnSpc>
                          <a:spcPct val="100000"/>
                        </a:lnSpc>
                        <a:spcBef>
                          <a:spcPts val="0"/>
                        </a:spcBef>
                        <a:spcAft>
                          <a:spcPts val="0"/>
                        </a:spcAft>
                        <a:buClrTx/>
                        <a:buSzTx/>
                        <a:buFontTx/>
                        <a:buNone/>
                        <a:tabLst/>
                        <a:defRPr/>
                      </a:pPr>
                      <a:endParaRPr lang="en-US" sz="2000" b="1" i="0" u="none" strike="noStrike" dirty="0" smtClean="0">
                        <a:solidFill>
                          <a:srgbClr val="000000"/>
                        </a:solidFill>
                        <a:effectLst/>
                        <a:latin typeface="Century Gothic" panose="020B0502020202020204" pitchFamily="34" charset="0"/>
                      </a:endParaRPr>
                    </a:p>
                  </a:txBody>
                  <a:tcPr marL="7519" marR="7519" marT="7519" marB="0" anchor="b">
                    <a:lnL>
                      <a:noFill/>
                    </a:lnL>
                    <a:lnR>
                      <a:noFill/>
                    </a:lnR>
                    <a:lnT>
                      <a:noFill/>
                    </a:lnT>
                    <a:lnB>
                      <a:noFill/>
                    </a:lnB>
                  </a:tcPr>
                </a:tc>
                <a:tc>
                  <a:txBody>
                    <a:bodyPr/>
                    <a:lstStyle/>
                    <a:p>
                      <a:pPr algn="l" fontAlgn="b"/>
                      <a:endParaRPr lang="en-US" sz="2000" b="1" i="0" u="none" strike="noStrike">
                        <a:solidFill>
                          <a:srgbClr val="654403"/>
                        </a:solidFill>
                        <a:effectLst/>
                        <a:latin typeface="Century Gothic" panose="020B0502020202020204" pitchFamily="34" charset="0"/>
                      </a:endParaRPr>
                    </a:p>
                  </a:txBody>
                  <a:tcPr marL="7519" marR="7519" marT="7519" marB="0" anchor="b">
                    <a:lnL>
                      <a:noFill/>
                    </a:lnL>
                    <a:lnR>
                      <a:noFill/>
                    </a:lnR>
                    <a:lnT>
                      <a:noFill/>
                    </a:lnT>
                    <a:lnB>
                      <a:noFill/>
                    </a:lnB>
                    <a:solidFill>
                      <a:schemeClr val="accent1">
                        <a:lumMod val="40000"/>
                        <a:lumOff val="60000"/>
                      </a:schemeClr>
                    </a:solidFill>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endParaRPr lang="en-US" sz="2000" b="1" i="0" u="none" strike="noStrike" dirty="0" smtClean="0">
                        <a:solidFill>
                          <a:srgbClr val="000000"/>
                        </a:solidFill>
                        <a:effectLst/>
                        <a:latin typeface="Century Gothic" panose="020B0502020202020204" pitchFamily="34" charset="0"/>
                      </a:endParaRPr>
                    </a:p>
                    <a:p>
                      <a:pPr marL="0" marR="0" indent="0" algn="l" defTabSz="457200" rtl="0" eaLnBrk="1" fontAlgn="b"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Century Gothic" panose="020B0502020202020204" pitchFamily="34" charset="0"/>
                        </a:rPr>
                        <a:t>1886-Falmouth Celebrates</a:t>
                      </a:r>
                      <a:r>
                        <a:rPr lang="en-US" sz="2000" b="1" i="0" u="none" strike="noStrike" baseline="0" dirty="0" smtClean="0">
                          <a:solidFill>
                            <a:srgbClr val="000000"/>
                          </a:solidFill>
                          <a:effectLst/>
                          <a:latin typeface="Century Gothic" panose="020B0502020202020204" pitchFamily="34" charset="0"/>
                        </a:rPr>
                        <a:t> Bicentennial 3,000 attend</a:t>
                      </a:r>
                    </a:p>
                    <a:p>
                      <a:pPr marL="0" marR="0" indent="0" algn="l" defTabSz="457200" rtl="0" eaLnBrk="1" fontAlgn="b" latinLnBrk="0" hangingPunct="1">
                        <a:lnSpc>
                          <a:spcPct val="100000"/>
                        </a:lnSpc>
                        <a:spcBef>
                          <a:spcPts val="0"/>
                        </a:spcBef>
                        <a:spcAft>
                          <a:spcPts val="0"/>
                        </a:spcAft>
                        <a:buClrTx/>
                        <a:buSzTx/>
                        <a:buFontTx/>
                        <a:buNone/>
                        <a:tabLst/>
                        <a:defRPr/>
                      </a:pPr>
                      <a:endParaRPr lang="en-US" sz="2000" b="1" i="0" u="none" strike="noStrike" dirty="0" smtClean="0">
                        <a:solidFill>
                          <a:srgbClr val="000000"/>
                        </a:solidFill>
                        <a:effectLst/>
                        <a:latin typeface="Century Gothic" panose="020B0502020202020204" pitchFamily="34" charset="0"/>
                      </a:endParaRPr>
                    </a:p>
                  </a:txBody>
                  <a:tcPr marL="7519" marR="7519" marT="7519" marB="0" anchor="b">
                    <a:lnL>
                      <a:noFill/>
                    </a:lnL>
                    <a:lnR>
                      <a:noFill/>
                    </a:lnR>
                    <a:lnT>
                      <a:noFill/>
                    </a:lnT>
                    <a:lnB>
                      <a:noFill/>
                    </a:lnB>
                  </a:tcPr>
                </a:tc>
                <a:extLst>
                  <a:ext uri="{0D108BD9-81ED-4DB2-BD59-A6C34878D82A}">
                    <a16:rowId xmlns:a16="http://schemas.microsoft.com/office/drawing/2014/main" val="10008"/>
                  </a:ext>
                </a:extLst>
              </a:tr>
              <a:tr h="548640">
                <a:tc>
                  <a:txBody>
                    <a:bodyPr/>
                    <a:lstStyle/>
                    <a:p>
                      <a:r>
                        <a:rPr lang="en-US" sz="2000" b="1" dirty="0" smtClean="0">
                          <a:solidFill>
                            <a:schemeClr val="bg1"/>
                          </a:solidFill>
                          <a:latin typeface="+mj-lt"/>
                        </a:rPr>
                        <a:t>1902-Bourne’s Market</a:t>
                      </a:r>
                      <a:r>
                        <a:rPr lang="en-US" sz="2000" b="1" baseline="0" dirty="0" smtClean="0">
                          <a:solidFill>
                            <a:schemeClr val="bg1"/>
                          </a:solidFill>
                          <a:latin typeface="+mj-lt"/>
                        </a:rPr>
                        <a:t> Opens</a:t>
                      </a:r>
                    </a:p>
                    <a:p>
                      <a:endParaRPr lang="en-US" sz="2000" b="1" dirty="0">
                        <a:solidFill>
                          <a:schemeClr val="bg1"/>
                        </a:solidFill>
                        <a:latin typeface="+mj-lt"/>
                      </a:endParaRPr>
                    </a:p>
                  </a:txBody>
                  <a:tcPr marL="7519" marR="7519" marT="7519" marB="0" anchor="b">
                    <a:lnL>
                      <a:noFill/>
                    </a:lnL>
                    <a:lnR>
                      <a:noFill/>
                    </a:lnR>
                    <a:lnT>
                      <a:noFill/>
                    </a:lnT>
                    <a:lnB>
                      <a:noFill/>
                    </a:lnB>
                  </a:tcPr>
                </a:tc>
                <a:tc>
                  <a:txBody>
                    <a:bodyPr/>
                    <a:lstStyle/>
                    <a:p>
                      <a:pPr algn="l" fontAlgn="b"/>
                      <a:endParaRPr lang="en-US" sz="2000" b="1" i="0" u="none" strike="noStrike" dirty="0">
                        <a:solidFill>
                          <a:srgbClr val="654403"/>
                        </a:solidFill>
                        <a:effectLst/>
                        <a:latin typeface="Century Gothic" panose="020B0502020202020204" pitchFamily="34" charset="0"/>
                      </a:endParaRPr>
                    </a:p>
                  </a:txBody>
                  <a:tcPr marL="7519" marR="7519" marT="7519" marB="0" anchor="b">
                    <a:lnL>
                      <a:noFill/>
                    </a:lnL>
                    <a:lnR>
                      <a:noFill/>
                    </a:lnR>
                    <a:lnT>
                      <a:noFill/>
                    </a:lnT>
                    <a:lnB>
                      <a:noFill/>
                    </a:lnB>
                    <a:solidFill>
                      <a:schemeClr val="accent1">
                        <a:lumMod val="40000"/>
                        <a:lumOff val="6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2000" b="1" i="0" u="none" strike="noStrike" dirty="0" smtClean="0">
                          <a:solidFill>
                            <a:srgbClr val="000000"/>
                          </a:solidFill>
                          <a:effectLst/>
                          <a:latin typeface="Century Gothic" panose="020B0502020202020204" pitchFamily="34" charset="0"/>
                        </a:rPr>
                        <a:t>1890-Pres.</a:t>
                      </a:r>
                      <a:r>
                        <a:rPr lang="en-US" sz="2000" b="1" i="0" u="none" strike="noStrike" baseline="0" dirty="0" smtClean="0">
                          <a:solidFill>
                            <a:srgbClr val="000000"/>
                          </a:solidFill>
                          <a:effectLst/>
                          <a:latin typeface="Century Gothic" panose="020B0502020202020204" pitchFamily="34" charset="0"/>
                        </a:rPr>
                        <a:t> Grover Cleveland Summers in Bourne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2000" b="1" i="0" u="none" strike="noStrike" dirty="0" smtClean="0">
                        <a:solidFill>
                          <a:srgbClr val="000000"/>
                        </a:solidFill>
                        <a:effectLst/>
                        <a:latin typeface="Century Gothic" panose="020B0502020202020204" pitchFamily="34" charset="0"/>
                      </a:endParaRPr>
                    </a:p>
                  </a:txBody>
                  <a:tcPr marL="7519" marR="7519" marT="7519" marB="0" anchor="b">
                    <a:lnL>
                      <a:noFill/>
                    </a:lnL>
                    <a:lnR>
                      <a:noFill/>
                    </a:lnR>
                    <a:lnT>
                      <a:noFill/>
                    </a:lnT>
                    <a:lnB>
                      <a:noFill/>
                    </a:lnB>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1823755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510" y="227585"/>
            <a:ext cx="9404350" cy="776755"/>
          </a:xfrm>
        </p:spPr>
        <p:txBody>
          <a:bodyPr/>
          <a:lstStyle/>
          <a:p>
            <a:r>
              <a:rPr lang="en-US" b="1" dirty="0" smtClean="0">
                <a:solidFill>
                  <a:schemeClr val="bg1"/>
                </a:solidFill>
                <a:latin typeface="+mn-lt"/>
              </a:rPr>
              <a:t>Village Schools</a:t>
            </a:r>
            <a:endParaRPr lang="en-US" b="1" dirty="0">
              <a:solidFill>
                <a:schemeClr val="bg1"/>
              </a:solidFill>
              <a:latin typeface="+mn-lt"/>
            </a:endParaRPr>
          </a:p>
        </p:txBody>
      </p:sp>
      <p:sp>
        <p:nvSpPr>
          <p:cNvPr id="3" name="TextBox 2"/>
          <p:cNvSpPr txBox="1"/>
          <p:nvPr/>
        </p:nvSpPr>
        <p:spPr>
          <a:xfrm>
            <a:off x="5145170" y="1155950"/>
            <a:ext cx="6220918" cy="4832092"/>
          </a:xfrm>
          <a:prstGeom prst="rect">
            <a:avLst/>
          </a:prstGeom>
          <a:noFill/>
        </p:spPr>
        <p:txBody>
          <a:bodyPr wrap="square" rtlCol="0">
            <a:spAutoFit/>
          </a:bodyPr>
          <a:lstStyle/>
          <a:p>
            <a:pPr algn="ctr"/>
            <a:r>
              <a:rPr lang="en-US" sz="2200" b="1" dirty="0" smtClean="0">
                <a:solidFill>
                  <a:schemeClr val="bg1"/>
                </a:solidFill>
                <a:latin typeface="+mn-lt"/>
              </a:rPr>
              <a:t>By 1850 there were nine district schools in Falmouth. West Falmouth built five schools in the 1800s. District School #5, was built in the southern half of the village circa 1810.</a:t>
            </a:r>
          </a:p>
          <a:p>
            <a:pPr algn="ctr"/>
            <a:r>
              <a:rPr lang="en-US" sz="2200" b="1" dirty="0" smtClean="0">
                <a:solidFill>
                  <a:schemeClr val="bg1"/>
                </a:solidFill>
                <a:latin typeface="+mn-lt"/>
              </a:rPr>
              <a:t>(721 WF Highway) and District School #6 was built in the northern half of the village circa 1810 (737 WF Highway.) The Friends built a school in 1831 on the site of the West Falmouth Library. </a:t>
            </a:r>
          </a:p>
          <a:p>
            <a:pPr algn="ctr"/>
            <a:r>
              <a:rPr lang="en-US" sz="2200" b="1" dirty="0" smtClean="0">
                <a:solidFill>
                  <a:schemeClr val="bg1"/>
                </a:solidFill>
                <a:latin typeface="+mn-lt"/>
              </a:rPr>
              <a:t>All three schools combined in the mid 1850s in a new building located in the village center, the corner of Blacksmith Shop Road and WF Highway. This school was replaced with a modern building in 1887. </a:t>
            </a:r>
            <a:endParaRPr lang="en-US" sz="2200" b="1" dirty="0">
              <a:solidFill>
                <a:schemeClr val="bg1"/>
              </a:solidFill>
              <a:latin typeface="+mn-lt"/>
            </a:endParaRPr>
          </a:p>
        </p:txBody>
      </p:sp>
      <p:pic>
        <p:nvPicPr>
          <p:cNvPr id="5122" name="Picture 2" descr="C:\Users\rlvoo_000\Downloads\Village schoo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609" y="1162854"/>
            <a:ext cx="4571027" cy="43996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33609" y="5696264"/>
            <a:ext cx="4718076" cy="923330"/>
          </a:xfrm>
          <a:prstGeom prst="rect">
            <a:avLst/>
          </a:prstGeom>
          <a:noFill/>
        </p:spPr>
        <p:txBody>
          <a:bodyPr wrap="square" rtlCol="0">
            <a:spAutoFit/>
          </a:bodyPr>
          <a:lstStyle/>
          <a:p>
            <a:pPr algn="ctr"/>
            <a:r>
              <a:rPr lang="en-US" i="1" dirty="0" smtClean="0">
                <a:solidFill>
                  <a:schemeClr val="bg1"/>
                </a:solidFill>
                <a:latin typeface="+mn-lt"/>
              </a:rPr>
              <a:t>The modern building (indoor plumbing). Courtesy of Cecilia </a:t>
            </a:r>
            <a:r>
              <a:rPr lang="en-US" i="1" dirty="0" err="1" smtClean="0">
                <a:solidFill>
                  <a:schemeClr val="bg1"/>
                </a:solidFill>
                <a:latin typeface="+mn-lt"/>
              </a:rPr>
              <a:t>Fuglister</a:t>
            </a:r>
            <a:r>
              <a:rPr lang="en-US" i="1" dirty="0" smtClean="0">
                <a:solidFill>
                  <a:schemeClr val="bg1"/>
                </a:solidFill>
                <a:latin typeface="+mn-lt"/>
              </a:rPr>
              <a:t> and the Falmouth Historical Society.</a:t>
            </a:r>
            <a:endParaRPr lang="en-US" i="1" dirty="0">
              <a:solidFill>
                <a:schemeClr val="bg1"/>
              </a:solidFill>
              <a:latin typeface="+mn-lt"/>
            </a:endParaRPr>
          </a:p>
        </p:txBody>
      </p:sp>
    </p:spTree>
    <p:extLst>
      <p:ext uri="{BB962C8B-B14F-4D97-AF65-F5344CB8AC3E}">
        <p14:creationId xmlns:p14="http://schemas.microsoft.com/office/powerpoint/2010/main" val="12049896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12738"/>
            <a:ext cx="9035317" cy="953433"/>
          </a:xfrm>
        </p:spPr>
        <p:txBody>
          <a:bodyPr/>
          <a:lstStyle/>
          <a:p>
            <a:r>
              <a:rPr lang="en-US" b="1" dirty="0" smtClean="0">
                <a:solidFill>
                  <a:srgbClr val="654403"/>
                </a:solidFill>
              </a:rPr>
              <a:t>Village School</a:t>
            </a:r>
            <a:endParaRPr lang="en-US" b="1" dirty="0">
              <a:solidFill>
                <a:srgbClr val="654403"/>
              </a:solidFill>
            </a:endParaRPr>
          </a:p>
        </p:txBody>
      </p:sp>
      <p:pic>
        <p:nvPicPr>
          <p:cNvPr id="4098" name="Picture 2" descr="https://lh3.googleusercontent.com/yXXtAdZFy5uDVw4ymqCihH5C_JNtCdOS3NxE9Jv0PU9CZsj6icnHS14__-rtSGfmqPMDKYbx_0KqSz5tN7TbIfEYaB1Xf2cHOO_Nu91jfdy0JSVTASv_yvV2ShuZh29Nig8p8GqVMFXZ1Cl2sV_KiTZsxuzfGzB5MHPyA36ou9IF5EIdU6cCKqYAO1XewZaa26dVyA2cpj0J5R6bH5oeOu8HXBaMdlhik7BAWjEdmm-dzeoxwbLZzW7ZI1Pv1Jq5bpBfJEsItBt0NHsCIrXUsnyTRvMEYSq_56bbqG4rmsm8pvX_aZvy8Uck-W5vAL_Sf3llHkKTsEOgInuy0wLMC56hYM4LZYmecZDLiGjMtQjDUfQ7izkLmnTRW4Y3NYvv5RKxPX5RG_BEO4ljYVnnUyb3_7QlFqy9ia_aZz5ZIJyrfayDozA3GhtpvmG3O_cSE1k5sm-ITUsKRlqeM_V1H98aBFHGmV9c6jbqqoiH_Oq3D8iN1CKV14y-IfHLWSMtk8z4MWSGeFw1_MhRbSOCXpYdcNgPFl2s7dAAjOF_VvUxYmp2PnnrCaXhRJdVsIsd7ITxYKSGMyKtmBvIK0MIOS4dKP1CyWCY71RhG5TvAUhmnvQvREeEGHPN4BwMqnh9b8skWDuzjuv3eDHDh33-2MijieaoaOQ=w850-h639-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1181684"/>
            <a:ext cx="6962735" cy="522614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624687" y="1266171"/>
            <a:ext cx="4248443" cy="5170646"/>
          </a:xfrm>
          <a:prstGeom prst="rect">
            <a:avLst/>
          </a:prstGeom>
          <a:noFill/>
        </p:spPr>
        <p:txBody>
          <a:bodyPr wrap="square" rtlCol="0">
            <a:spAutoFit/>
          </a:bodyPr>
          <a:lstStyle/>
          <a:p>
            <a:pPr algn="ctr"/>
            <a:r>
              <a:rPr lang="en-US" sz="2200" b="1" i="1" dirty="0" smtClean="0">
                <a:solidFill>
                  <a:srgbClr val="654403"/>
                </a:solidFill>
                <a:latin typeface="+mn-lt"/>
              </a:rPr>
              <a:t>Falmouth Town Report 1873 </a:t>
            </a:r>
          </a:p>
          <a:p>
            <a:pPr algn="ctr"/>
            <a:r>
              <a:rPr lang="en-US" sz="2200" b="1" dirty="0" smtClean="0">
                <a:solidFill>
                  <a:srgbClr val="654403"/>
                </a:solidFill>
                <a:latin typeface="+mn-lt"/>
              </a:rPr>
              <a:t>“Mr. J . F. Davis, a teacher of long experience and uniform success (assisted by Mrs. J. F. Davis) was paid $185.00 for teaching 12 weeks in the spring and $81.00 for 3 weeks in the fall. The primary Department was taught by Miss H. A. Small of North Truro. Miss Small has proved herself to be a first class disciplinarian, and an excellent teacher.”</a:t>
            </a:r>
          </a:p>
          <a:p>
            <a:pPr algn="ctr"/>
            <a:r>
              <a:rPr lang="en-US" sz="2200" b="1" i="1" dirty="0" smtClean="0">
                <a:solidFill>
                  <a:srgbClr val="654403"/>
                </a:solidFill>
                <a:latin typeface="+mn-lt"/>
              </a:rPr>
              <a:t>Photo was taken in 1910.</a:t>
            </a:r>
          </a:p>
        </p:txBody>
      </p:sp>
      <p:sp>
        <p:nvSpPr>
          <p:cNvPr id="6" name="AutoShape 4" descr="data:image/png;base64,iVBORw0KGgoAAAANSUhEUgAAAjwAAAFeCAYAAACB28VWAAAgAElEQVR4XtR99891W1X1uYof0kE6SAep0puCgkgTCyBdhEAMqCHxB/4D/wRLImoIBsVC70qRXlRA6b23S7+UK4ii98vYyXgz7mDMNec+57mIT/Lmec7ea68111yzjDnW2uc97zvf+c5Fh+bnP//zPw8f+9jHDh/96Ee3lje60Y0ON73pTbe/3/ve9x7e8573bJ9/9md/drv27ne/+/C2t73t8OhHP/pwuctd7vBf//Vfh3e+852HD3/4w4df/uVfPpx33nmHS13qUofzzz//8G//9m+Ha1/72oe73e1uhx/5kR85XHDBBYe//uu/Ptz4xjc+3Pe+9z38+I//+OFb3/rW4S1vecvhG9/4xuGhD33oNsanPvWpw9vf/vbDZS5zma0dxvnv//7vw7e//e3Dy172ssMHPvCBw5Oe9KTDNa95za39j/3Yjx0+85nPHL75zW9u19Anxoacv/qrv3q4y13uck4Lf/M3f3P4n//5n8PDHvawbXz8YOynPe1ph2tc4xqHJz7xidu1//iP/zj8wR/8weF2t7vd4X73u9/hyle+8uGzn/3s4elPf/rhZje72eGud73rNif09elPf3rT4W1uc5vDne98501W/EA3+ME46A9y4of9PPKRjzzc8pa3PNcWsn3ta187/NZv/dY2Hvp59rOfvc3tyU9+8tYPxvzbv/3bTd+Pf/zjD9e//vXPze11r3vd4V//9V8PD3/4ww83uclNtvHxDNYWz9zqVrc6PPjBDz786I/+6KarP/3TPz1c97rX3a5Bx7AF/GCd/u7v/u7w//7f/9tkody490//9E+H5z73uYfHPvaxm+zoH31h3Fe84hVbfz/zMz9z+M53vrPpAs9iHpj/M5/5zMMXvvCFw/3vf//DT/3UT23y4T7k+cQnPnG4xS1ucbjiFa+4tX3BC16wrSXsDmNAthe/+MXb70c84hHbc/j7Wc961uGyl73s4dd//dc33cA2Xv/6129293M/93PbNfQHu/z3f//3Ta9Xv/rVt+uwUch8latcZVtjzhPrABvGONAL5gfbg/wPetCDNn/AnGA3l7/85TcboIzQWfqhrfEeZKLtYv60Obbjfe0L8tGmaFd6HzLpfX8W4/i4/KzysR+9Bl1jnjquy+hzxDPUB9pC5/qZ8tGP1Fd8ftqX6xDyYmzqMelf55n60mfY1tu5nD4OnqOvp/WJhmEXfX1U795np3+0h24Yj7h+OiTmhJ90r5IXMjEm4zn6cGV/qhNdc/wNe1g952utMtHnKrtUe6N/qc8lH5usUWqjtnFMH4w9yYbdj9C/zw3XaCvuy5w7+17FGPfBai7u62xX2St17fbmMYH9Jh9lflJbpe3h3nkTwANjQ0JEwsbfSGI/+ZM/ucmP5AHAg6SPf+gUyR0JBUnyale72hZAkWhxHckAfVzpSlfakguC7xWucIUtyeDnS1/60pZ40de97nWvLUChHZLb17/+9S2BwwE+9KEPHd74xjduwQPJGwkN47z//e/fgNB3v/vdw6Me9agtqTGpf/7zn9+SJsAUkhBkB1hAIrzjHe94bt1e+MIXbmMCsNEAvvjFLx7+4i/+YnvuKU95yjnD+ZM/+ZPDDW94ww2IQYYvf/nLW9K76lWvuoE7dUbI8b3vfW8DIB7UMQ/oBeNBh5/73OcO6BuggXrFPYCMr3zlK+fADfp/znOesyVctGXCe/nLX77pCHOADvgDnQGkYh1ufvObbzojCHje8563AQAkdsgAXQEs3P72t9/aU0b0hblAHxjvcY973NY95oTnAE7/5V/+ZRsb4IZAFPK86U1v2mwH4wKoXuta19rmjM9oB7AIGwCQADjkD9oANGPtCHie8YxnbLrB2jFgYg64/4AHPGB7FLqCzjBXzAE/WCOsO2R74AMfeG5eGANAE33BbjEX6At2D5sHKIau0OerX/3qzUZgj7Bf6AM+ArsHgMYaA1SjP8wXgBTPAeRBnz/xEz/xfXGiAg/q8LQRDc7akSeOBDCqxMW2TH4KshjkdCyVJQUxXlMw7MFaQY4GPNhSBehoLwxk6mMT0Khz0KCp89a5pYAO2fAsfsPeHGi6bOyD/bK4WQGwCnSl9al07EDBbSyBS8rKPiuAXCU6XMe4ADwJLCtg04KP82K/ei/Ze1p/1QPlUHunL6ltuX/hObf91VzTvVN057bE/h3AMLkTELpd6DzU/tJ16srbOXDgmih4S7ZfjeFxQuMKfQJxlXbJvjl3B+eqk9Q3++e9EeBBYzAhSBQwYlSvCOgM8gAOYGiQvCA0gM0///M/b4AF7WA8r3nNa7ZE+5CHPGSrljERTAoCswqGcF/96lc3hgfVPRIHxkYyR1LHeAAxAEusvPHsE57whO0axn7Xu951ePOb37wlFcgE4MFKG4wOqvI73OEO25gARmjrgIfgCgCCSRzjIcGDAUEyBsME2V772tduY4ANwlwgI5IhxnrqU596sYUDKwL2AskTMmlQ10AEYAYd/v3f//2mL8jLyvAlL3nJdg8gg88AIKK/xzzmMecSP5gOjIXEf4Mb3OCcT77qVa/aQCF0A2aE1RcAKeYCkAKggfGQwAFcwHYABHkyAXj5+Mc/vskIuyAr9Fd/9VcbmMDYBEkYB4AVYIhGDMDDH/aN8dAG7BiADFmlCy+8cGMOAToYSAEsYSd3v/vdt3EAKJ7//OdvDCSAG9YHIAnzBZsFe+SzmCv0DKYJ+sFawNE++MEPbgAWawodABhBdowDeSA7fAEgCNdhOwxuYLDQJ1go6BDzBXCFLmCXAJAAn/gMO9IfD94a/GFTrHqUHUqAwKvICkT52Ax4zj4paFklZ09W+MxgSdk5ZpoD7SQFVJVVQVkCTxXgSdUu56z9dMwOZSFAp/8o0KzADhMUk0E3Ln2+SrZazWrVi/aVnXhlTxm4ftS/zsHvoX9P6A40XLdqH8q2pCRdJWeCN02Cqhv0mxKgy5qStdsodXgsw9MxJBWoYYKuxk0MqI+Fogrrzxzr9qNAqbKtNH5i4fD8KuZ4/4mpU/nxN+Imr2lcSGBV2ZtUyCmzCFlGgAeJBMmGdD8qViQVABEEcSRgJE9SmKiKUaXjGtpC0E9+8pMb6AEQwT8qCokMlTC3npBAARjQPxImJvGOd7xjAxjo/573vOe5JPjWt7713NYZWQO0wzhIeABmYF2w+ABSSF5ImEhGqLyRWFF53+Me99iugb3BD7YrcB9bV6j0AY4wx5e+9KUba3OnO91pS3hIbu973/u2bS6AM/6QOfqN3/iNbWuLRozkC2CGuWmlx/v4DWPE1gjADvRy73vfe0u2bA8wgSQK0AXZ8AMWBoEKwA8GgnUBGLj0pS99uPWtb32xuYH5gRwACQAV0A2CHnRz0UUXbQmcW2UAqJgn1g+gC+NhDSgn5AOwwrYUdAAgC3vAukBuAAf9gRMBhAG0wQawFgx47JegA/1gTQEOMB+sB8a47W1vu8mL5wBAsb4AY5ANa481AqC83vWut1XesFvICTvCeGB6uP0EUIrrsBOwNAD0kBFgBI6Cv6FbjAXQh3XAnKAXgCjoGiCKtot1AejBdegdW2RYb+gPTowtRqwJQA9sgEHPE6QnXQ0+mtiq6kt1jvaJ5k1tPGGgTarQNXF7cqVtrLY/FLx5/12CceDnDI0DLwISgsa0nagJQBmnKhmoXthGA7ODrqQTb5MYpQ7waPLwpJcSo8YZykR9qI1UgM3tUCtqnw/vVYlfx5iCTMhMPTn40bWijRDMKahztsqBtgKRU7agFJgnhqwCDwlAuB26Tn0sAgZcr9Yl2YL6cgVM0nXKR2C5Koy4hmnbnb6H/Ae50R+JAQXGKR7qNV1Dn/8I8CC4I/FRCCQEnldB8AdrgsCP+2AxsCWEQAPAw7M+uI4tCAARbEPwBwkOiQlKwtkUbAkgKaKaBgsBQAIm4TrXuc4WuJGkkUTwg+SCewBGSGQAIEhuYJfALAHEIBHCcJEwwYTc5z732ap3yAxgAhYDyYdJGwsB5gdKR+WPLSg8i99IVAAw6A9MABIkxoP8qOqZ+GBw0AEAALfKsGDYZsNY0BOZI93fpjFg+wyAB/2iTwAs/EA/r3zlKzcjQOLFOkB/SOpI4gCDkBFbjGBKACKwTtA5wALmBmCDxIuzQRibBgzdQmcAClgLyABAAOCKH2zBYDyAEFKouA5wA91AJ9AX+kSiB0AgiOFas+p/wxvesOkRYIY/6iQwXgBkgGEYL/rBGOgTa8cfACfMH2sH2QGSYKfQAZ7DbzBzkAntMB70Bj1gPKwT1g9tAfbQDjoH+OFaYBsOckMG2AzGh04AbmBbYDW5HYt+cR1jQR9oC72TqsX6oS+0hw0woLpT0vE5T4IHr7q9Gt9TlaFvDVApiDCxewL0cVT+ilZOFS2TDcbhVm5VpaGNBkkmNbTX8T0gU3auQQrGCroSwPOEQ71QhwqmFLhoIl/pLPVP++uSh89L2RjVEWV1P0tV8wSwOUvC9WPSpFyUR22Y643fDowqXaTrDn7YZpV4HRA7w8Viyu1tj1wO5pJNJ8CzYn10/Arw0C55hANrxPlqvmFfus7J7nmNcrF40iIiyTXR1Qqsc12poxQffQ60N9oWZXfGbwR4kNjB2jCwI/EguSEZIDEhWaD6RdIBEwIGAT9IRKi2sQAwbPQBxaMdlIgkShSKhP2Rj3xkA0wwOiQd9AlmBgAIn5FIkZC5eEhYAESYHIAVqmc8CyCEHyQoboEAwICNQZLCQWckMCQmJEgkJiQubn+hXxo85EayZZUPRgHzQSKFPLiP/jAP6gdteWYD42CuGBe/2YbnEDCOLygAFvSB9qAnsR1DY0bSxLNYSPaFpK1noaAvony0xdgYAzK/6EUv2kAUQCLGwH38I7CgUUNf+Me14/zQTuXF2OwHc6V+2C5VN3iG4LlyDjyHdeVc+RvPsU/YJeeNcSGvJhnOhU6ggYhOTBCG35wXAybHYUIjA4L+oF+AI6yDJhE6MoMOgRSTO2wXcvMMD6sY6sHPrqgszm5wrJTY9PzDpPrxRKlnO6qAkxKLBknOSfWn6+3bTJ6MdA4EAG5PiY3Q6l8TWgUetHrUv1eBewKSFPw4EEugYjWesyBkZOi//qyuZ0pwjCeMP7puSU+ryt7tTxPVFBxXIKs64M85qR5gGxU7NUnC3mbFNnqMcLvmZwV6DtgdCE0YJS96GNs4niZ63lP/o9z6nG9b09Y0vhAIon8eRXGGmaB3tWa+rUvZIA+BFHNvKgi9oEqFj7ZRlgiynwM8K1qRCVwDHAAIEhc6wT8YLII4EgEAAn7AxBBE4DPaM9lBUB724wSZOJmEuLWS0Jo6NPpEW/QJOZBQoHxW9ZSb/TB5MnFxK46MBPtOi0sFkyVAW/yjEajhkUHBeAQCK1RNY6COeK7EEzH1xWCliYKGyeRMJwNjAyCFN6iwPQX2jUme4IvO5EHfA7cHRPZD46VukgNP6GtP8hyvSpzU+apCqoKyPkNQwvlThx6YGAg8SGswUZvGOrIt5AALxIPkqVLWQEtQkCoiBQE6D+1TWRSCMM6PdqvB2udGtkmDWDV/ypOCaZVwVok/jeOJ10Gg+t9eUJFkTPaqAVUBL+1Ut8g0Masd7ZVNfTDpudJvAn+eHAlQGE+S/DqmJu7kc7Q/9//EfNBnki060wkZ1A59S811VOnEr6/mmwo2PO/xJI1F3WhcVVa26nsld7J32qjqg9dWTBzH8V0G5nONL7RzFqEqo4OwFSup/uuyadyo7HYFQtOaKGg6B3ggcJqIB0L9rIulCdKNblUddhUXnWA1ScqkVQVlmDgA21SB3WVMAZCgRx2y68+dVT8rq6HATitiByWrgId72O7BYVts+4Gdw2vfBGncoloZahc8JtUJ+kh68b7dcCfBhUHIqXM/8c+xCPIcHFRbMipjon81CCp9jPHJWKINmasElpSN8GoQz3pgokxq7xwDv73a1UC22kpwgKuByMdc2UXSpSdI1UNKPMmHPR5ULM8p9sx5qc70ms67YqoUADlo3gt4Ov9b3acOPXZVLJXbt69LlbQoQ8V+rIq9Ts8OjNy2lM3tWCHXVeXPmvAnhVoCAQralL2dxstqXVWXmsPo957P1UdSPvW1Ycxl3MFvBcYqV8XOaT5UG+rGV4bJfXiCBdz+FHBuDE81kZUTTQd2mmuaqDU5rg5AMoCykj02yK2qXk92aYGVhXIjSXpU/an+K0qWQcaD6yQQwoAAeHCYm2wDDv+CfcP21rE6W41dsS171r/rX5O7t3Umjg7Ldh4w8RnrsLI1TfYJBPA+gxkLCYAXMHxqF0leZ1HYRqtCTaJVYK90rMG3Ak8rnVeVcPUM5dB1UsbJdZiY3JXvKOOMdnvlm/hOSsTOMqGfimliHMNvZxMn45/axqt/T5TOmia2hz6hz4KNT/bn1b4C9zQ2r3WAh+1YXPo5EpVbk7UzQpqEqdsK8NCelKmfrofOi88ck2er8VY5yMfxnKJ+6TGti1FeUNJ+VsybM6LVmSb6MJn1ZF9KAHS6Seu6AZ49aJNGgMDbUXJamR9T0UBg3SZI4ymzMzXGVbuOFUoMhSdPlTlRtQyCCtY419U+KAPtXl3iOWyj4BAyzpQw+OLcEw5R762IOj3TwSagOPVVVYhs21UrlXyalFy2bt0nc3aAgnVCYtCDtRUQ1KTpQdmBAO1N51Mle61Mfc60o/RsxbY4SJmCjAnQ1UCcmFXqV8Gazu+UoqBa38ouqMsVY5USaqcH6jMl5qmumTiUua2Suic/Mp/og+CUcVftjcyl6i0Va4xrelZD11GBTKrmub4VO6RrvkqkjLmcl8qd1gTjTnJcFb84F/W5PXm2izd7AI8XycnGNNf6liVk4TVdD817CcyqDWkf7jMpnleFv+IP7VNzg6+n2tXo0LIqP9Gg3eIkI5s848EmoTvdo5v0eWqbFDjodE67YqwUMOlMvq2ycn7KfWxihtw4AM5kgc9geMA8nDXDM92C6oBJxbYkunW1rg6gppXWCpyogzkIUIfjl2tybTm29u2gPlVk1SFk+lbFjqi9KDORgkyVVFa6PRaEe58KXKqArM9oBa0BfbU9carvpzjIsw1+wNoTKs9PdTJoLEkAgOvWbbFw3ZWl0Djsz6vOndHxuFslbk/CCszRZ5J5VbxhLfEP50VVF77GDuTpW5UfdSw55e7iRBUfPPlzzTuCoLMNvZ/moHrxNVsBEvSrDJvGCWeqaFeuG19HXyMHRzqGxnOuc8Vkr9beC+1kW7sADxO1JvLpIu5lJVaLn5gD9N8FgVWf6dl0raoiPbGsQASqfhzYph55zmSCxPc4Bds6KoZsxwKnY8b/335GgaQf3IVs1UFCr3DTPDq7ZtB2wKN9ezBKtqPAIgGXFTviydcBmrKLCqzZrvOrvbaUki1kgE9oYMT49IkpWEtzQT/dHFRHk7aeFBTkpuc1oahfVrR9ZQPKHCSAgb71u3V8C4JyKuvIhOf2nc4mreJ9lfTUpthGAWLFXEFWvpDiYFOBn7/dQ99a+VHaguS6VUW9y+nAjwCoAlQd4z0psKAH3Rk4xreZdzQOQLbEgDvg0aLeD+GrfrQAo33BLvE81tXfRuU8OJ4CdbUr5E788JrKQL2vip4N8EwVrVVD9QZLh3onwcQdz5+pAM/ewOvGkiqqlNCcMmNAZX88tFptFcHZaTiYG99q8upNUbo60XS9KJej5g6AdP1397v+J/edlame8XbKlhDMqO7URtSptDpgH9xeXJ3r0epE159/+6v/Cja1ktQKW+fq53rc9vh5z7akMyjoY9VPStZpParE5W3dT/EZY+h/RaDr6OuggTnpowMLnf1VcUTnp8AsAQOXIfWZru0pvKoDnQrw6QMpcenzzggwsaZ5sM9jAJKyv/S5qojkOGoLLLp9y6hi/Cij2rwCJGeOCJYIBphrUJTiC2j5VSrsV2MhWQ9nljTOpOc02U9AkRes7s+e1yYxwgsmB/CMgYm913Wk3rim1A+LfAWjOiZzItejKuDQTokX16cyrhqbGR+POsOz2tusqmJ1wr1bKBqQMUFPQG5gXUCb3p8GevSXKj6l5VIyxDU18EpHXrXu2Qs+BgR2/Xf3p/pdtZtui5HZU0dJr1An9iy9Juxr3gWgNAcFyfo16V5VahWkPlEd9KSdMaio/XRMkwdB34KpmBGOMen/lO0k2qnqxJkKB7cpoJ2F7VV9qGxqOwjA1M8e4JnGmQKj6lm1EcrC6p1VtRZWaK8yc44paad2Kkd6pioWvG0qItMcK/90QOf2qvG5yhdJ99QH/AWgx7fXNBbyb481KYakGDqJqzqvBKQSu8S5Jx9WgF2B7e5FDh3TgSVBIHSHgqZiJZ1xXPmxrmUCiwp69D7+3rWlpcHPDYgdJ4SmAfrYgFS9FYD+JsF4z7hceGcDPJh5RZsMi5WgsgaUxZGqA0H2j+sOnvidQSuK+QfBxOzRa9d2wuqkpKfOosGd46V10cDuAELtaS/g8WCqgMedL4FdJqzVmRDV47EgY8qMOOBZMbQrWabsj+oksQGun+RXnZ0dez+xIJSH/lltZxw7ZseIJ706eFUGRWNJWi+/pkmVc1N2i/NagR1nXU/JB/RvAjWXd2WDFaha6VjX3AHRyqarGLKKcSs5kp2rbNpvtSuRiAYCSK6pgxffEoXeq5eHGCvU1gniICvkUhnUjlakRdKLxgll5xMAwjXO6/sAT+dguuhuQBVCpHHudXo1KH0rwB0ISjzL5F4h/WQMqVLB81pdUeGuh459SQ7Ka9SBom/XwapimCYgXbOkY12L7jyXO7t+1qpz5WSJrleDroKa63raLgGeVdDSpAC5+P/CpMSQkjvbOYXM68p64JoeQvf/ygP33Serde+Cfnd2hG8EVclsVcGrTGyndsdzV1o9kmV21mwaYzo9TIAdxkq24FX4ivXROXXneZJMVYzQGERQ5mtTPauvGvt6cDuFevatCNqc7gJUzIKu1ZQZI3iD3unT+gZY8hv3mb1x2AEe46Drj9c9J3hh44Uu42bKBx2gd6DS5RT3D7anXnHfY6zajRbwGu/ph9XujdoUZfD4x6MgLqOCdN5Tu6y2wZLtfh/gccpwGkDQLj17bAXqTpomqLJN6MA9c/Fk4ca9CuAJFKK/6Zsae+Vk+z06oIHvYce8fwYdT9KV/L5NpZ/TGQNd8+pV5OQ0XDsPbB2YT3InwOOyuq2QxnWfSODYE7vLoCBTn/cAhYIA9z1xHAv0qjWsfHyPHfk6JF/SNpyDb7do8tu7TV7FJU0AVZ+JmVuxdV7V+pYrdd3NYU8y29PW13pPzFZGlWvGa+qz1RhdQk92yPMgulZsl16p9vM+jFsTkJXYrCrOciulYjEgo257TeJm51cpL6rv7Il59CcvIrQPtQ1nWRKocYDiZ6a0YMC46FPXJTGHk3XjuFpQ4NqZA55q/7JbuFWS37Nox4IFfY5K2rOvOBlXk8UPek5Jvr1BkTLTSPF8Ok+lh7IJ9NL42p8GpURR4nme1+GBebIKfuZFg5RTy5MtB63+p4AH8muVw+eo4xVlS91UY/kWhbdXgHWKn01sGPPRIMtzIcpsdQGJOulYFJ9L0sNeG3bdJXvofDMBLeokFTXsj3Z5zBp1Mk3WzoF59Ywmvm4tabNM5GqL9NlVIXGMLngeJOmkAp6QQYG1AjVNjjrfBHbYttpRSDbr89+zliv9VP1ontlLYCSmR3VVAR7I6UV0JR/jqzI3fBb98z9vrlihSQynrXt++j7Ac2wAUeNQhLhiQqZO6sapqK1zyOkY2m4SvBwgpfM9fk2N71g9n+XW3V7dUGalPH0bi4avSF6dyPWsQAH3FGT6c34YLTEtDLypckyVq4KbVI0kEEKHc3aJzxME6Fx9m8N1r1tCDuBScE4BXEFh5xdp3hUo1Xmpn+NvrB/mxuCU6OdVYl2xKB7sj/WZNH6qjBUMeVBV0EI7ZZzDZ+o7yagM1QT4pgTp5/g8MasMK79W+TrAqYDFWQOOp7GS7Ve6TT7G5ORzqmxYmR23H40ZaX10jRPjOolb6MPjDK5pgtai2bc999jxag5V4aD9d4DHbSDlcWXqFOCqrnRbSYvXBE60D91uxHMcKxWtvDb1oZR3dh9aXgUvLjrbHIPeq+CkldMKxe9N4snZ1CndoZIBrYKcyrPH0NM8SMV2p+aP0cH0mdX+NANBAn97ZE4H/gj0lE5Wxsfl10DBe5SB/XcOtKrwKlp7xU6pXSkL5mdU/O2xScWt7EdlZ1oouC4qP6CvcV6a4Pi3vk7eVaSrxKzB91Rf4Xyo8w4Aup86U6NJ1uOcAoMObKCfPbKgP9eFbyOltZz4M/tJa6LFgTNTnrAqRnUKqjG+s9/K4k7mouvNpNm97dhtIVKu1fjKbOr5IcqAZ31LbTofb8d45+u18pXVPRYsvs2k4zLupuKyy+8dM82YQvvRmK36Y5xR/SYfSgCesZPzODPA48F8GgSmiw/BGSwUuXVKn/S/J7h2iJnjnRUTo0FD6WKvGibzPLVNQtYVA6Jj7QE7ur/u1YYfZsa6+aFtjrs6QO1ASQGQOlKaW9Ih14LBTYFU9bZVqsIUXPhztPnK3tU/qnVOFY/2l/pIrBiTMMdBwExVm8pRJUVtM/WtqR1PmIaVrlYJ0W1jGocqtm4CDpQ1YHydxEIFupVfejJVkO2AyplNB+gcw0HTCuh5fFfb8jVKbJMCC/6tulkxJew/JcxJDEjFj8ZKX7eV/a7yxllvXVfFO2OPFm8Vm865VEWuM9vKZHdA0Jl0P+/jwG/FhDNGnQR4Eh0GIVYVx4pG7QKZViTHVjXdGN39DjFz4X0vu+u3uq9BQx1LD/we27c+p0k7gYWKRtSAcArI0y0oOqImLH8jwM/vdMyTysa18W0vX1tlMyodJ73wOQUCq4To7AGf6yh3D9QT4K4VjyYJ+qUHQc6Fv6uk1bGuzhQlfXSuEY8AACAASURBVJ4KeE6JLSmpekB1cMbPU4od7SsAWV3XMTWBe3XsMqguVPfszw/3wubUbtFO/Y+2smI90Ua3MBSkd2vrLNIqpmli6+wuxZCKKXEZ01wnMa6LRWo36UhAAlnOsDoYV1Bb+aj7h8cL9oG+/c23BHh0jTy+JXuubCAVYuxbtw5124x6U4aN91fb5CcBHp/ApOrpDH9l6G68ewLNWYCCrg81oLMCPB6EOhmOve+VfnLE1LdXUYlOnsjk20zp/MYK9PhesTuRV0cdcNVkt6ryugN0k0RW6XVCuTMxTdtW7RV0qZ/p2RQFSC5zxzRM7FjXZBrAKQcBcKWHvWBIGY6UQJzlmG5TVfagwLJjQnQdVv15BZ22itEXAcDkDM2E8UisYfcCyB4/UVvq7M4BI3WX7LHLZwR0HWPtgKrSWcoR1VZ5xyBWenDgq+drVTfKSmuhhjaaZ1dzqXSN6x2g9X6VzamKSgU9nX1BBoxxNODx/b+EhtMiVYmmo3Q7dDpJqmhTvb47fX7arjLc6fM/6HaeuJ25YfDkOqQKUp1jEhjZnkFInQ7PK+vkjA4DNRO4ViQM3FrZwu6qcysKbtLWSzeXVTBaBfLO5k+1gcTAThLzscl8AmqqObmsLoOuEfvoqnu264JtJZMyFCk56LUuIbnMq63JveBVAVCaS5Xc6V/0DQdE6eB2l+wTgJqAGfr7nrlzrjq/ateBbVf2PwE8E59MxVVizR3wdNtZ3dgdiNOYms6mOmvI8RzAJjm6daMNVAViRZasClPOV4FPtc6MAUcDHhck0VIVmqycsvqemlXA2lO5oS3HwCKuznl0xrX3/h459/at7ZPTTMeuKkA/TIbPDA76RlLlMKv5OLPDgKlfNKngpkrGKflpoKV9VnQzHVHZDThxR+GrbD5PPAsZoCNPcAlYeVJNSV7XsltXZ0wwHwWuVf/O0k2T+RTApaTkFZquA+RMsUEDXrdlWMWWlW1WcccDLfromD5NzsfIckpMqOLthAFKyU7PeHgM1a0X+o9vNUzWfzpf2hxtGf6ma1El0tS/Ap6J36c+9NyL2kWVHxVAVmeB0E8HKCp9aQxwQKfPsJ0Wnbx/7Nja/6qISrqu/CnFvOSParfa/9GAJwVn7v3xHpPvNGC6sa6CBA1dg3jnJIqAf9AMzMrYOrn33E806Qolo28/y4Jryo4w4biDYKx0TqVjRDim7xOrHJ7wdP/W5cDn7lQ/26StMs4vAfTJXJzCVrvF//aM+z5ux0541aoBnX1165oCGq9VFTUDM3TR7Ym7XU4ZHgdiWDv4M+eVXrlegTXGDeqoSvAYd8Jw4XkNkl1Vmvxn5bN71m3VTwd4p3Ej2UJlfxobUqxJiUb1l0Dk1G6qddXE7GxSiiOV3hwcTM7ruEyMBZoLTzlvOQHS00JjYnf0/2nO7myMJIODJo21WowyFlfHVRSY6SvtWnijj1RI43oEPHsXWukqfx1vmuhX1TAExUQ1YJ1CgXaLtOf+VFcTY9szbtU2BaGu34q6Tnu3nK/e0yRJYNGNCTm96lEmKSWv5Njah5/qTzKoI/gbWSvgt5pPOljHpAlQB2f3RKABsQsumhDOyo66au8HwUIoqMC8yLqmYJjYR2Xl/BBjWq9pLNKkzn58/dTOu/XrfMHvT4GMx8RjwVGnFwcRHu857uqwroJ0tCf7MwWgUx1OwFNVWOsYbDPZwtPnGAtSfJvOIYGo1bO6HoybGiungIhj0B6cPWNM89icGDv2Bf1pzNKzOWijPqyM4IqJVtDMv53AoL154R4Bjz/cOaAnLg9OXUAg2GFiqCg0reT2MDtqLN1c9gafHzRTVBm+78fvda6EiBOdDb2npOs20I2vAbDaWqxYEZXVARYDTTW+MkXqVNWht+m8UkVSsTjU3yQ4d3rce59BTOdb0cRnQWWv5NPqmwAr6cztTYOYrmcHerrErrJ2Ma1K8nvXI7UnkPHEUrVN6+RJTpOYg4wORFeAp0vMur5Jxj3rcRZ6ZR9aoE3eOtSxpwXuJL5N59Tlz2Sruma+ft24tL/0dQPelzN2WsToGczqazYU9OBvtQntKxU8CVR60eoxdrSlVSFidSpVugvX0XLonxXeKshqMOz6rBZ1r5N1waAznkvyvjrfKbQpZEyIeG/Co3Glff3VW1+awPw7IDwJ4TPHUTYRz0EfygJ24FWTv+rAAfKkynMGoKJYL0l7mPRNP3X2buJPe4uFiTyahAimcY3bndX3e3RvbniSSFspnX1UCdvj0ASY7NEFA39lk5O+0tYOt5/TWldVevreFAeqlIfbOVN9rGLrXlZiopMUSzzGaUzQhK022cUDt81p0VTNIW21O/vihYKzcNUWUTVmKkYUgDib7vnDbZf9aXzmLg3ach00P6dYRRmq3YdVzsKzY8CzqmB1stVir1DqtNJVBR1Luf8wA5i9TnsqbapBzilnNXgGsGnCcwdPLJgGXXUGgpgJ8KWtOa1Z2ZqDXQ0SVUBwm4MuvMpLVD5kqBieveuc2k/XIj3rPpD8LyXA7tXPU5KUj1dVpanCVFBE23MAOnlDb1oMJZvoqvC9a97FxG79E4tRVcwEWNW2IWXXMxOMCVWiTYBz9f0wDpLSOu7V4d720I/GHY2BXsBUfa/Onpz6kkxaH47nhIPH79UWUTUX2hj9QteagEbtDNf0y2ErVk/BkoJkPr/aIaLvOTuf9K7xiLY/AjwVSHCndDpKXw8+i4Cg/U+DExfT9w73OsMPY/uEqlNCXqF4Gk7aPtIKh9XhdB0rtkdlSYcZvTKoErZXBbrOFVhyO1ZmqWKGlN3UZOsBRuXkM9U30J6FLWH8FZt16hgVOKzWf5VMO1kS+6KxRZO7A54UByrZqzMmCvYnrKbaUQrAZ30uJelvEv8UNOj6JB/z/tS+fZtA10CToBY2uu1MsLAqRCCTM08p73RAr7O11X0dz/U1Pbqwio8OGPbKqn0nQDwBiZM2lIsxBnEszV/9Rpl5jc0+R5Wb+l4Vnsku1Uerwgjj6lhsNwI8FLozNgrnAawCTHsXnAugSLCTiQBAKTMf95TKdO8czrJ9dUjX2YVuzIq9cyo1BdlO/52TE+H7YfdOZr2v1cwkYalD0zkV2Ki9E7RAF+jb3yxjoOYzXglSP1OgOPU1OvSe+XY61bX04M9xVmCS/U9l0goyJWFc81hCe9ItXAfO3BrTL01MW2Rene4FKhVQm86/W49pcu7aYZ7+VQMOLpL9q679gD/tPm3vVMxrtW3qLBHXvdrOTNvHp+gy5YNu26oab7U1THC8YnpWZ4RWxQblITjReOSyum93302kz3sRzHsO/Peshxae7jsddlgBnpQjdgEedwoHCooIqwC2RxGVIdIouKUDJa0MhcER/bkhn1KZdnOZHnDr+lndpw7QRg+GJaCRgJ2DHbZhcteEnrY01CaqbZBOfjVajo9nVo6o7bStytCBMXcIT4pa5dKeXa/OHOp64JnqtXQG9SowTSr4PXYzAfVVcFnJMum3kpP9Tqs09JPs2vfzCfj9bS887wF1FWw7/U6DbdfPKfc7/Xt8q4oDXudv/6JP1aVX5J7AtRDTBKnFQgJQDpQ8wSeA2uWk5GeVznj9WLDDddR8o7EpMRq+9hWTtDqDwzVLQKortLoi1v0tbVXSryZA3+O2+qQ+P43dBFpqtyt/2g143Cgd2CS0fopD67MaYDw472U12O+x7MBkTsfKpH1Xzuk0M55xupD90BESDZoqPa6pJ/wEjvRshDtPx+4QTHkflHsPPaxMkW71pT4qZ0p0ryZEVsq6Pso0pKDEL1BMctBZde2UlZgEkIkdKlCYHE52+4McK2anOmDcyUYfTnrv1qiqNL3ooo2t3sbRmKYJaiX/JVkoVeOmWJBAl+puD6BLc8LzOq7GNOot+bkWoxpr/W0dtU3dItFEmHKAxii2rdZE4xiZWu2f+vJ419kv7k8KtGrrftL/JBayTbUOq3FSkUMQiecU/FU7AVwL1ceet98cIHJc6m0FflYxJM17F+BR5VTARq+vgmtXmSRhtQpxhU73WPcY2TFtdXE6mSYMEOeMYIDkyYDcIfcqSPC6jl0dINYqT43dKyE9OKeHyZQl6nSpfbDt5OAy2uJZpe11+zJVJKtXsj0AKEhcAbiqAuMzyRc0sOh22d6tlU63uK9VoG9V8vmKoetsLVXeK/9OASzpfXoWS+fPpJeYhW6LRNeKfua6pewe/46JZ5N10zapYKmuqQ+s2AFNUv6tvwQF+sWQCvq1sPC5aLJSXRLkT89heL+rAnUF7laFuBZqkyItrQl1Va2p62oS+5U9nhQqOn/KAX0lu+f9FGsqHbCo1Ge9WFnFOwWkU9tnDl3FIAWsOl+NM/TPXYCHzuF0px+mQmJGm8QI6EFm9NcF0wr4dNXvxKCmSvdti9VzCTGvnGDqYFh4VEespq94xStu3VboVysPjNEBRE+C3/zmN7eq/nKXu9zFvncH/aru+bacy8FkXtHD3n6F5t1weU6G17XqVHtyxomJX2X2bbpVNeFrVbEMut6rIOzBOyWvqY1O23m16284nZKIoFfoD2vg551W45wCFvzZCgCktzq9LXWT2FPqlzblCfSSXruVXVagDNcVVGu79Gab2jPaKnPHuJaAg9o4vx6Cz/pblyk+TnRX2YjqJYEpTfyJXVIdMa9x7sfmEM8XvuXKvKdFSFpfxuTu/JzOkTFuxRR73HGWSu/rNpkfn1B2OwG6avsYMnpBwmta1PNa90Y25CXQoX0RXDGvcE7nfeMb37hohfbcmdRgvSJCWyi6ovE1AU2MfBrEU7uOXdnTt+5J73mua4t+qcNpVU+9wWDooAn8aWDaA8I4V6whDO3KV77yxabhIEITgIONvcCQwMVBsDMhmC+uYV5MrqmySICHAYF9MPho0HB9pqren6vmSrkmwF4DD32ps6Fj7q+qXe3Pq7duLPRLnaetj7PQkfahbE5XAFW2sIpvSd5V4u/0M72fkvtUfozBtqmirsBcVxygX+/Pk5z6b5VUp3EurQuupSSqcqyYkMoXVyzZtCBVeZNeeD/lTP82Yp/7JHboM3tshfaC36stK493rpfJdqQWWylXYO2+/e1vX0wObkF2/u05ropx51144YXnAM/eQ0NeETGZpO+8cEc81vC5sHsqnmmgWbWj4k/9LoWpI9MAdTyvOCbOvXfuui+P9QXDo7p2wyK69nMeVaBYsWVp3z8F2ZToqspzFSwmCV0rhcRsuX7dLsGUQYedw+o8qSNWLXvXsGs/BTz056kcCfB02ykacPcE9gnYWdltp6N0n/1Vif+YPtMzKTFPkhiBUnqNeMVaaWxO8Qm2i74pF+xZq26Vt5JzD/Cf6hEyadyhP1dx8Zgiey/g4fa6gjNnTfcyR3v9ojpzl3Jm5Ue0JT2WUBW0Ex/nmlbgUs+ZYkzNE3vm78DSgVq5pTVlBbSdKi+hcbZVCupY4DKVjwrYsy1VOVxijfYYL9v6nKs+fDylFN2AHEAqmp4EEA+IGjwYQKu94HQ/ja/BIG11JcNmwKGO/NAhdekVJZO1nilK8lfBQfVLZ9Rtv8r+/PrXv/71i7FkqXp3sEOZ99r4ZJ2pF249qH5wDzpy+3Q5nALHc5wD2ybwWsmntkYZurmkwOlyKzPI/vYWWrpeyu4oJT8FhN2c3Kc5xxWTq32qD6TvRVnFWs5N2zjAY/+Yu24F8zp+V69FXxKAx8EVAVDKPdSTz6+zN85tWuhqzNZ4pnFK2eWJTSiA6/Kl52O1e+Zdv1blal6Hnh3UqF40Lqb4Vs3RfUttdhUDU/xhDOJ6av5R/e0+w7MSXr+zpAssVH737a0Tg5i00f3GSftpmz1bZ2zrjjrtg3NQJ60CiVeh3XwS2FCjdoNP/buDO6jp5lkBHgIlPw+AOU0qXwc/1MX0Wa3y9lQzGAeA57KXvey5M1R0RJ1rAmvdeh17Xys3BTucI86GVUCrApedLaxihp41qM5YTOfqcqfqfG+1qGBMzx92Z8WmMqdE7MCnYwfTWAkQdgCa66jnHjQ5e2GWtp79HBBlXwGeKoF1iZK5g89Pcokm/e5sjMrVvaruumGcUNk0fnf96dw15nRrqM85k9sREknffKbyGx9jD7D1tsnXFMgkMJNYJ99eU0B3ZoDHg0tKzq7QhBxXgWKvY0z66oDZ3sCF9h3rM020q7FX+8QEAntkXyWCVEnRYTXApQOvnT5UV5OKKAXZvUlsL+A5BZCk82x7gtaeNZy0rbZLOEdsVzDI0De8Ok1+zHXmvUmSJgOjoEeD0woMTOaqVZ4yhHt93hmotH3rh/4n8un8Vm8Odn11VX/3vPoD/64SSbUdSnalWvdVItQ+V9v0Lqduv9P+Vnan4APtV3FjT8FIOVKcWG2JTXcdTolvtA0Wm6lwTawuY4CSGAQcak++dntIjyoW+dokm0uAfgK2SsDTJW0Pir6wE8p3b+A/JfHoIk2oz2mQSO1goEkfvk/ZjZGqBjzjb0/gGnST3rzoxvAApzRjVTkRqGpy8qDrlGdV0eg2Hc8KsF9d78qR9tqQ6kOrPdUd5gIdM/lPdZja4QwP+j42aJ0ydno2BYXkV6rXlY61apyAHNe/2lA11258XzsNzBoYU5Cc6ld15L5Gne5l/zi2y9UxbC5zZcfV3CqA5HbgjB7ZHt/+ZvxJ688+3O58O0Nl7exI+1Jg0vmYzq+zO22rb54lnabi3sHV6rkqNlLPlGVl56l/PMcD0R7n1fagb7e5CvClghN9ab5fMbVqe8kfV9d8zZwA6fwb7UvA020/uJFrNYV7Ttl3RjwNPGx3SlVzSpKcyJl0N9Gn953O8KANHb47U7KqLtJYuKbAgltIamipkqtoz0mV5BWdBjPalK71sUlllUzT/CDHWQAebGnBF7pgPLGrU9vsSQ7TsbogM+3n2Hbuy5Mq79ixPElUgOXU/le2egyD4v0lhjnF0xQn98ZOjuVs/il2w7hQxcdTcoPrSmPbJJ7qdgqBEvqcngHS8VcsvuqgYiwdbCZ2B+Ols42rAlWBBnOEFgGUrTomUdnw3nVTzNHFV67jOcBTDbaH6aEAZ52UsCgu31lsC+0JTHsXY0/fyclghE556t66fz8CdUQDnoCNTsa0jknvVZKZBAjI4MCNAIRz0CDrhq2Voq+R3lvNlc9pcNMxj1l7jo3XLM8S8BwjC+eemLnOBv6v3f9BAJ4fRp1081ZfqHy4Sxqct1fWK30o4Jn2X/WXEq3Hwar4qmJst5ZaXE7O3VSFPgHeHuCDvjgfnmNUcKKyJdCjutc4yzmnt6l1PLZzHWtc123FU0gOjqtsGcdfbUErcF7FRsa+c4CnAhATZkKTA/rp9mEnIKqrSvZWGp1hd/d/kONxLEf4kNEPZOn2VnLOPbpm20RZUz9V1UeQonrsAI8CugpcaX+rNrRTBgk8lw45a38MoDw/kZKGBlANuASWngT0YCvu0a/S+aQJCOv8oLNbvf+DtOFKL3vkRdu9ILZiDk4Bintl/t9ov2JMPGmmNxP32Ib6dQdi2G/X/2R9mLT0DUPKoudoui+qw/p08mi8m4CU1RkxnZvvhKxsxd/4oszsT0HUik2p4nC1Nak5hbqinH6IXQ+ld7awmqsDwups6KqPFfZA//h3DvBMDaBzZqcuU/sJiOoC/cRBOll/WO+786jB+uFITdLJsKe6VqSugDVVc1PmpAM8+uacAhWuS3rLy9E+xlBb8PmuDs974E6Ap6rwqC8FTQrI+FwCPBNfo/NSF3qwd7I9nNZoVZmrDlfr2/XhQLCrQjsfdF1NqHzvEzJ7kp/acCff/4X7CoZOZS4J4jnvvUmuittTn+D5SMYotS+NG4wnew+oJ6A+ASmQp3rrS8kEgs89+csLveQTq5igYGICJJJO9QUGP8gMnVVfXVL5R+V/VdHpcTD1m57Vdrh/1Ftaq2AxYXgoxB72gQitejX0rALPHkM8qzG9Hz3Ii3mvvrNGF3nimJXMyiZpMtexV3vK6NeT5oQC1sCZAJLbiDMlPJTH66sDhtV5Ia0OIY++rl3NQcEanvGglABPBUL4loSuzQrsJdYjAUH0p3N24OxBzLdM+VlBjspVgW8Fmd4+JaC9PlcVVasgWh223JuwE5jyt9kuqbiwp98O0DHx7p0/waMeTO0Asm/DcMy07itbYKLviryqeGOMUlBeAXi1Meqqy1tpXnzWAZrmyVUePMvjIStQqWvocTgVcox5zn5p4boCm1UhtCo6Mabq2P2he0PsYgzPHmda0cZpX3CVZDsWwBGabulMKt0980LbSaWhho+/J5SnyrFyajUudzTtQx1InzkW9Giy4/pqsnKjdzkhm75au2ddmZj1kDTn6m+GUDaOp2wYwUr6Yi9nzVS3DoTo/FPAloIS14HVXaoANel0+nL9q+Or3qk3tYO0NarBIwEhDfjsywMzPuO1e/6/bqs5JPpcZeUbel1FntgaJrI9b/J11eDKXzVJKnO0J3bsjUt72ysTpgme/fj8J6BTk7ceVl3FfNo/dab6UuZD5epAGOdGtsfjMfNCylM+7+Qn6E9lU7uGHU+KUAc4GuOYZxivVix8pQsHmdX6TdaV82VMUJ1UhZy3ZWzQNXFwkliiqn+NyRrzGSdSbGaMSVua1NdRDE/lfDSMKSqdbrd4YGSA64Lj3iAxbe9JdpoYV05Nw6yq4ySbnlvh/RVI6uZHdO7zSZSqAw/27cxHN6Yn0XT+axV8HNykQEPn9MqwcpAVaNRnOLcqKGE8yp58oqtUVXc6RtJHqnw0ESW70OLBDyaSUWWy5JiqG+hav0ma4yVgpMVJqqqdcagCdQUqHGw5E+hJvyrakr16YtaxuuTc2b/fnyaoyXMKVL049MSvjAPjq+ss6diTkcuVWJkUz1fXVmvSjZ/kIdDQMdO1lFyZ0FdxQHWr8vm3X2PMrliu7Mvtt/KLKQhP9gD5KhaXwA9tuJ1VnYV0NqdaM41RFYZY5Tct7Cq5jwI8lVPuqZpODQSpOtjb57HtvbLY208ywlPm48lwrzyauFOVnpB6x0h0MmjF70HBaVHVl7MRDFQaOMim+DUFAA4aPLBUoCcBKsqrFQzkwhgMAonq1UCA4LoKfr415eB0BTS9sCDgQB/cTlttXTqwhtyMAf5fZ+h2ghcGCp4cLGrVTt2ttj7cvqhLyqX6JhtxLCNMW1GWgmuV2MFTtu2OjQMOWKifqj9PmFXCS7FFq/nOz1egonrW2YvUrkrk6dlJf2mMqkhQXSfwW4HplB/1+ZRXzxpQd/Os2OC03Z0KHI01KSatGCuPQWndVnknye7XjgI8KzQJhXLBz5KB8YpzilynDrmn3V5matL3JNB55exJg4miGo/PV4C1AnJuuLo9o2N11Qrapq0NNWzqAV/Yhx9sl6i8Co5wn/RlVX2qTDq2Bi21LSbllS59/aE37QN9w/Y1iatuPXhgrARK3H/0OX9bgrqY2Bp1CJmcIfOtM+1P7YD+54BHgZjOySnvZAfq0w5yV4FfExOfc1s+JXEkliIlOsa+BKzQHv103+10bFyris1pf7RVtTEWEwqe8DftfQIgO8YqJTX1/c6enS1cgYqO9dOx0G+aH/TkhRPjWmqfYpfGMPblDGeK7Z0uXP5J/q1YlarwrUCgFojOfvGz2xPl9T4ZgxJwVLm0X+2bbdiP9n8U4OkU79Watq+SdtenJqBTgtdknP+NNl1gIoWYts+8+q/kZxLwsTQZ8ZuBu3VKle1ka8/ZIsiqAYSy4WwIfpAgHOy6ozAAA9x87WtfO1z60pc+XOEKV9hAR5WYlF1RGQg+/NlEYWtQolOhHfr21zVVRiYNtWnqm78re0gVtwKRbt3UNtgX/dVp5FU1hbZYo/POO+9i37KqQMMDHcGszk0Tgicvfk5nlHQeCQTrGCt6fJIUOBbH0aSna7mKG/ArzP/KV77y933R21nEm5QcvN+k6/S9LlV8rUDVSv6ukEty0/exbt36aKKlj0EeXNc3G3mNsnasn8tdsXupHwc5vp2b4mS1fmktOhDJuDLJkw4O3NYrlpz+Dx17QaxxpQI5uK46xeeKNVX7gryropmxXH2eukX/JwEeKj45UhWkKnYk9eWOdIzDnUUw2dvHnqQz6ZuLt5fO874r3WvFpv/3k4/nSd+Blia4iu2pKFMFGgoeFDh4ckmg5fzzz99YIQAlZ6K4J+9OmFigKqnR4dKZF/arbfA3wJfPw0EK7hPYwXdWLJwGpfSWhCaBlX1pQEwAa2VvkJ/sGt+M8/mncyMehBXM6rZeBRA1TvjcmOAALjT+ODhnsOXZgy6p+jiuX7JaaFf1BSYMzwHwaDLWwO/Pug1MEt0UfHhRmnyuir+0Xb1fzZtMatKNAlz2RWaUCbBaOx07HVZ3e3Ymo0vEtA2Ok1gd3qM+Jm8Qr3wqrV2af1ccox/4AOyys+0OKCvAcPCDz4nVSjKnubFvP2S+WhvO3X1BizZ/nm3RZgR4Kkfziq2ixyZJnY6xquZcQZN+/zfanPWWl24TOI2nr4dirnsdykEEDcfBAr+Myo1JjXXyOvcK8KBv3wPWIOKyprm6jbjzJRtKLJD3rQDFt0vSGGzDqr4DKbzPcQmUEqBRm05yOjtV+UBi21LFr88rmFfqWQNfCsiMDSkYaiGj9qfJj/0jkAPQJjDONgAXkA3zc/9wPVfsTxc3FPSozVZVNeSADshYqr6qQs71iHZMUMp+dECoYsq0/66YTFsZqqMqyTkDs7LdFItS8qMOCIq0z0r/WuV3zEcH9CsmW5mNarvv1Pjc2SXvs3Cdgo+qX7WRVSHlxXCnY4w3AW5JLo0lvM9YUW1DssgYAZ5KMEdbXMwURDrWQ5FkZSzHKmhqJD+M7Xwryw1JA1UXlHx+iRpU0JS2T1YJgoF35dQd4KGM7IsOmwLyNHhoBUaQrtWlBjC2RbtUHVVbi64rBzxOcztDpImYGfvMUwAAIABJREFU22JIjj5HHada7yng9i0tAk7dCnDAxb6THVCnSW8JVDr4UGDvsrAtwMxlL3vZc9ugyYYTS7nym2P8fqV7DcLa9yqOki1bgRfoUP1AfcNZhs6+IVe1nZXWceJrifnBOMqOrADPFHyqfBXgr9YU7TsQoOBoZRue01IBoXreG585Nv1CX4pYMTfK1qVXtI+xd/dV78Pj+gTwaKxPPlPFk2SLantknN2+0WYEeFYKUrSl+5nuuF0Q3gtmuqrmlEX9YXrW9ab0OeTkNkCn3zQnNRJ1JqWI6bAV9emJHO0qsIC+poCHwMS38xisUvDoQDVBiG+XqG7YR2WPlZ4TqGKCwjYGAy3HcpDldDjbezWZQOix9lr1VQFdHSe9Zu6JTQOWVuVe0Oj2igYzT4Doj/83mSYDlUuDPfrtkm2X/FaJs9N7FfQVjNC/uN7QzYod4LYs26gtq75SUqgSNGRgwclD7K77Y0GA6iht/ej9Lkl6QUVf9MToa+p2SLY6gYYEpqq4kmIzdZnmNQGNfE7H1LiF+12u5DiUr9NrsmO3UbXTVS7x7cWUp/Wax/EUezTmY+z0dpjKxO08fj8YdXbyGZ5ucY9RdAeuJvukXSD6v3yfxq8Bf48j+dzpWDSqRFumdaRD+DkIyOIOqdtwfpYlObg6tQOkimHR7ZV0fihtvygjqVsfe/XpwYnzpy4SU4M5+nP0J2VRqJ+0NaMgwtslG1/RzjpnTRiaCKvA6KBsxcpVvkedJWCkiY7tJuxkxSqhPwUVk7eNEqha6Rj3Vkx1dRh0FTNVR24PafuLNkY5FQDimo7lWxdT2V0HWHs+W53j01ijdtvli6oIUMDM/hRcebG2smm9x36nxWRVzE2LPNWlxnmC2qmdetHA+VcAr2NkVafdiykpFur4BDhJJ4ztHE+BjduuF8KqO7Jamnc47sUYnlR5dOCABsJ26UxH18f0vtKRHcqd9nlqu45VOLV/f56OkJiIPbKwrfbH6pFMXXX+QatoyKcV0xQwOahwIKdADGMoe+jPejWaAIsHU50Dq1omgT2Axx0vVSgMWMkpPVgrCJuc83D78GCn9x1sUtbElvFe52cqL20Bv5n49OwXrmtwrSjrBC6qahptvSpXcKtxie1WLMrEXyc67vpRYEc/g3z8GgbXVVrnagtI19PtUZOAylBtkWhO8PN01RyrZKb24f5IRnelN7c17Q9zQZ9pC9ZtbnVOtAKO3Xqu2LVjAI+yV3heGXi1jcSg6LoSKFS2Uul9TwykbghYGGdSvGG/Gl/UR9O4WgByfQloEwDjXKkb9YeLAR6+kgwBKgVpgMHfmJRXmt3J8M54qvtK1V1SY+yVbYr+9/abDJmJhA4LfeAf3gJiYukQOOVQupNOvgIBXHc9EFtV8m60TkmmQ7XOaii1zj1ZBdPVGZiUvJMtuy2pI6Zk1AV3rSK5dvSnVLlqoMGzfJ7ADp/VxlMV69SwHvKlbzp4oO41KHBMBywTH/MA5oCN83Lw7LaW9KttdL19PVX3K4DW6ZAyVL5HH9DKc1p1V/aj9grd6fmktDWj56uqyt2ZLc5nlcwrdsXXM/mXzs3tivc86aftrY7hUcaFST/ZW2cr03Mt1VxTYanHAxLjSX+sWK/KPrhmrr+qIHHbXcUgjKlxSMHtJI+4HiomSmMECRIW1x5jVkDLC0dfZ48xnJv2eTHAg8N+DLQr43OHciE7w/XFXQUYbevj7gUR/5fac7GqKpiL/61vfWt71dXXwLcvuoSdElCigp2JUcCnTlgddlXQlmRS26GzpyRW2YIGwIqhwrjKRDl97IyBy5m2otxO0ScO2OJ3Sly+FUh5lDHy5xQYMYBqFaWMDROCysXndeyq4pokhcQkaEBLvquBW5Ojykv963kADcB744vrwJkz728Fms46Bqm9wpddFmdo8Jnx0tfO9aa+looO94Hkj76e/KzgWJ9Llbvako6J56rEvQIAWuXrGUY+09nKan2rfKPXJ0WuMmkq7wRIpHjjxZ7bia693tMD/NX6VnE7zSHpQdn4VCQxj5BtUnbGY9ZKPwoqWdz5UQQthjR/sN3FAA+M+Rvf+MbhSle60sWCtAMSdxQ3Yg/UlfGmbRltm8bl/VMrqwS6UpI4C5C0Z6uJ4xHwOOjAfV1UGHRiMPgc+llV6srSrFg9jOsyadCrqu69FY06K9af7E6ipamrar++Sgj+FpKyS3RKTRZqA7pdolt5K8CjgZ16VNnTuTTK7r60AnpO81bMko5dHer1pODA26tfPZdB30zA0dsloK1zTMA9BfsJG5V8eZr81C+T3R0bJxRQwJcxN9o8+mQljL+V2dVq1w8yu89pQvL1VtbEdci1IchSGdSOfZssVe3uo6tiJOmyKkIq8KFzPjaur9iGVU7jurGN58e9tpIAubJ77oteNLo8Or7bP/v1ZzrmxWNtmmMqyvUYBXOb5pVKV767QDtw5tD99mKAR6tMnXAKCmzriF7RbBeEOqSsFW3X114j8vYJWEz77BgqzLMDHkkeB3UcJwUPyK+BB4EN7XleYQW6dHvL5XCaMyXgFVBKjMtKFq9oMS9c0ySqWwrqHA6WUnBPjkx5NIlUQM3lq7bLoCe+UdSBQQUBtMNq20T1qUGPf1PuJJdvEWkS0aQGX3ObVgDGxEdbqSo8DYIVm+AMggZv9IvnfKtO5w0ZND5VjOgeX14lyKRnyrgao4oRKjvjnZ4xcn3wCIHHBu0H2xiwA/43FinOTpKirjnjV9qy0phQ5QpN/rSfrsBSfaosygKoXmmHXpSgn64IZ+FI23cb79aWNuMshCfcVT9VXPQkrjbRre3U7rWdxnwtDh2IMN/4GUj2pf1o3HWwqz5VsU0EQxqX09wpk/sk489Jr6XDCH0xFMV1RjZZjK5Kn/RxSbeZVIlkR06RxfvQir4KNAyMHbiEXKlyTq8AerBMbNtqWwLPVxWDAwoGKwYUTZw6fw2eFfuQdE+90Za7g5lq7/6MBzeuV7UFk9garwYrhkd16OtRbUdpkcJvI6beCPb0LJgnMjIPDgZXsjDQJSYH91Z6Z78dkE2JsdJ553+pUq0SAHU1OQQ9iREO3qgfTSyTxAu59FwWn9GEOtEP7YVHHfAM/lVn8OijKxk9P0yeoV68X8wTuqdPMvGmGJLim/a3+ob5zma8+Gd7yuHxKPWHNmhfbekkoFkBpMnaTtaIBYeu0YphZqyuQBLlqnI6t9o5nueIVd7gfDQnuB7Q33nf+MY3LpqyJ149JeP1BdNFn45TBTA1nFMXtTPis74/DXidIa7mnRwgbQlgDG+7Mm4624q2rBiBNB9Nrn4/VZ6rioBz8XMZynYlAFDJu6owVFYFkF7VUU8KeFKFn1gPBQYYz7fNlIms1mNla7yH80WaBDwYaQDRAKbVnOreGaDqMKIDOOrAKWq1Od5LbIfbj+qkY16TbSadrtipLpEeG0e0YJjGOmefdGxnPRITkdgx6IP+h/7536RwLNqoJ/lq3tSvxp9jC2P6l8qt1/ycx2qc5Fd71i75HNbNWdWVXlbrrH2prlPhOLWXCnjpW1buDxXgqXwEY1R9VDGHPuVzq4p2j/UpJ+AaZDzvggsuuGiqIDWKCrXq4BhED1vtPXdTUXd7qNA9RntK2xRcp9eqcf35DjQlg1DEmxK2bkeooTu4rCr0KjBXDA5kqGSqkkeVTPU6Eyzk8Yo7MTHcPqBO9PCjn/Hp7EJtnlsOSBJcLwI8P9ui/qGHj5OOko9WekmMhM+B/0Ejx1Wg5231HIluLykYq5gpyqK+n7ZjqIsUYxxwa7VLWb2q9Gp/Cn50fNWDAjNcVz3sjWudPU2AHfpIAEUTjPs7t2v0ayd02zCBPVxjjIAOsE2W4pL60Wp+qsdj3nZT2yYjoFvX9DmNlWqbHbiasDHd+vG+xuOOndgT25XxSyB3ms/TPCiHxnWNRxM/Rh9a8FS4YQV4VttViWH2OFP55HkXXnjhRcc4bJXQTlG2LwCdDdd9704T3DHM0TQATo07GSyrDQ+cU32vnKCiM6fysp06olZ9GhRxPQECD67+/F5ZHMi60+n+LPpWNpGBrFqHBKa02tTnnC3q5lGBEdoYq7O0XabProLtCvDoWvqapOdS1dn5bQICDgJ0PZhIaUfVtmfluw64dV5VtUsQ4IwUn+3m2K1zVd12z+2NNcqeqN402av9+7wcfCZfp98zsfC3AiA8R79QcK0FxXRuzsKozvasSzW35N8ed5lHHPQ4iOrW85j7kyMFXb+rrc1jbbMas8rviRlMebtq57tCzsKtdJD8nmBM3+hMMYVrfPQZnpVTUehTGA6v1FMFSaff4zCULYGRzuD23t87xqQy9+ClOj4GBDHwpS0uZSvIUvj2kAbnvW9kuT6r8yru6IkWXwW8autHr/taUa8rpsqBhgdOPMstAO2/Ck6rsVaAh2uXKiYHVM5MsKiYgvAU3KgrZ7q6viv/cECm81IglZJmYvPYH/upknSXvI9NKkmmvbHEgWwHGDxepm1ptAHTxwShbVYgSvXIN8e6+aivuWx747c+r3Fr0o+C9NWB3G4+Z3W/szmMswI6ms88Hk1lTDIk5sj7S7El2anGdY9xiVnWtxQJUhnfVzHS46DiEAKiXYAHzsGT/1U16gcdlcbnV+xjkl1y9EqdAEjfQuGEjgnWHYWoyrrwwgsPl770pQ/4jZ/LX/7ymxGSIoZM3/3ud7fr/OHBvokT8pmqsqPRpxPqOo9jqgit8KhHblWofrXCJ2XpAG0CDjonZGWQtgyc8VEQVgEe2g3ucw7OtLAfZ3am+lR2ifODDqEPfEcSx/ZtK2e0VH/V1rA7sZ7N0O1jfVsSz9AeVb8uFz47i8BndVxdQwQSApcEWHU879u3HjV4+7wUtHgw1i2uxCg5O1X5fnVd7U63gF03ybYVvB0Tp7TPyr88xjCBKTBwMMxqmQd/Mc6KJU3zSOCh8m8vOnQNu22m1KcDKLTp9Kt68faeX7o4le7TZ7vcps9O8pDqpwJIqs+K1dVdEc1TlCEV3CvgQxtCX3rgOB2Y99jHsZKs2hfXSV+moA8q2E1x0PMq+hgBnne/+92HCy644HCta11rS/T4d5nLXOZcZQAggM44iate9apb8oeCv/a1r21fwIYJ41tEYahXu9rVtuf3/LBKqr43pAo2x2x3eZD54Ac/ePj85z9/+NKXvnS48Y1vvM0LC4V/mNf5559/+MhHPnL4yZ/8ycM1r3nNwy1ucYvt3l6GZ6WPafLdo1NvW1GGnAuDon4fCPsgaMDnqcN7gFhVa171e4CuAp5W18o4pADuDM1El5oA1dYwlgIeBQxqwxzTqd0OKDPZVO0cPPFMi66Xzs+Tuq6jV/S4p2vHgFkBOGcXJjI4Jc75OCBWcK60NsY41fcpJ8f+zGc+c7jOda5zsf/CYLVOWhR26zmxtQmrjn40iVZAg+wtx2VVXYGGCtx4/2rnmlSrdtX1lT6O1esKXDBWT5iNSjYvfKZxcLL2GpvVN1THXHsv7CqbwHW1S66F+/GK3NCjDzqPCsSSVUyFSQUYNf9QZq5Xsh+NqR53R4Dnwx/+8OFd73rXBni++MUvbv/fy53udKdzygLz8/73v39L/Ne4xjUOt7rVrbbfcJ6vfvWr23UABnxGwLjpTW+6BcwJnQeBE7szQfNTunVlcFggADYAt09/+tOHj370o1sgvf/9738O8OD+Jz/5ycMHPvCBw81vfvPDbW972w3UJcDjc06LM3GAPW2menbD4hgJbFXsSuUcKq9XyWr8bsAdq7Paj8eYmgSVUUjjVK+ErnStenDqNgEeDyqayMnCeCCqxlcw5+AlHS5cMYgKkJRmdkCRthcryt2ZFZ27s4g6d58vz5AlEKYgwAPmWYAM2B/k/uxnP3t4wQtecLjuda97+KVf+qXty1m7dVrpe4//alvOVxnAVSx0+6rGnTANCWR3QEYTFP6utq33rJXa6uRMyST+aayexDDXYyp8VM49662FH5+rYrPe598diEx26QXgnuKPsrncFejRt/4cJDFmq31DXj/gngCPM5sJzI0ADzpHMgeT84lPfGJjOe5whzucq3Qg0Mc+9rHDv/7rv24U/k/91E9toIcBCt/58fa3v33bDrvd7W63nWvAz8TJuBB6qM4P8qVKzoPtxOgnwOcv/uIvDt/73vcOv/u7v3vuOykwFr4WHkzY5z73ucPP/uzPHm5wgxvE+Sl9qEGexuG04h65K4TMxIj5ua60/4pFckPGZ8xDWQnKj7G49elz4Zd7ufPq9hX6hZ34+ukWjSdH1Z2DFsjKcwrJAdJ2FO3AK7QUiBhwFbTRZqELsJrc+kyAxoO3M5ir9U82zoBRBZsKYHsQ1OChQMP7XdHhDsJURzoe2jkD5b7oWzIqhydi18ueZONt6duvfOUrDy95yUs2u7zLXe5yePzjH7/ZqW8R7vHXvXLpmnQFH/tWgDR9pouDunYV465A1Nnf5IcV4En6rICE9uEJu9s2Uzs+pvBRUA49HwOaVuBGdZjWR9f2GPuHTpXZ2QPWGM+rwriyJ46Z4m2yEYJn6laLTf6t2/p+RAHPl4BHERYCP5IGQM973vOejaG5yU1usrE1FBpMDkANPl/qUpc6/OIv/uK5cy5YANwD63OjG91ol59z8TzhaeU/qQ4m4AqCdQnmz//8zw+f+tSnDk95ylM2FgeLDCCIOZ933nmHt7zlLdvfP/dzP3dungoyXG4PSM4AOPXsyqO8WC+uBR3W2REaDNYSZ474ZVtYR03meA5bmPi5ylWusiUj/JcjOMeEny9/+cvn2Dp8/spXvrJd/853vrMxeqiGsc7Ytvz4xz++bfNd+9rX3rY5MV+wYZARCYNfp4+2GBMM4t3vfvdz/9cV2ES0SwhfdeEgSlkHjkGQhucSo+Fr707fbdsp+OEYeIayqYze1teV96tzLg5ctEIjQEl+0VV/mihTwHC6m+0duDmwnoyrATC9elqtG693SW1X4JHGYHBf85rXHN74xjdutg///v3f//3Nrp3dmsaZiSy+xsf0jT4qG5rIoG1SPHG21rd1GXPUTlKBUjE1yrwkW6u2wTWO0h86+6Cujt2Kor852EmF0kr3CTh0srM/j2FTAO56ngKearua8nhBwByL326XiXlCO8UADnIU/Kx0yvmc973vfe+itMBp8cDu/Nu//dvm5Fe/+tUPd7zjHc/9/y4f+tCHtq/S/6d/+qdtIve61702loML9d73vncDSh6EsS/O/WN9W4BngsgWYDwNxkiu+EESpVJ5eBjPIBjpDw8e4xoPXicFJQfTdn/7t3+7gbcnPOEJ57bmAAIBfgDosO0FYHi/+93v+4Ih5Hrf+963bXlp4sCCAjQg2WN8zAN6QhvokPQ55UA7gAMCFrBpaM8DiNQpmDX8gJHDnHEfARssFNoDwADIXHTRRds4AD74wXPvfOc7tzNLt7zlLbfnMBbmiB8weVhrzBdzAbsFhg9rAUYDtoBzXJAfYwBcgfnD+mN+L37xizfWA+PimZvd7Gbb37iHpHLf+953Gwd94VwUD/5q8NQKkte9qlR7IYOgTJQ6pR7q9UPN3o5O2AVG2pICHgfwFSu3Chi45wAiVWgeJDUQT4oEtXtnUdx3NFjRfrUN5V0xTzys6AweGUX0l76KQNcjMS64f8p5Htg+fAo2ji1tzPU3f/M3t639vXpMMSddO2Wt2N8qGWgirFg/lyslQU1AaK/6TzZDO8Fv/xoD+pPqVJkXrqEnQPeFpLsJ60F/9dgyXTNnIfmc6wjXVyCoAinOYCWb9vw1AckJFPtaU16XmzKtdKa5Lq3NHvvT8dSGOj88B3i++93vXpS2AWggeg+J8J//+Z/PMQn3vve9z52vYRIFGMCZHSR8sEBMskho17/+9b+PQfnCF76wVfwAAqjykeCQACEgDgKDIcB5oZ/+6Z/e7AeBBywC5EPiZ5WFxAvQgEoMZ42Q4HHuBsEKh4ihVPQJxoJ9JUNeGQj6AODB1tVjH/vYbWyAkZe+9KWH29/+9ltCx3yhixve8IYXe2sAzwIYvf71rz887GEP2wCG/qCKBMBAQAWDhL6gB2z/4Z8aNxgUgAyAS4AQzA9t8YNx3va2t239AOhARpw7gNFhXSADwAgYGOgIawogC5mxnmiPOQC4AXzc5ja32fQKecHScA3e8Y53bM/f7W532/T6D//wDxvVD7lxnutf/uVftrXEeQeMC3kAnpAkXv7yl2+/0Q5g7T73uc85RgcMGeaGvmE/GF/ZxhXVqUAgVYwaGN1BnZJmEsVvBTbV+FxLBTC0JfZNxkSd3rfUKhCVtpIUWKQKzdmYFQuTgs6xDIMmKYKNBEbZP4GMsgUdo8ekkVgo3PPk0wXEVVKj7LBLxB74IvwEY0/6rXS7AmFVtatgxpljbp1S52rvTKL8rfYyYd/Ut1RXKeF5MZe20pzNU/a0aq9FOG2m20rSONABX439x4AeyKe+7eyf+1+1deY5iH7hsSfZHp7Fvz0A38cjANLYR9bJ2afE1rkvJfKENuKx0J/lPNhO46CuUbfO5wDPd77znYt0EFZTaTEwANgLJCoIgkTlFRcZDgQEbE1gIFT8OMyLJOfKRdBGMkTCBGvzC7/wC4db3/rWWyLGZzANSHpI0Dw4jASOHyRqgCUkYmwhIbE+5znPOTz0oQ/dtple97rXbSDikY985JZ8keyhGCT2Y34gO87wYI4/8zM/szEQGAdg7XGPe9zhJ37iJ7ZuMSdnkXBo+1nPetbGsDziEY/YzjKpUaJvgB6wH9AxzghAZ1hoGAwZHAYe6AfAC/NHO8wfbQGWADqhG+gBusI40B2YGYAdgBLIyu0ygM4XvvCFG3DiVhwYnFe96lUbQwMwhX6wfpwfzjMAwOC8FpLAa1/72s0eAM6wZviMs0xg+jC3V7/61efOb0FmgFXIifEAaFnVgwkEqAZAxsFw9J8CrAfgqtLwfWl3NAUoFfvggYryMDCTocR1XvMKicFQ21CXlRMzqet4mjw9aanT64F9PgPZHLz5Pe+j2sKq/EflY0BSUFcdgqZekt5wLyUgD/hMohxj7yHwLiagf8ihvjjZakiAAvEAxUpKTFWFr/JpHFUmR8dS1g9/K/BW2/F1qvTga6DMm9r15KyQ266vpesgATTKWSXU1c5FmqMCcNzfe5YngQH0UzHGnb3xvoINjQVaQPlW4sQu0Vdi+jR2JFbP5SaDrddTXE0gvgOWjEfpJYwEzBgz3QZLwJOE14kgKeNtBTAbd73rXc999wyewySR/JCwwcQ8/OEP3wAPgAgSV+UISM7PfvazNzYGVDGSMVgMJFowD+gXoAaJFP2DVcBWCAwab48BdIBRAhDBltsDHvCADei84hWv2AAAwAOSM+7jM5Ls3n1VGsfTn/70rR+AKAQszO3Nb37z4YlPfOK5w9ie1MjugDFBoofefu3Xfu379AHdQg/o//d+7/e2LSM6ujsTdAW9QdcAJ495zGO2/gCCwPzgObBQBCkAZWCXsCYAL1wL6AHjAowBYGIe/L6kv/mbv9mc/tGPfvR2jc9gbNwjoAJgQvWLLTHcwzzxKv+v/uqvbkwXbANMHcaFgaPNX/7lX25ygwHC2Se0gaxgeLCeAHRYN93Ogl6riiIFPbTXQKpJgg7gW1yrbaDk6F55MGhCbwwmus9dsS4dc8WxPYlVFXYCX+rbKhP1lILbhMGgb2iScLkqJssrM08yaYvEE53qhkwB2S8G1Ok8VklI+1JdVX1z/RnoNf7B5/illD7mimVO8mn/KmOyd8rqjGAFelYggAAqbUV1ydxlcx26Dvh5wqDQtjXBKlCYArpuDtP7Dvi75ya5SeMUwSwZPn0ztWN6+Kz6bmJfVjK7HWjcdbtKbOcUVKkMBDt6SHllhyXg8cTqg+BBbEkgAYJ1wT+cJ+EBXiQxMEAAImAyMGGwBJ64tF+Am7/+67/eEi6SHM6VgAkha4ExkQzBBIGlANgBYwMQBCYAwQNbWgA5GB9bWtiGAeABKCCjAoUAoGBrbTXPanEhxzOf+cwDXtPHoWWMj2tgQn7+539+2y5zA6ODguUCkAGDgfEhk1PSkB1AAuDhyU9+8qYzr+TUqKE3zAnbeAAfCBqoHDEO7gGUMZAABAEMQr9geRiMoQf0AeYKYPCpT33qdj4LMjz/+c/f2gHwaEACaEP73/7t397AKc7o0OixFgA80DsAD+ZKZoEVIXT2h3/4h9vcwADhB9fw9htkRF+wGb4J5+vha1exNg48tR9PWHTMar852USq6DRhK1jFumnQ9qpvAtgggycKB4CJkWHgx29/q0YZgQmL4vGAnx2oJAC3YrK6JKAAqkpeqpvq726c7j777QCPsi4VSJkwIZ08k74pi7OdiSHTZEW/XMngADPZR5d0pwBPwY7KqUWGy79Xf5Pku7dPlWnS/zQ3eVHhZMWEnU2sHezSdZ3mrMCMdoB2foZPQU96q4/xyRk5PcqQGJuJ/VLuEvCsFpMBEwkNHaBCwTkLJDye70AbABMkrnve854bk4LtrVWFBdYGWyr4DeAAUAIWACwIgBWSLxcTgAFgCooDwMBvbIFhW4SvH0MGLBiAGYAG+sFr9LgGNkEVucd4MWcwMGBVCHjwPAAQ2BjImhYB20kAcZALegGY83M86Bttnvvc5266BdPlB68BSHCWhosH1gYMyvOe97xtO4oUOcAOmB6AG6wRDAmgDEAUh6355pVSok972tM2/QFkAMTgGegPTAuAC0ASDRLrA6brSU960sVkhH4BfsEkYZ0e9KAHbdua/oM+//iP/3h72+UhD3nIub4Bkl72spdtusRY6J8M1Yrm16p1FfC0D63+tEpQx0oAYGUvXplpFe1Mk1blCswUeOn2j+5la8JnG33lO8lYJQtljAioqjNL3q8Gb/epSo/QgyYofY7jKh2OMXXrpEueyU4mW0SrdfUP7biqAAAgAElEQVSqVKl0XTvtw9d3T5w567YKatl3AhlJ5sSSqH2QgUtbqNUr66nKd6BUHcjVdrSlxKYm4IVrnf24TVdn6vaukepp77NVey8qFChpEbhnzh5LV7IqwPL4RtCksUr7qs5p0d+TX6kfKzPFdfVYxvE09o2+h8cnDQYBQALOAMXiDAnf4EFbMC1gYsAUYJuDVX6lPLACSHQANg984AO3hI7kjDMhOCeDBM7+0RbAAGOAxQEIwBhgM/iaG40WCRsHeB/84Adf7I2yYw0O/YKBAeABA4OzMPjBdYxNlkP7xz0AE8wN+kJSh/6w7YZDvlrpA3DgUDRYGvTvB5vxXSA4f0TGBMATnwF4AKJwABjAD2uDM1G/8zu/cw7cYIsJZ5p+5Vd+ZQMpulUAGcHYgDWDXNA5ZIH+cO4JusWWIJMqgCkAEs4tYW0ZFCAXAA/kwTkdsDdYQ//Bev7Zn/3ZNg8AMM4TW2PYWoNNQS+QFTLhB2sNveA6v+2a/fp2iTpbtbetVP0qIEwqMiZojKvtCXi80lIH1EBBmdyOK4pZq2voYlVU+Dy0OqS+nBJHn6uzAAk0VomL4ydWzNku3wLQwNqdTXBGFPJoMt7r+75Wibk5BVB1z3b3OR9+xxU/+/lAJpAObFT6UX+pzrZUSd3XLAEwHbdifLwAUbvAPXz2RFoB/WqeOsaKaZlsO+21tUl7Hde3tfi8M3ka69MYWmSlM4jVXFU/yS9Tvyv70q04ghjPpdX2IGVJMVDX9CjAA+fCwVIkIbxZhcOp+n9sIQH+4z/+45bg8X08qNjxUymOgAeOAOYD7fAKKNgjbHNhOwZvQeEHb27hDAzaYgsI7AlYEyRHsAGk05B48SYRzoQgiePcD34gU4d4q0XBmH/0R3+0jYnx7nGPe2xNq6CE63gGbAdABv4GOwIwhzNQOHdEIMdkCSCAc0tgN/Q7iwASsHUF5geLCpYEoAZgBG9E4RwRviYA88RZJ1zDthm/8RrtcXAY40F//EFf0Olb3/rWDTxxuw+6he7ADIGpof4gJ2R50YtetIEVbLupoXJ7DHMFSMK68b8ZoZ4A+sAQYZ2x3gDGaIM1e8YznrHpCfqCfsEQoU9cgzxYPwBcnO/iq/Yp2aegmpJuR/tOKj7fqoE8lBn61fsagH1sAgj+rrafCLAqlijZbwV4aL98JZygtjrc7H0n5kkBTBWgtJ+UKPkcQaMnohQQ3Q91ziswuEo0Om4FvKoEPUlgrFSrmMT5d30hhnKOK5uuquCu/w74a2zn39WWhNrtFNBRPpXDAUlaY/ffyTZiN1fI0m07XRKAiOvqNpliirKoGuurdaYNJ/bVCznvg3OtQE+ncwelxAr+HOftMcW31lbxbxfgoXFiYAASsCd4xRvARLcF4LxgbMAE8MArnoVBenWA60h0SKAwtEc96lFbUgYjgomBYQBDgsSOdmA1wBxgWwY/GBdbKEjISL7oA4kQY2NrDQkbLMOd73znc98M3C2AK4xGgL5x9gTPYzyyF1VQAsgAuMFcwOZAbwRAACQAPGBleL4DzBXe0kIbJHt9FR/sDA7zYssJegGDhrecwF6BkcF5JWwh4m+AUawP2B4AGIAH6B1AA/rEFiDWDPPCmNiSAwDDm2OaTHEdW40AJHgrDc/g/A4AKLa48EYddYnncDAZifJNb3rT9htbVhgfjAy34iA71hDzB0C93vWut60bWEIAQ1xHn+gfa4atSCZh3AM4Q394c4/rnQJ8BXg8MCdb0CrYk2YVDFMVi7bcUkxJnQF6lagZXPHbt626Slnt2OWuqkOCx+m8dVvBA6vL5xV6lxQIMJSNIpiknM48OLUOO+SW2CmFTtKLV857kzf67ADIFEzxEDRjYpfYCHSnOvG10/41EXP8idxMdClRJl2mxKhyVIBHGVjOOwFm3kugP+UE150DvAlw6oAm73uMo91Az5SXuq/01LGjKzZsNZc9DGzSo8rP+1WOTqBHAVkXU1vAo0FJjRjJHIkNSYnnLNSwcIYESkLShUDJAaBgsETYnsJrzGBzAGawVYT+sV2Ft71w7gbACW0xJpIkxgTowTMAAngLTP83diRfgAI8j6SJ5IhzRn6wuHIsNWbIAbCFeQAw4DeABZgGPI/fvv0EFgwy4LwR+oKeADwgK4AK9IPzN2BxAHowX7QHAMGzSPgAJjxo/YY3vGG7hjev8ANWC/qFLsDiAOCgLzwPUMI+MG8ybHgO20LYOuJ/5Iq5gF0BMIH+dL3RB0AG1gdt8JYVv7UY4AdAiAkF/WAbC+uMM12QDX/ze4QgO40VawIGCWPBCfEbffM6r6F/PMekz8Ps6BPnjPBcOjsAfScwQBukHB4gvSpKFWTn+HRYtMM/6DltAWgAc9/wMehXfhhwD+DRhOUJIFXBK8Cj8qiOnHmqDiiSPeqqZN4nsKButV9PxL6mmAee5zbhNMFoO7UXshPpHMsxY0yAQZLZt6b4Ba175udjp+2u6VZWAk4dAHTWzrfhPOlVvqd254wjmUvf2qb/+Zw5xso2CQzc1lLRg/VQf9mzPtqWfVNe3/ZW8M05pIKiYjod7CSAVck+YdoS0NQxWThVQJRj+zMab5kn8Nu3sWlrLeCpFh4dIHEimVLZaqBwQC52VUWQ8QADgiSNz2AaWBXjOhMqwAEmi3ZYDAAdjAswhKSIxK7ACrJh+wgJh/8lAtr4q6CJnfFAALYI7dA/5eFnVvF4M0x/MH88h+SP5zAvjI/r2BIjiIBseBb9ktXC33gGsjLAAnBhvgRWaIs2uKZbO2oQeFadkGc+UA1CbhgF9IPnMRbBjCZojIPrROHoH/pGX+yP6462+HHEz8oDv1mRuPMk52SictCt/XE8/FYAQL1VlUJa9xRQNWi7L2hFx7nRYQl4qgBTVVu6fgmYaPLn3DqWyoOCysTxKrDi66mB0PWV2B5dHw3W6TDo3sSwYs1Wc64CtyZ3TZxkYKFnB8UaiHF/9S3uxya79Jzb97HASfuuioTJWlXsSreVqKCna1sBHrWDZBNug4hlGJe2zIP/Wiit1mpVaCjDUG1Jp747cMg5JIYD97hGGnv1b45ZxR0FSR5fGdumB7irQpL5U9dIY9ykgFMb0FioOcvjpsaC7b+WUIVNFwMLRCoJTq4Lxr8rJOxjEDxUY3OxoXAsOAwTSRh/M/Fq0Me4AEI0ap7iR9tUNXSORiPzxSHDAPlS8mN1oSwI5soETlmwcGyTdMB2BFdsq5UyE346rMg+de4eMKEDPQeQ5IDculapmmYQcQdSZ0nghuN50mN/lJft/IyJAo4K5OicUoJIYyRgpMFD+9QtJwIegnfaSGIGNLk6Pe0yp3lrm8RS+aFgXTcNMhUV7kGU4zm7UhVHDoRSINak5LbTxSedf7JJT3hegFFnAOwoUMBmgkH2+JWqYA2mXGNnGabbRuwrAa/kj2d9rUo4Hv80ITKeJZ9b+Y7btfbpenD7reZdxRVcp28zMUI22CtzAkFPdSBb89uqmKL9KRNYFQI6j0pXid110MPY77G38rMEevaCjdUaeC6uGNnEIvk1H0djjufclOdwTWPiefivJXDRF1oVXSUHZzy42Fy8lTOocfpiq8NTeSoDWYJKOSt5kwJXCZJyep97Kiq0JVCrDLvqzx2NICsllz0yuR4IurCGjuS1+lc7ccfhPDV4eaDBvSR7YjPYFr8TVc05KJ2bkobPdZWA1PZYCU4AVGJIsNa6pZUCEG1Yk2lVhWEeCsqqJMP5uk75LH+zok2g0oEZ1911ncAJx/etK5VHEwJt3JOFzm8FgjRWVfJp3+xXAyEZabI0BPcaYxwQpwIi2f7EfhIASCBAA/heIMVn9TnqQNkN1yFtc3U9ybKKRxWoc3lW+vfCj4yz+zsLc/ULTfDcGVgVZZPY6vlI9VYBKcpU9Z/Yq7RlTwCnNsN54ZrHdC8MFMRVa6M+qzpmjqzmr36vcU7ZMGIQv5Zit8cxzQ8JiClIKre0mAAJWjrn0kTOv1dGosHf22lwU3ZDARUm1jEzafLqUOm+X6tQ8uRZbTPRSbVYewPmSraOOk3bNroG3rfSijRark2qiCtaVNcyMQ2+9mmOzlxoIlSA7YBCbUKdY88aJ/kc3CZbqij4lYyVXK439uE2r8GegdL9m22qsRRA6JYA26/W0P0COk/sq7fDZ52TgzBNKilWVHpgQkDfsPUEjvbYwiXddlKNVzK4Tbot6HOVz022EjsdqJ9VjGMHMmi7fphfEzaTodoz1xn3Emjt2J7OJ3i/86FOR9V9jdFcC51HVwitcqf7bcqxPi/KkwCMj1Xlds61i/PJVlbz8bUoAQ8rHAgIBa6qTnSaAM9qQVdAIqFNyOCJ9xjAszdYVDT9XmNV9oNOuLePU9s7Rd/1p4i92u6YOKUacwUo1Fl0W0f3pmlnOqbSms4IeOLSCiU5Dm38GNCjjqqsIK9jHmrzCsAwHwVn7vypKmKbVKGrftR+EwjgXCtmxHXt66Fr4mvotrEKnri3AuOesKqD4BhTARjXnHHMGQPOp7Ij1bMzI10R2PnX9L6uMW2ho/6rwk7jtPelDBbtNfkc5VYbPiYWa6VOXdIeV/0pM0ffUdbObYM+oD7mBZYfBZieV9E1dJmdlTymz6mNVMWNJny3cbcRtYfk5w4eXLaqeKsAbepPY3aae7XOnf1xLZYMDyl9DpyQI4OUOlKHzNGfGuHKEBJAIet0DPOhYGpqTGfVrtuOWI3jCdLbdvfRfu/clb1JW55OKXd68mrEz6OkxM71r56tDJ02mAK/g89UHe0FPSofnoXcCKLqwLiurIQzEpCV28TQZap2fL66ph5gfT18/RNzl4JW2orywKMJWOVIZ46cUYOc3HbwwM05dFsCjCn4rWcGOBbOp+FcjgMr10kFujymTWJc5w/T+ypj5cNu5womMI4CCj0mQN07K8ICc1XoQJcVYNb+KqCowMWTYiqwNdc40OA9jbFok+yPzJDmNY0Be4q7CihXsWwSp7vYrmNyjrim8SXFCc+Xnlt1LZMP0Y4cGBN0aj6owFXaGvdiRu218hFf5w4LcG7tW1qdU9LxnSrtnuP9xKDQKNRoNPkq26PjrCpEl6eqgKZyn0W7PTJ0TFN3/yzk9SCjlPKe/pl0/DzQakuC/SeWYjV2xeglatX7qRJ3CkgMPFwH+kNFwXofZH8SXU29dFW9g8Nqm8qr2w5McL1SINIxMZ77rK8xAQnaqRx+hqSTKSUOv8aEjDEBePhfvyhY8ZjxgwQye3ymi20VEJowJpBDAX4FXlcAgklPQbQCZc5V9cvCFfd8a0kZJj6b4o0m+opBpF1o8aHMXgI7U2BS7XxoEtd4pyzvdP39meS/VZsKeGLsle9W+bmKHbqt5YCSPp/mm/Thca6z/dUcdUzIdTLgUWPsaKXpAlN5dOJ04Kqi47qtN5UXf1PmqdKmc2C71WLhu3cQ6KcyV2N3BrFX5lVCrxxhOoZXItVzid3Q9ZoEcqVovQLQaqbamkjsSdKNVsy01b2ApwOsHdjRAKZr5G+Auc1PgAXZF33W/Qifuzmo7vCdWtAv/7+4VSLw7T7qIlV5ek3XnG8guq8xOP+gtqeSvXexh3a8Yj003uBvnc90jgk0+TXVb8UY0hZX+YBz6hha1ZeCMo9DyT90DNdBBRB190BByyq++XawM0Rq2/x7GrM5LwdQ6n/eJgHWU3y32rp0/WBOYFHTOq3ivPaT1rEjU5whqny5BDxKR033HTuhpgnR22nS4j0EspUjdvQW+lHKFwpScHUKcHMgtqoY8WYIZT1lzFOq0kkl4+Bj8szUwCtwBb1Ua89nqnkrVe4JPgEATySagDhWBQz0WZWX/+GtBsNpAE2688rK31rDM3r2SX3FAzBl9sCEdvqdTgQx/laI6gdj8jm0J63Nv9NcYD/QDwA/vpuKW3+uH9qZb2eu/NsTCT/zXA/kcTZBr+nzVVJyHz82tqkd698esCsQxzjWsSNVcl+Br+pNLjxT+RfvMZ7qtqf3p1sbe8DmqgjW+Xix4zqo1lDZia4YcP2lIs0LPC3mJ3lKbT+dq8G8ODffLmJMoJxa3HONJvldAdvqmAPkUFav61t14yyc6lbXJNmKMvHu326vkeGZ0vAu1ClJuwoaU0M9Nug4UDsFPEAG9Adngi46R14FsmPn0z3nQXxCsSolSwBRJadu/G68ZHsc3/tO+vXkTnnxGwmW/Wuwcfp8LzBxAIEx0v9tVPWrW7g+p7QtQJtdzdV9Uz97Bcjx0S//uw5tzyDtwRufAdrxHIASv+k8nQNCfxrUCLbob8ku/NqECXV/9s9dZa3tq1jgWwGdzU/uMwFX2/WTPhQ0TZIp26tOOLfkhxVQ9raeB1yPCrTT9gXk6mKn+5ImYiY9BbkViKzOtezRtwMKZ2P2xhMf2xkc35WYAjM+p+sxkW0Pc0s/V1ZYfV/n5syXgje1gYrdYl9qswpkHZijfQQ8KxRXGcIlxfD4eHSWswJXRI88fzBxtpUzQD4YIHToztQFW+93b/uJk/o6dQDEAU6iWHWLQVF9YoI651Fwo6+bJsdMNpDa0Z4JbBLA0WS6h5JNwQ594b/OgHwVvew0MeT2xKDPelJyPRIYoY/q7I7Lis+0B44P0JLmn9ad80R7zJWAp7JD2pqvMW3Mx0222YGeFeAhQFzFDq0mGQucDVAbS+xgl6yTfpxxnviytkmMxYSJok4UzBAweELBZ7bzJET7nOYBrrVvB1VgcrUGlDP5VLL5pFsFnImZmLDaXhhSX1NAsvIb+mpagySb7tKw35SPvPDba3epvTJdWrC5f2shpYy+r1lHDCjgSX9TBqzrxQDPZFErY8GiHgNClB6fgo1TWRjOQStkyL6H+u0MI4EVDQaTYHRW81RZtc8EVNRRlEJV3ajevELbW92ozXlS5WcfD/Px6k3RvBq4zl37r5ikFOTVXqpk5qwG2CR9Kwh9+KFsDfpw+NVZNfUvroUfvKwSugYMT2asqpwO9yCtQUwTjP53IgryU9Kgj+mWNLfA0jmoChyv4gztm/6XqtnuecwPzBW32jwurBiKPT6bYsSe5z2OuS+meOZxR22p0ovbm68LP3P9p+yS6lHZh5SgV2ugCTIlPNwnGFmd72A7n+8EuCT2syv+uhzC+4lZ83yVGK8OeDMfqa9021ATmRUUq015HPctOs5BQdJkPLUNXX/alwLRiwGervquBk806ERQRa2rSU7AwXQ8tHOqSxPrFHR14ylzpElU92RxnYvle9ydsXbjT+5Pk77Txel1auqNtgAds0JfzYWOqwBGmZ0ErvRaCkapCnWmReeujrECPJPqlQAOW1rYHqoYNAcQ3i6BUWcTvBruqmPOrTpPsbIZ1ykDPOaJ/lb/K7wmJPU/gkD2rVU27nnC4DVliNKc6Fdpu8JBQTVn/r9yVfI+JeZxzGPATZJ3DztUFXUTWRJ7qvJMdavP7NGjA8QVENNcVhU6nRzdfPl8Vah58ecMxyRGu++oj2uuclmrtVCCgYUHiymPq3vk87bK5qq9a4FTxa9jiBMdA39rAQW9M2d935ZWVR37hJxix30VFP2wSloprjL4rv9UHaVxqiqKwdMToc9jOo6PnealCNYrWgcfpyz6aq30nibQlbyr9dNErX8THHQgwZmRysF1XdS5K1bSwXvSrwJpZ98SDT1JCtQB//fqVEQQLDDh4/dKXg3sugWgATRV3QQ2HgwT0E1+79eUweEePQAPwE63ncU56gFoXOP6qfxuE+qjzkixjwmrMFm/KRjx6lGTzymJAs9OY463S0XWqbLweSbDxAC7z67m4MXrFPBw/LSl2QETLS7S85A3FT1TgJKKFwcPiSHdszbV81381DGSTAo6Tt1607GUzdU1Vwa2+loSZ4VOIQN8zt8HeKYLowkiGS0WAmiuC0TJ0GiAZwEKVgnXAyDaMhlRyXuCpC54qqQq5/Yxjh2zcqBVf165a7W9cgAmKmVo9G+Oeexc3A4VJOj2j46pCVR1oc8SZCg4Y7LlmNNAxzEUdLGvld05OEmgrQvsVaBjXwnIJ3CgNulsGm04MXoELh2wc4qcc2fi1Oqrsl8yOuqTydccdJw1M+zyqY3jXhfrpglOk8KKHXUbq2LpdFwFN9Sls+GpSErsPIEp+9S1I5vLN4UY71eg0dkSZSrICFfbMQmQJJ140cNY0enPfVELA8qUWOdVvx4TpnmZfab4oYVTYpC7eXb3PQ5Wa67g2dfMmam9uVGLgMRYlYCnC/oqiCb3aXXiAasLFnsnzv7peJMtIq0enWE5Zl4pQFbOfRb9dwZZ3aeDJrpRkzr+RhskOVT1PJzNYJ8S5B6Z1GGY5HR7izapSdPHTIwKwY1Wp/4WAeRk4JoGusROcL4ds+WyuL8lSjq1Uf0ykfibPp4s9JmqwvMtNjxD4EgKHM/SLxND5GBUx9UE0LHKXFMP4vSZan5T9mCPjXZtz9KPOxtK948tMBTsEOAmG1A/0XZJL2qviVXUa6lA9BzBz+kNID0X5j7hhYwzCGx/lls7OibjZopNq5jshQbaVmxWYt48h2lO9K8yoIwr+67YdD7jcVbHUF/Uvz2mJZkV3DKP6zWVWXNSKti/D/AkBN85uQfQStF7+lm13RtUusCRHCvt/0/mNakqNcnotsOk/7PSofdDY9VqxZMyHQ6JFf8LuDrJHmeu5qABVp3HnVOrJgIi9lkdlnUbwDopU9Ql3SRzlRCop9V68l7ausXzq6BMWRwAVAleg6QyeOinYvE64MgEo2vh/XWMmTJrqRpLOvf4RFClwVwTmALHvXHjmBiUYk0VEzp5urjV3T8mVjh49ASrfpKYHR/TgQz9Du1wb1KIuv6ciayKZbZTX/OXazzhavG3V38pXrKPCqhMx2Bc9pjlDBJjD35XBQLuJcDAWFDFQo93iYWqbFLZR/zN76Cjf3ocUbtIBY2yVa7DFTBbvpZ+zJ7eJeGEnJDSq3vAgVOVEydLjtuxUGpslXwe2GmUp1ZmU8eZgA22SXPwANYxgXvk0iTLREada3JYVQXqHM7AkDViYk6gauVIPpcVyKPNpcpLAY3aZgImalP4u6K6V7bnwXYF1HSOHviYDFLlltbZ9c02VaCc2oqCcgeGGrOcJUugdxoLPOlWfSU/XgHRVRzrYkJ3f6pPbQdZFcgkQMBkBdkr/VVgjjI7GFnJ6gVixeh5H673SUFA3zwGoExj/jHrojFZ9dGxQO6Dq601XfdUgHjc8PiX4oPbFvq44IILtp0CvgXJWK/FqoI1xmT05TlY7/lbxfoWK/7GnM7sv5bgxC4JJ9S++fcEfCSZLilARgfvqNnkSGm/9RSnOObZlLx1i0f7POYtn70yJfaiYh/TVpRuvxAoOBVOB66A3SmvaNLOtO8UqHFNE7jqKTEkGhxSQlcwpfavc9HAtaqGUnB0gEE/5HYoxnQGToEO/oaPeKDuEgzl9ETq1XtXZft6TH0vJU/vK9mRMhopWKc4tmJ+OlZI73dtuS5slxgRJhm1n49//OMbA3md61yn/CoS2nV14LSLk+oHvjWmSU7/ruISk75uwSnD4YX9sWw1/fiSjI+rYoX253GG+qNvuP9pfKTeE7OXjgF4XF/5E8bFv/PPP/9w+ctffrMd9JnkRr9T31QiROOf+iz+xr8IeLq9upS8ps7VJT51PjccPKt7eNPqzJ3Hg8xe2VP75OA+V6diNTlo4OZzx8zvmLXZu97q2F2iUnn26jmBhQocJMfrqh/dUkl62zM3f56AJ4ExdWbSu2mtVc+aIGhHGhDUtrSq84ODHFu/d2fF5HqAdYChwapbmxTYCNo6XbN6RDv1XweFKUjS7rgm+jkBRE2G6eAlQYAzXQ54CHYSS1n5Ka7zHEKyia6g1IJO2ZRVLGG7BOq4Pgo68N1L0DO+dkF1oP6tLATjtsqjsRx/O4Pm+uH4qRBi25WvdQD7mC3tKpdVcnS5b3JfwZjGbRZ4tB/2pf6BtWKcqJhiBw+u2xQr2Jcy6lxf9SXKRhYR8tC+nFHSvlYsos5XAZ2+DUqdwYbKLa1VEFTjVAVVlN5kIdmGDutMTFdh7RkjJacpmsSzKehUFYsaVqrw6cgVOj9lXny2C5JOKU4B0KraqADEHhup2JFjdKKO789XbGGXhFdyTJhE2pz+n2qpzwrYELy40+v5mlN0qMmOclFXmtA0uKx04jZeBTvvw7dYcN+/tAzXPEYwkfLchiZ22jzaVDQ5xqj053ZcxQQFO3ootgIznJuzd1Obn8jBZOR9egxzG/btLdWBs0Ortmmd0rUUp3FNQbeeaZnoqALYFcsw6bNrM42nq34cVFAPumYpXlWxw1msU+bPPJCKI8i0ArMszhxvaF9VztD5qr8ohnCdboAHAvl/Glgp3ytJojUPDp0RVPfpsF4NMHDoAu/Z1uqSkzrSsbLzOafVuTAJ8OAZDVJK0Z7V/Lr5+NYFq+lqS0fR955zXhMQoLKeVaV0bPK4pAGPBq30emZKfpVMCgqoQ09+e+fT0dM6Tnd4PIGbKtih39XWVAVuUtGREmlXACT9ka3hvb1bUSpH5wcq315WdOXrHrvZ1seoiljXgcYqZQz1RQyOoSAF80e+cYZs5afKTChT4cWazj+xNqnw4duNeHZPPOviqs596nvVeidQ4UCgGiNtTbvspwAeZcopgwLLigyADNX2Ia+vbKLKpy3g4f9a3C22b8lgIvqK6p7qPRlLcjx/9XFSCVSOjOvVdpQq9pQg4/0wOHsVPGGUTpHD9dtRxh44KkOsKiQmqdW5l2mimfQ1DTbJYSZ6dYp1Oh7bdUmN7WgHXhHr9tCkolVwCFurWNi983A79X75XSorNoSBjT6g1HOq0H3Nku2y0Kq2VPgM759aPGA83WJMNrSyb2XEIEvaVoeenPlxO+r8eBX7UoJwZkbBpK8DdeCARhkMr7Tpy8oMoh9sh+l2R9KJ2qrGffXNKvkawSAAACAASURBVJlX7KH7ic43xcy9xwoSm1PF0uSLlQ0lUKFzSWBNZelkWBUfKucqdipISSDnmDORGvvUPwi+lel1oJ4A4Mbw8MvDumCY0BueYbI8Naj4YmsSUGQ+ZZM6erdKTnsSs+tMjZD6ojP7AnQAcZo0u3XDfd86Oxbha4JGH36yvgPNE1mZIE/pS5OqJ5IqiWi7aUVWzWfP2im4Sf05+Olk0+DWBbrJeqidqh3hbwY2/f6LaovL4wQTaKKzNXGTPdL44iwI2mvS3FMYTXTgsciTf9dHimX6TFUFVzHxmNhBkEhdMS7oZ7+mCc5jiII4Z3ickdFYi+fwtRbpjN3Kn5hr3P6TjXu+SECxYzWOyQO+rdPZxd77Hfuu/blelDX1N5imcWKiE2dnFIhM56u7CBpPFJhpke564T2Ox/lugGcyieQcqcrSQHXqAePKIT2ZnLpHOp3/dLHUuemkTgd7kEl975WrYy5W/SXnVweBfKtzE3t1c0m3dxBBoLaqaCFTBz4mcqcxJs91bbAeZFXd5rvPVd9qM5UfJep8VRGmoJ+Yz+oApAObzlcSuHEAUflG5zOqNx3nGEC1ova7tXdw1BWXCXBP4omyLhjTD1Ar01UVJJo8k+3wP9bVOWm7junvAD9jLn6jL7R30Exfom2t2Icpq6b+uWc9tW1lj+qbx4Iq1XGy5ZS7j51HYvpSX2nbkevngNp3FzxnKQCqtvuOfi2dQd1pNdLp3OoiaOkctFv0Ff05Rafd4u0Jfi4vPqfXEdUJ0jbW1Jk62Y/RswccpYo1aLBdCvKT4DOR/SzbJJ3SWVil6lqc9RzQH2SA0+2lxFd6WDE30y1J9K/BU5mKyo/cbp2Z8aDlATltjVTz7JgLDcr8O50f8f4rxs1BwCoGqP2fFXhJejglJvDZbouo0j/9A/0ABOCsDWOBx4eqD9VhSjz6FQbsQ21MmUMHJNNYr4VLKsynLKjOubPNilXYE9sqO53K28UP95kEnibAuAIve4viqsBUXXqfGsMhRzr24gCaW+dHAZ6V4a/Q/XTh05bDHvpzOs40KHb9rYCAO4EDv2MqxU6eY+4nw0+JDn0ryD1l2+kYOSfPpABHB1Db1e05p3gn46ySBmTAWndBUvs4JdHtYaZ0rVVXK6aU/euZHYInf3PLbUl17wnMdajjrNagAqmVvqdBfNXukgQ5OtcVc97ZpVbFLD73gm7MU1kRAp5VYaCgV3Xo66Fbe77FkhgIxptT4sxk7SumgXN20J7WwW33mEJqImtnA3vuTwHkpE/1e11LXfNJP1WOWRWpfmbLbYnzPArw0CFXb/FAaEx0j7Ol6iSBqz1JZKpgtKvQdddHB3jwfJXMfF+8G2t6Xxmxbg2cKtQxqiA0lUPbMaGektgn42rQ0L1gPMvAudojToFqL/vniWcqNwHBpP2xbTTIeXLqgjTtIW0Z6QFh7QfP0I+daavm4GDbbaZaI8q3snnftun8o9PzXtvo+jsl6Wly4TrvjZcac/UsnPoO5qBFgoNefc71m4Cjz7mzwwqgdLrFfQdaBHTMAdrHMSCXwIc6OeawLuXc+2xVtKyKmYnOJm0U8JwF+Etjevxhm1R08Z6C1qMBDyZUfQeCVs7TrSwPiBQ2ocNpFThZJN8q43gwkGnQ1P1hBW1MXhUtykC5AlopmPLayojpqJCBf1fz4XqlIJPYnP9P3Z3/2pNVZQO/JCTGxCEqKCgqiqIoiCCCIKIMMsjcTTdjQxMGGxv9AaMmxj8Bo2EICLTMo8wyCDKoDAoNTYOCOKA4zyKRaExMePOp+Nys72JX1T7n3kbfk9zce+tU7WENz3rW2ruqjnWe2Ez6Gd2pctbg03Veg3sd96hEvBWMDw1CPTM876A4IpIz9r52Tpbg9jLpag+1rbVNy51Mr1UHRzbVlzlG/lSDlzHQ0142Hn8Yld+3yHj9ruozSzCH2O51aQ/V948h0PX6Hki016uJPZuvfY5kM0M4u45ia5VIObZmr1uEqNpgYtghFdI1H+p9nrXNNezaIkNrFZvzrOSM5m/udNb1UWVwbNyo/fVqse/qXuG1zfOx22nCU9d0Qwq2hNizij0H31raWTP+vcxljSxUIVVCpT0b6v75n//55Cu+4iuWnzUQ60QsYxll9j3b1X9IUJa81ojhKNDm2KwRz5TIZ9uK4ewFxjVQ2OrnUFJxaIAfrQvXNhJgt5ZsZ/ockfdjguJMX84ZLUduEZtu08bL7m9wgxvMdrl5XieTMw8mXLOLvhbfg9wok0xFaY+AjDBnq+JafXu0mXcPj6rQrmtbPxdFlka2Ki6jBLSSmkqGu/4SKOt4q946zs6SiL3zQk7g7l41aVaWvbLjukMrNLO4eQhez47/LOfNjGfmnL0x1Gpxzh0dW0tepwgP482arucn+IwqL5XBded3/VZlZo3w9ExqVEZdE9Koz0rW4li1bPlv//ZvC/jbrNcfnd776WSpB8pOgkIW/K6ZxR4w7xnB3vf/F8F1LZPeyrD35rn3/Vp1oZOekLk9kr5ldyEi9ZxDlkwP6XuW8MQ+a+XE+IzLoym+5mu+ZlOEx2ZoIZqz4F8z5TUS2rPp6muRxx4BWcOcNX/ZqoDWmzT27HD2+0NsYLbNtfP2+lpLOmt7a8vfI7uphGNUkeq4v0ceZm2z9puxj2LZWeQ5gzNnaf+Ya2fls9f2WfH5rEtuI9I0Ora2h2iK8CAAWbbpJWQCGhlvr1iMyqRVuJV09ON1SWYrA+tOWw25gnzN1LqCgbLrvvRLv3SZ1wwQ5EmdfYkvfdZxfO5zn1uqRqpHI/K1Z3Dn+f2s8W45y7GOZO6CLMOshG+r0neec98qeVcgnF2S7cQmhKfK5xDiGbLe7/yr/6ft2cypL7NlzI6bZ/XtOp+ZfrbsYC/bDoaEEPXz/V99qy5Z1eole87dSTOyDq5UfNmysSq/St5GQfQ8bHU0h1mfrbi1h2HGOttXxfFOYNeCzFqQ0u9WBb3rZYt0rVVvR8tM3aeM49iK9Xno+bpqo+p9r7o9O4aZ1YKtts6y5LZFlnqfwe34S/Q7RXgEJp818K+M9rqoVlRikHGMxtKXDQKAEcZoPbqDfF/XHwWeLtwapHsWmHKbvsnRj6WD9LtGvo6R4wywrQXmY4zUNbPBdtR+3iG1tQdg1hEPPW8mCB/aZiUQITzHyqcmAHH0XiE6tO1ULkfJyBax2+onNrc3lj2CuXV9lj367ad1Wbj+XfU2s6w9S7LX/HyvknSsHY2uW0sMnVvnWm1lBsN6X7VavYbvHetGlcO9ude2+7ld392/6vlr1aWRn6+duzfW0ffHJnyH9nVMP5XEjhL+Q8fg/JlE4ph2Z67ZIkujZXqxvOPaKeHZWmI4hP2e1fnXgvZoH8xISNXRo5ze5lqmG4WGVHWnXyMhe4QnY/qHf/iHpXKUqkZfAltz4A5ma8YxUxU4hvDMGOMx51xXFa5Did8xY9+6Zi+AzgTh2n4cfRZs1uafxCXPVtmaw9oyRM3qO8nINaNrR8u7vf96Xf27LtmlulN9p37f8QfJq1XEfp0xjPQ1kmE9b69ifd42tdde10XHwdmn09eMeERSR4GznndegXULC0dLi6OkaVSFG70C5RgykfGZb8ZzSJK6hgFrbfRl4b0EYmQvMz64Z2f/G9/P6Cdzq/b7t3/7tydf+ZVfefosKWM/JTxbS0qZ5Mwa/FkJTwX1DF7/WVILKdkqha5lsL28Ncou6rMrevm2zq2OLf05v9+6mWOu/Zd/+ZdlX1CWwOqcuiEdmoWPyFrktqaTrWyxjucsBGLv2tmM9RBHOyajPaT9PaLw7//+70sFj9zjM1UOI+JS5bAns72xrhEjcvHdDOHp2VSIRg02/jZWy7M+AeX0U300vrZ2Z2ev4tT+8/eI7OTYyI6M7T/+4z+WccUH6rJIXXI2/upzIxvqfawlidGP76P/KvNDg92avjs+RgchcRXf+ibrOoZRO9qIfEaVnIrJkUu9Q6Z+Twa1j7UXVddqu72U2S9KL2tjrMSjx4SeJIcUjuQym9SP5Fbv0t3zzXzf7auOrcagnJ+VgpGMZ/vc88FRO8dg0QxBmR1zbHpEcmsb3Zd9x4bIstrV1JKWi2tmtDXYCPUQtrvW3mh5KM58DLHaElqEUglKHVcPIqOKUz3Wjcv/eXLp6Dx97cnsEOPTh/1CX/ZlX3bQw+9GujgLgZitSqz1e4yeZ4ncntMdIu8KvDXIRteHyKFm53tjPOT7rcrT3lxHwS++Et8JKCfI931Bya67H+rbtXtBZ295ohKNBNzIvdvRno3k+5r0dFnvBTrXZq6V8Iz86RgfS4W0A3/m7ndfsq/JWYiEeayRt72lyhExrolxqm+Rg/GQxVqVJuP413/915Mb3ehGp1Or5yegdpsdZfmVMOwFzRlf6pWzXHPoXj/thKwnpvWxwhH4LS7s6WFm7BWj9nwt5xqncXzJl3zJorc9kt8JSq9E5X/V5r/+678++dZv/dYLhq59ceurv/qrT4/vzb3G7hpHR/q+3mc/+9nP7wXaqpAt9la/q6XNbpgzQhsRrJqlVQOr7D9SGs1p5DTVyDLPZJtbJGREWkZG1MvxtQrUjTQyG80nIDZLAJJ9k8PsNWtOsxUoD3G00blbtrC2JDnb514Q32tnFIRmsvNcp/JxDMgeE/z25hJ/qiBbCUKvAIza2wOe/n2ITNpKH91PDiV4I5ypdtT9XP9saQbn6ryB8tZ1I1l2uY2qQh578Y//+I8n3/zN37wEkXrb/ihh3PKRNftKEBg96yq4FpvwO2O68Y1vvATiGnD2bKt+35degn9VDhUT165FmgTZjLXjbZ65VOc3IsQzQX6mIhEdGMd//ud/LoH/M5/5zMlNbnKTaVmljdwYUxOC6hPmYSn2wx/+8MnXfd3XLXdPukbF6xC91HkdugRmrAgJveX3137t117wTrLv/M7vHJpGxQHX6zvzIztbO/7mb/7m5E//9E9PfuiHfugCUm4V5I/+6I9ObnGLW5x81Vd91TL/Pb8dFRdcU5OVkPDrfe5zn/v8DDutQW/NyXRc26rZRAWObOBNRthJylo1qYKBc0yiCrM7T9dGzTKMoQqkbmju5fStXf1rRlVZ52jJy9i6o42WDfocZsnLqHRfA9wWmdsC7VkSMXveDJmqAbGSwa07mGJDI+I9Q1pCfjmnNgBNMtNRtaAvh7i+vxF6NnCErH76059eHB6wyoT2HH/UfmxMQPuzP/uzZcN8B87qz2v2NavPOoZZItOrX4gGuRunvzvodWI1Wv6qgS6EYsZ3qn3Bl7rno/v6DG6OfAmov/GNbzy59a1vvczx27/920+xaPQwxF4N6DLO/3V8W8vYmVMwQvvG9OpXv/rkDne4w7LP8Lu+67tmzfWC83olMASonrSW9NWEtlaJ9oj2IQMdkZs1Ahab9/sv/uIvlm4QER97Q6699toFG37kR35klYikPxWrv/u7v1sqNq6Lnd3+9rdf7Lt+XIPsvPe97130gPBc//rXP/mmb/qm3UdH1Ha6X/hutrJDR8as2vJ7v/d7i30Yx61udavTJWwVuD1MGvk2svMHf/AHJ5/85CcXe5MYIjd0TkZ//Md/fDrf7/iO71gSg5nPVtwOxk0taVFO1t5royPWuOVocbDsbeiGn2UfxyvwAD0Cyee///u/F4EYU1/fjQL6OCqJGo0xxr1WJk67nexVeaTdZOjGK9B8/dd//XBJsDtyvb6CmL9HQDhjBCNCMUMy1tqeXZpx3kxWvQXmxhC99T0Yvos91YDmfE5qH43fbIfDsJ9PfOITS3DR1sweKWN7xzvesbTx/d///QvpmJn/ofLtZML1ft761reefP7zn19A6t73vvfUgwF7W7Ex7X3gAx84sZFPoP22b/u2U7AaEf+uf9d/+Zd/+UEPUpuR1cjOrL2Tu+vp7Za3vOXiQ8d+IoNKfkdtjRKtOocaGPfIU9dDrdKwpze96U0nN7zhDRf9/sAP/MCS/NSstBPotf5GlY9eeRrZV13+YV+y+Je97GUnt7nNbRY9G9Oxnyqnkcy3EubsX5kNzDNj7ERwC8M7MaMHJAd20JvEB/FgF69//esXuT3sYQ9bfGq0xzW2pw1LQ8byrne9ayE9Pj/8wz98cpe73OW026wuIMQf+9jHTr7hG75hIRmIj4QrMXdr3jMVqxm5RU7G+773vW+pZl188cWnVcle4Jhpk9y0C4de97rXLeT6Hve4xyJTOkesVD/5v/ne6U53WrD3mE8KJJXo7RKeGnC6ofQAvVfirYHgr/7qr07+8i//chFiFMR4PvvZz5584zd+42JQyfQYChYN/ASx3/qt31qc8s53vvMXrAcHKCpAdCAbgUdISi0vV+NK8F5zVn2k3frguquvvvr0AYZKglslyRHh6VnPHtCGJPgdAM0m6RjN2u2exxjV1jVVpjMEahQk+ia9zMvv6CKgQjYysWTm2mM717ve9RZ7UkK9+93vfkIPe5lJ2pdtyEaQph/8wR88ncZWxWOP8PRrOzl0vWMyvD//8z9fMiB9G0MNnCOZbsn8ox/96JI9KRcDGPKakUPI5Wjvxd54jrEp+vvIRz6yAJ8q2c1vfvMFJ87jM1oySrtJdtYCxiGEp+uh26osl62quN3sZjdbfdFsJ/xdBqMxj7CvHquVtyQc//RP/3TywQ9+cFlqIOsf/dEf3RX3SE6jKrW+q52sYWi/9piqYh902gypFx/S/xYxqH2rNqp2qHTc9ra3XfyHjf72b//2Iq8f+7EfW2JW9nSNiE+tuLNtmCLeue7SSy899UOykiS/+93vXvAKIRb7BP7Zz3lVxEL2JUpvectbFtx85CMfucTeY6qbiU0wR2y/6qqrloqONvl4jpPfb/7mby5LWypAM7Y4K5tdwjMylDQe9l7P2QuAvnfd+9///pP/+q//Ornd7W63CI8RynqA3IMf/OCF3CjlA2jAcK973esU8GUiDOHRj3701JJWNTb9d0BwbFTBqudF+b0tjqE0R3GYaDaZcSZz+vjHP76At7a+7/u+b8ms1z4jwhMZB/i2stSASiUJlcCl37rcVgnE2rjWstW9a9fsYq094+7ArI9eSezVngCM/hDMrC0nQOuP09LRAx/4wBP7FGp1aIuMcczf/d3fXeztbne72wVVkTWn3yM8o+pXrSTker7woQ99aCH51rq/5Vu+5fRhlXsZ/6jCCbSBCBIhYzT+munvkZ8RkMpcz2OfWNcBudMXwqfCk70lo2AyWhrud8f1zDiV4T7n6GEUlLdK5hk/W6vLYHWpvM5RP7kTiQ5qUpIqh/P7xui1pKBXVdLXKGFIZTxENqTpU5/61MkrX/nKE8sIgnD9jMjHyB5CKOvdqtqv41ir3jiPnrKJOtsOcqdNdHpIBaPiZ/Aqvl/H1e2vElZVB8vLqg4qOQiIMSCJzlOFiX3tkQ3nq+5YpZC4k+vll19+WsF0vULA3//9359cc801S3UJ7lTCwzfEzsSa2Jw5zNyBOcLUrbgtfhmrz2Mf+9jTu+dmSUa3+1R5XvGKVyz+zdaQSDYsXor95vT2t7996avb4l6/3dcrZuwSntr4iBlXwKznjsAzjgXACdHyQnbiY7W/9mu/tij4SU960pLVmjTlY9L3v//9TwWtlGhJ66KLLrpg7tURtkqpo1LXyFC3qimRBQUhb+aBiRqD60LiGCdC9Cd/8icLudsiPBnzXsl1L9hVoWzNaxSYRxl7z1YDGCGK3QDTxpo9pL0AULWrVNJ8l+yz7oEa9ZnzBEiZAcKc8m/GqqLIaVUFUz7dq0iGZLoOCCPddXxrjrdHAraydt9lvvpkWyozbD1VjhCmEeHsMssYUzXSloxVpQuwaGuGTK/NVdCuGd95ZOXaoD++/853vnMhewhPDYAjG4/dmZNSeQK662plpyYGPSB2orAFrqNqETn7yS3Vro9805b/JXPkn42rtTpQya9rRklPHydMCL6ujTmBsS5NVoJBl0972tOWipPAluc2xU86wa+BNkG076szJhtV610+8N//WcbTD7KVypM9LfqS6DpmvN/93d99un1Be/ExMjyEqPckVjDMPKvcalIlKFvSErPgtyUY47OPZw9Dui7MB5FR2ePbEpC73vWuFyxr2b9z05ve9ORVr3rVYieWs0N4yNw14gkbs9QrViJRCBCy2vcEjexhlFyv+a5q1Jvf/ObFvh73uMdNtb/lN8Gi17zmNQvhecADHrAQHu1b5sr2gT/8wz9cdHPHO95xj+Nc8H2PjzWeHkV41vatjAymj9SkTBJrlrnF4YHbr//6ry+G/OQnP/k08zRYQczaMtDzQXgoOaWuKKo7/aiU2qsFW5Ks1ye4BCyNizFSkDaxcBm4T3UWDpU5MGLrsXsgmmpTPy9jr9lpJRe5bi0DyvEAdQAsvyswV8JYg+iIENVx+p4OGaq/OZ/gFaKQPqIz/WgfaMWuauWw7tFaA7YAJbsCEhwk6+LpxzkAC0gon/qsZfn1Gue5zjHt5u6QgPVIHrm7J3YwqiIko082n3N6sFPhATaywLp5L8GtO3e/PrqJ06eUno2WEg3JQ+w7Np/ysuOySeMFqD2DNNfY1VpgPAStYh+qUPT5hje8YUl2BD3+lmrSCNQFAefQkay7bnaOTgVLgTRBTpmeXOsydB1vlcNa9tyrksE07XSy4xj/sGTBzi1xA/gsP5uD6wUy/anK+QiuW8sIowDW/dK8BW44xR7IR+CNf9r39tSnPnWR3UMf+tBluSab9iWnll/yMS6YDYfJXFLnbziY25clIAIxG/ve7/3epfKqUiJgIzDIg3GooNKLcySQ2ob1/A5m+l+Wn8BuKShknUxcV3WzhfE9EaYLS1XaYwvsXPuxH+OTJAi+5pMlVuchIYfsLYstIDzmp0KE0MMkBDN+JMFC8l/84hcvNxpYMuOvPvybD1vudj67IEd7YowJ0ZfMzJBA7dVq2xp2mPvLX/7ypU2EJ3H4EL+u5wa7EB62YB8TwoMTiO0IHp9wni0JfH/0WYtzPRE5mvCMMohewjSwPdZrbdIgTDJKVL5X4eE8V1555aLIfCiYUSTDRYz0QTA+CXh1LL6PAhkCwTkvb4TeWm+tSz79dsH8r23LJ5w1Zbc8VLASpZAQG9CMD8nLhwPkhzEJKLIfzs9w/R/QdFyf5OM4kDafBG0VDN9zQNf7jkw5MWd2Dafg4ObnGFnEMYwDGAIOm3MFBOf73nnmpG/X++0YfdTryRm46UvfwEv/lvKSZbueLBh3gIo9+B4QZ49TrRzu7TlKxQOQCJCyx1REBPNU3AC4+XGgjJucgHDk7DcZml8cBQABW0Qpt2hqExgnCEXnZKC9ECPtqShFl5XYCCb6oC9txe6qTC3Fve1tb1uAJoQ69pN574FbfET7bFagUm30oS9jZV+WuczbnOylI68EFrbh+ppB6pc+zSPLY3l9RSUkM+Orc8qSEMLz2te+dqms0ZlgY1xIAT+qAZj9J0DSsf8FrRCHyOp3fud3luXJ3P1m6UDiFLsToAVY36cCI+PmD+y4PzekY12wKPOpYFtB234ZpEfweNCDHrTYl3PNmd8Zo/0iSAh/I2Pnfs/3fM/STA/qsb/RclGSEMSZDC3L6CuExbzIzBxVeIzlfve73xJAbSlg865L5VT/bJKcVCfoXLXCOC0ZkxF7gAHsV8KKCCE5+nzPe96zkAVBXcBTwbdHzdz4DpKvbf3DGDK54oorFhv9jd/4jaUCxRfMlS3wcZusY2d9q0VfBq2+SreqS/qH39oU4NkF4mAeiIlxsx02Yc7sUPyqlbw9ApD4GcID41/60pcu83rCE56w+B5ZsmN7V8RDZIt9kF8+sNM5xm6u97znPZd44X96tbE4t7LvjWnme/j8ghe8YMHR8yA8IX4ID1nzY6QNoRQbzJd9JAHeIjZbm9tHKyYHVXgCnFtC2iM7JhvyYRkok+fQhOojm62AmYw5T3S1gcqHoyZoAAnVE87gY7IBbgpLpUXfHEv7o+WeOv5UNup8q/PYvU5hjIuSchtybTcVDP0y+PpGamPmsPWWPyABBDgS5ssZBBtGwRkYhWPA0BwYIVC0i14GJ5ABbw6gHfJFAAQqIKJ9DkyWgC8E0FytmQIN1TTzBCT6ZlQhWHTG+QVDgRyIZa+MYGF8AEF7gqvMT8ky1Qm6BFoABciYg7YEKCCGBFUd7C2f1UCpDRkCOeiPEyET5up/d8UkEyQ38mAbdETexvz7v//7i/wsfYVMalOwQXhSDTFX85f5+miPPslLW4ie62VowJG+tBtSDpzYBL0iHZYTBGdZcMgefQtSgo5lXm3WT3xna+k1RI4O9a09+pcssBH6MBfjBJwpLbMneqEjIC+g6Y8dkQP7oBv6ZRN5GS55qgjxzVqRnAHWShLMSaIDFOlCe46RiQCKzMgC9cEfHOP72VDK9sxXwGRXxouA8zfB0Zj5DR9mJ7FjwZh9ax/JQlQzT0mYa2s1oVbEjL9nybFf/dcKq76Rc3iQmy+cywbJWpBX2SJX5/JNeshtzKPkbg38tYlUkKdqQSo8L3nJS5bxRr7Oe85znrMcs5HU3JABQZfc7JmMLH/lV35l0YVjMESgUq2AWaoR2mBb8Oa5z33uQujve9/7LvNTLXCOoG4/Jr8VSNk30uR/lVq2plLrGP2zyeAJHyNPcyIb86LDfEYJU74LPvNXyTMfRHqNmY2Tt7uk4GD2usG1F73oRQuOuCuLPo/ZvGv+xsz+6NO+VXOiA77mb2SXj9njwvfhaZL7xGDjef7zn7/g9eMf//gl9iCLYgkbMbYtMnCIP7JFG4zJDQ4dW+FJlTXEj+zZFmz0Y+z8TwxIRSux/Ni5sIOjKjwp3deOR8xrD3wDAKmwZDBAn1D9/8QnPvELhFqBhDPoG+AJ5q51jMFjwoIogxRoAnzIECORVTEmzpasrs6jVmf6JtoAWkiP51YgfQu50gAAIABJREFUXNpRcq0l59wS7bd+OZV+6jKHjWuyJ8tigA9YMFxZkeuAicCIHMiGBCrB3LgEXkahPePJxjL93Oc+91lAmQHJloAWuQBxshLIgH9u+UvwEjQEPn3J0rStXZmN4A7sGTsHYJjGrI08kApIGKtyOL0gXMiNvnNrIRkZEz0ITpxc/6ooAg8SVsGKzGcrBNoBzIKu3+SEVJCpNoEMMBAE2ZksG0gI9ACCvARAjg0AU+UxB3M1B+3QowDiPI6a5TgyMX96AcjOJSsEXVuyZuciWoKdvQBImMCRwEKexugjYAQUfu7nfm51X8iez8XH+DAQ1S7bylIGexNkkWW6oiPjYyOyenohU77EhszPOeyazlVbBCcECtnhE67ZG9ca6KYaY1x0JJkQMH0EI4GaDsgK4RQkcl6qrLnZwRiMl93zswQ315MLMivAyObZBbIjAxcM6cG86FmQYlPaqneMJXjuzTVzCn6SEbtAIPhV3aeDEJBjMnXXqqjAM76ZO1sjP7pYqyQ5B2awI4TtkksuWfTifAmmhMCcBPfcKhxbdV6WXejiEY94xOIDrmUf7Ej1jX8JXJZZ6ASOpcIZEiW465vc2RJy7zpkKFV9OIIg5RZ5GE0GxmiO9K5dNmpsfvRrM7HlZoSqVnnMfS1Q8gVLWcZMpn7IORumVVdgLJ8NNjzrWc9asM7yU5KcQ4hDyIokWcwgE3bKh/QhhsALsYpvimmwGiYidDW5kyD90i/90kKIrYgk9pB3iNhaZWRrzOzST33oHxwXm41pFJvTXvpbW1Ks1c+QcJiJ7MFb+G3FhO1XgheitDXu2SrQdIVnbTmrG9Se4/dBx1EZvTVLBk+BayzS5BkjgGDgFA54OS9j5GwAWLsyAgEMaDvGSBLQOFwCS6/I1DnV4FuXQcwDYKkIMA6GUD+c1pz0ibTIDLSVCo//AYtznvnMZy5tyOjMm0MAdmSAM5gfoxAcAS/gc6u1+Wd8QER5FBiqkMV5GZQfGZuAz6gS2DlSKhmOO0/7jC3LJ/q2rKAfmY2AAgQFBY6hWoZo0gvyIOALEgKMcwQTZCmMnayd87znPW9x7Diytjiqn8wpFbatvQuRuf6zGdJcEAi25FpAbs4+xiZj0p8gog8AliDAPrQDVOmHrNmRQI8QZO+NjNZ8kRbXuoZduobzBpCRGcGBngUHRAC5EzxltQmExoqMIIo//uM/fnq3ChKKXP3CL/zCBYQnfrNXUQ1JD9iyEdfqO2QZoKmkGBvQddz4gC1CYUyCJntntzkny9DsASHhf84XKNjxoVhQ/YdczJ2tIDxZOiB/9kh/Ehvk3vOK/M9f9Kkqw+9U2/xNH/xDRiyIslfBmp+zDXNzDoxwXL/8gM+kGoIISXDoULWhfrJ8vkXO+16e7Dfjg0hC9iaxF3ZgHoJ9gNx42OHDH/7woWxH+JwxIqqSFvMz/tgEvWe/EL/zPx0jYLDRd+TKZlRdYFxuoWf7xgqHyJivGyM5pvKWJW7BUpt8Klgbu5f46BeZgo1sU6WI7sifXTmXjsQH9gXjkSC+6bcEQhLr3C2bq0HR2F/4whcuWEam2V5BNrCLjZk/zHMdffFv+AGnjyE8sQEVVTgN80M84QMsEZfgpT5z2zYb4QP1Qy9Pf/rTT/G+44C+gmlr7y7rsdg1ZJ9HYQQD2T7Zawdu1FWKKtO6B3NENmvRIv6NSLOXxAF+C6uzUhNbTaFkLfmtMXyNcGnrgldL7DHCLafSWHX8Lef3Xa8Y+V95EzBZzxw9XVH7iICsgJPJUhll7vAiDOAB0IAZhqxCgQAIWMaPfHAeSrPUsscaI2j9JPBGDtm9rg0kLfs0/J9NkRQoe5Ytc9YEfgCTDX8ITwKxY4AieyIYBAMUbFWEOGj2vCTw6C9lR45PLgmI+kZkHMuTa5ExcuFIwCPkyLnaZnxZ6uJYYfcCcdrgBAK3NlQ5AmCO+5hDlh4EQoEmxqp/IOq63NlW9VCzldmgab6qU/oiQ/p3zLjYjHEBUY5BbvSBSMSOUrnJ5r+8ZRcQmQe5Gm8qk2QlkABl52ZOSFzNQPUfksGJZZJK4/q1zyh7vNiL85CIn/zJnzzdw0Z3iNmI8MyQnSpX8uiExzEBx3E2KAsnP3arcgLkgLD5AXwEgD8ZtzGTIxsVfNgnP6MD5CM2tOlkG18KvuyPvnLXXewq+yD4sKSAX2QJyLnGBzjhikAoiQDaKgH9oXr6MEcJBX3pl25TviejLGmw1/5MlAQWU+mbYoN1PTHkr/EB7SUrJ3fzUS3LXajs1/mWI7OHYuQXa1UeFVXLPuyXjFKhThUcaUAeJQkwEykiI7Izb8su+k8iSkYSPfrPMhJ9ZL8JOWZPEh3ADwE7+8YSxPTPriQZsDFLtggBnRlDsCD7SBx/yEMeckra4j+qArmTb82koifzQtQs35lf3R+XvYwIj6WVBGJjkrjwbT68pustW49++DQ8zL6prGwgXXn0BX8yPnaj+igxzccYyUMcNBb7puikkoHs10Ts+Cyd7H1SCYRB/EF1iw/zcXMnD7ZRl3T1qy8Vq1RX9/rJ9yp2Klzskn2kksMuVP/q9hHzQLr5BVsd9RX+UhPmPpYLXi0x2tPSL9giPZ1lhSyMyE9tJwOVgQlMWDXw7R/tW6IAFK4RxH0EJSVbDsipsnziPEAnC8x7a2St+kB4lHFHjLHuPUiVoRpUmDpwErwQLmDQ7xzJeIEng9GfueWToPGMZzxjCRQqNgzMdWHDshegAPQEVgoHfD4yrgCCc5797GcvFRcBIvLVN8BjUFkjB17kIohzsIAxwBK8OFDmYm4cS6XmKU95yuk+JQCACJBtNmIDTCQw2aHyJMdVOWDUCQYcSkXBdRy2VtGqrdSMYM+JnGtO+mA72X8T+bCbEDokhQz8T9chjhUQASGbYVOCADBKoHQekCbXyy67bAEAc2JvITwJYGwFoLFRdmm+SuPaBqbxmZARoMOWZH/aRcr8/MRP/MQF9tVlkwRia/lPH+aSCk+WQsjN2M0xGa0ARkbGLJCQB2LOhgFhlpK1JdiQLxmodNE5YrD1CIYtfQYPzDuZvgAaWVli9F2eT1LJZ/bmmRsZIXN8i3zgizmqYFbCQMfGnDtuUlVL4mWO9ILwCTx1f4F5VMIzIqEjzCRb4wnpTxCBKXQEB0J4jA/BsHQTwlOJVQLFGuEJueLv9FvJl8CpfT6T81QazDF7Btk63w7hUf0jc+QjCRPcyH4TBMpeNPNmE+xdFYXt1KCduzn1D1/YlL+REclBDazkovJFTwg3+QST6QZO9crbKH5kqY19SCSQDysAuVabkkH4ZMy5o5M/IEF8NoT30IQjdkCeqXYJ6sYBH+ALuTmWyrr5wqeMw5yMnc/CFX5mTHW5yDnsXkWQPO1Dgjt7WwO0yfYlY/oLQSUj/qbimOflRLbIkKVBhFWSM1ONdy2blYAYJ38kj2Ba5Frt2TyQdu0jcBLt0eqSa/r+tkqcppe0qqHObCCqIBBQ6AaYCQXIOAZFc3Rssn8IyYQZvr8FLkr0NzDgsDKOGCSA4tCyQAoMkOqXABGAAJ/vUpXJ5ui6KXQkSMeMRR+yjrppLmN3DoPI3iEZdDU832Py+gdGKRdmkylwYYjARRkUMKiECTJu30+5kty0g0QwTB8GhIAIEJxGqTTLbKm+1CqXfmSXxlE3GXMsgPLzP//zp/JS3bH+LfhFV0r+QCtlc85guSF3ZMRZjQFRFEx9Fx0EENay5C2HpSvLH/ZyZJ8Dkljboidgw27IHWFRFQJsWYJy3FwRSPMKEeHoxpq9H+Yls0lFhFMhDfrTXpZgXB+7RtC1Q070h4SakzbpDyn2P8LptyzHeAWXrc2C8YvId0QmYsuAXKAROHM+UsymjC37E+wjYYPmx8bYRgi1KgFdpaqWDcqpqrE5GSVQOuQT0kYX2jLvEHB7yhLY7buxpMJO9SOJkfAgm/Vp2PxZoEIqJAoClmSH/uvtxORhLogRPZI5nyHzLGkBZr4uwNQ7Zjrh6eQ9BD62nWQKOeBXMEPAjZ0K7IgQwmwzavzYmMii3iWTa1JdDS73Sr25kQ/SAgdypxl5knGWUeAnDCFDuIB4qNDkeSmIBhvJcpwAzSeyadxxSRu5kzm74XPaZNNJGGKvcJG8kHtjz5I0PThe/d0cYaElFwTcGCWAjrNfc4JvCaZrWFGXO+CFQE7ndBC56QPRyOMQYAE7kuQhAUheliDX7Du2Wr93DLYgONmojlwYB9Km6mPe7NH/liH9rSqJkBofQq8N/iim0J0xiVm5gUKfsC/JDXmR/x4ZMQ52n1fPsEH9OybumDd/SzvmA0PFAXvjyDCVcmOoRKPGV/JEiumffUiQ2RWZml9uQ688g57JjW0ZQ5aBq3z13QspfX/bLuGpigtorim5Olo6z7kjYVcGp237cACSrHlU4dEGQSEyACxKdC1AICCEIcw0j/BGFvJ0zNwtwWAQiAAU8IiC8hyJCLyTtwpygAt5wMxHLNocMVOGYU7ISM0uKSgVABWb+s6wLPM5B7i7LpmmdmVcZM7xBUzt2KcjsIYIqtoAO4EMkPgwYk9UZVjareciDOSa1y9wfO2qNP3Mz/zMBUst5i27CJAhMYJ0yrIcyPKA8XFwxszBLSEIPioAnJmz1v1Ra1lyKoYjMEs2qT9BJFU+OiW33I3EcWMfHI9sZLTAgg2QK2ADJOzD/JEBY83enCxTyrqBovPYjIqWoPSoRz1q0aNxIkW5S4VcycdSEZDWp+wrm2KNh+NzaDJg46kkCTZrFZOe3Y380zkCCpCUdduobYz6Nm7gqiwt2QBe5IJU5JZpS0aWNgRBe6DIJ/u+JBPGRo/6QHTJhL3tZZV1rNFvsILtKmOzmdw95pzsgVDNzJJGNhWzsTx/h84R8Ow7YY8CvGsqvpCDuQfgAavz3CGUaiG8sBwusLLlekt8ErbYbcfJEJOaNNkDhkgI0nl1hiSDDfAN88xGanPga4KuZKI+d2ZUvq/jCabRn0wdpqVaELshH/2xAX1kc39uUGAfbB6hRGRUV2ILdMAm4APbZxfmIXj7kBsbphM+yS6yPQDZgIvkxn9UCflnsIdNab8udSA97JJMcidSnkUTMrPlDzX7N2c2gQiyAbEDwTMXejYX57BDpNr4/OSxFfQwsu+aKFf7RlTgNx3nmVbmTV7alSS51vfkzfaNl46zv5EOEEtjdI7vjNsP3KjjgTP6JPtKhtbiN1vRZ5It5+kjz0Wil8jYdykckJ9xsKskjvk+fSW+Zg+pOI6U5dEn5G9JXILBRpzXSSO9wy5yik93wpMEIclcH8cu4aml87WSaZ1UwGqLTWYilY1RjMyG4mUxyZAJv+68T3WAIwiWvnMtFkqxACRLLAzDcUAMuCnDuX4TuD5G46xMMSAWMA6ABFTMBcPVLiDMMkgyO8eBlcAJVGVOlfAIEEp7SIhsmlFxhlQS7MQHArJNfWUvilI/osE4AIkggMSYUzY/c14ABqgFOMzdfDkUYuBvwR5BMD/VHc6NxIQMkqEgad76AXiMjmMALGPIe85kwYAcwYyDIZ3apK/s48HqAV2CUW7FpsstsIq9VPnVjM58OR8ZmKN5ac91gIWsfZf1X/KUZZgPm3EOPTgvy53APq9jMAfA4n9AoDoEGKMH/ZMJ2eWRAc5FRmUkWUc3JnJly2SgP/aUfSQh1K7LHUOpXtQyf/xuj/AEgAEg/TifLeZ1DY4HPBELegbwyHzu1kC+jJlcBUS2RFZAiExUrPSDZJCvdg4t+XcgJk/t+SGfPBcHRghyqcQG1IBn3rKe2+SNpT6TJAFNkGbT5JlKb4gxvbKJBBLH8ygGczL/uslV/3WuwYrMJ6S7VnmMla1mXvShXcTEcbJFjh3LKzZglv/ZYe7UCn7VPpPUJbtNkBLczSNPeSYj7WUvCdmlKirA2nwu2DmmLWNFYl1j/I7DqhAYY2fLzskLNl2f4z1QGQ9ibTzZd2Xe7Ehf9ILg8Zv4vLk5R7vkwSa6LdSYtRbcc9y57CmPN8kzx2rFl28E9/N4EfLhr6P40Yl7+jLuXJ8Kvuvrs3wynlrtzp1jZJQ9lDUZD4kz5joeYw42VKIykskoJjtPGyFdfa6Rc3hBfKCSyt6Xa7KsGL+t7ZhfHu/S9Zj56KeuzNSYnLjbE6mcs0t46oV7hMe5o+WI0aQJL89ByS3UCazKlWGEQDlLRZQCnGUXyYyAEscD5IQggABjgYhxAW0AxpDzTAukZGuDW82aaok6AbnPBzha4gFashIgYKwplccAgIQqQTUc4xbUnANIZPwhGylFIwiCah50Z74ypwALQPC/7IcxOO4HuHNWIGRMee6RYwKaDzmmnKgN8sr6ubkDJefTkTFi8f4X+Hynb2Qhm62BG4MNmcyGS3rKrcUBUTICHDk3RHOLLI/ALJkzo05wkfELapxLsDZPv80hTmf+2dAsuzDHlKqzgVLw0U7IknkmQxPkyRvwmUMyRt8HMPWfwFJLvPoWyNkowM85mbtxkhMdZk7kh/z2rHIL4OtyF93kyb36J3v9GEMyIv5DVwFcss2DGrVF9wFp/5MNGThuPr5z/drTUfcCUAeqgGNkQK5Z+up2YqwB6JokGV8tj7tOG86vm6FrJTc2ErBnJ2m/3klYk72ZbD8ByDjJy/8B8CxPO+77BE59Rz+OZYNoXVqockswdaz+rS//h9SwudhT2qoYr68avDPWyDNyHM077UaO0Vkl7Hn+k+QowToEN8s/Eoc8gylzjN35HXz2u/vXobbGN6Lb6GkU88ypk4uZvkZt1SW2URv5vuqxnlcJ7xZuro2PDONbx1w/M+/Zcw4hqtXvRnt5ap+14noB4eklpD7QPcKTJa0Z0qNthCCBl9ADpgFLAsDg874t/zsfcAvgAqtzjSugjfULwvUhbQKzczihoOeaUabcwSsKqCXKNQdQ8RAUfVJB0lc2nzoueGVZKX05pvoTmeXuoICv71WJzDX7DmqlI44ekKyBqwJAAkfmFCAjh5CZBOA4WZYLtOmYa4AkGUdXzjG2OAvwq9lmgI4sask54wwZjNPNOofzeuCrmW2CifNSog1AZ16x1+jX8V7RC2FIIDWP9FuDag0YAkraYXPJXqtc8neyt/Sd8fpdiZn/teX8XuHaklmt/vT2IvtcH/nl/9hKDawdFKtM09dWIDxEv/3c2ODaHsIRYI4CSs1A83eqFJlD13v69H0y0PiF37GPqr8KtNHZiETEF0Lm9BXbrIQj5yXgxg5n9lTGnnqA9H+SAOdstZWx1Iw6cqvYSUb9eOaT85ALS3equ6qpkU/FKTgPV/P8q26X1T5ScT/WvpJgR8ZJotZIwDHkoMuvVwU7YTtrhXRGFsGEvQpQ2trjCDN9nsc51Z66bXVcqzZ9AeHZyxT3HEtHMYQZg2BUFRQIogZA/3cmXQNonDiGJADlIVUJIFGo/2vA2RN6JW0hOXWpq18fEtLBoAanNfl2UIscIsO6GbGOxXlVfl3xozHGoSs5zXnprwe+AHodVy1L1qDSgSdzrkaY+UTGlVDOOlStXCTAzpCBCmTVJowzBKbbZAfWkLpu47nO7yy3VNJc2+m+VAFnzXcq0d2z363gsHZtt8+9/3sf9fw671EFYM9WR2M8Jqj18vqo3x54ghmj/rpMKpHpftQJbuQQPfb2O37mvG4bGUNdSji2uhEf3Etmqz4yruBz11Ul2fmuz1Wyay8m8mgzbJK5+D9CZAlV8ipJnIknsz4xc17VUfY4um5rT9osdlW8TzzTdohut6OZ8X6xzhnpdqvvWZkcOv5qT4fgwvSS1qxDHJJ9dgJSnTbl02ro1fEToCooOLeOs5ao6zLVrHBr9heiUDO/rXbWlHAI0NfltO4EtaKQ7+p89+YY8lbJzCgLrZuJK3gl6NfKTAXCtf57xt11tEW6a5vd8ToRXOt/ZFchKj04jtrYyroyBnPoFcT029uMzc/6zaGAk/6uK+DZs7O18R5iq3t91O/3/GuUtHTZz2Kdfmer2Wv22ufW2wtBr8G2V3b2AH9v2aTqYkt+1Ya2/G3GRvmIDby2G8AS/WpfBdV48hgOm8ZHy7iH2MQx5wYTelWxJmmdAO1hVyU3I1zVXqp8h2z2P2Z+x16zpdsRxuzJ5NhxzMaXft4FhGfLMSpgr2UTZy3BVaAZCaoCUy/V11JtJQfdMWfArDt97Vdmkg2RVQ57oHIsKenVhg7OIY0hHjPzi2NlTKPKQZdbJzOVQHa9dCMbVS9q+7Nk5bwIzyjArWX+fS5bmeZW5rvm+DXbm3H+2N/MuZXsZA/AGpBeV4Toi0l4gj9bPtATnwS0GrxG12/Jp5OUvuSp7VnCs+ab9XjGdwjmZAwju+lJx5r8qg2PEoe0PUN4nKs9xCb7o1Tnk1Dac5n9fVtB87qw24q56btj2Nb8RzJew/Eu65DX2QRIX1syqN+dh6y2dHsMNu3h2CFjrvyj+kiN0xcQnq0Ml+IDzmtLW4coKYqqQFMDxsiZe2Cdya5GgVufWyXgngXWfupyTx3vluxqMN3LxmIAI/Deqy7MZs29nYBMDeaRW517L9Eba1+rH1V5IpvRklGVxyH2E3usywQZzxrgrC1FBdQqedRGXYbrbW5tUK3B6RCHrQSl+kXte7TcuAcae0sQCT51r06d3zFzyJhqsOp+MCKPa345M4Y9H6z2UYlmtXXnjPBtL1PtftI3T/frt6qhHdc6Ke6+2e22Ykif8yhJ60u7e1sXur10+9uT1ej8ujnd95a6tvx5ZF97fjD7/SjxrliwhiNr7ddqUd3ysGZrFT9mxtyxsOJIxeeRXrpf7fnZmm5dZ25be2P32h7NNQQr11biWbGw7qGrcu3xdnpJqypNgyNgOiRgxWn6ZtVKULaqGxUERqXC6hBxnFFJdiTkAE4nND3I1fFVRUQ+OdaX2raMONeMyOWo3Jm5102Xe04yAtQa7GIwdSw9AAYUu867zir49mW40fLW3tjr94cA6+y5IX+jDYTV7kdkuwLlWgVsZn6xu0P9aavtQzLSnsV12R0DXAHxjKMTAt+v2U6wYm8fx9ZyzJYs17LBGV3Vc6pNdBI1Isg1gej2VpdOaqJQwbwnLr1aUOecgJQ+tTki9DNk51C5/P92fiejWxX/mbnVmNaTejdXdNs4ZqVkhG8zmDci4o4duqQ2g1kz4+nyrMkoe65xqt+NOKOLacIzkwUlIOt4dnNXFUIFvMrMKnFYY4GO7xmKOYzIzKjNXvoOYNdzRwEuwaArd6vMXtsc9duJ02gJaXTdlgGMiArQjbH38mA9vwJ1D0Jr8xxd3wnQeQb4GeNfs6Va4eu2N9J52qlgNkt4Rssf2ptdFpiZZ/xqRJhH129lcYdmt50QdGJeg+5Zg+1WhXNUZeybiOv1W8tFlfCtkfYt8lFlEv2P5h4MDGbVNkdY1wN1rzp1253d6HwswZ2xzf+r53SMG/n27Nh7spG26MdjHWpfazHsi6mDY4jJbFIyK7O1mLzlL7mmFx8cj60fTHjWBlyXYGaIx2xlQH8drPoYZrPXWhVKUAlRSpspk9U9QWsbSyuA1HJ65lYrT7Ng3svyXZYxxlrZMfbRJuYup74OXb/XbuajrZnlw5ETdtDdIqKVHNY57DnFden81dlHpKOCU82WM+bRcsNWZaIvuVbytFfR2JNTH1OI3LHtngcJGwXv2XnsnadtcxtV56oPVwJYZRSCMdoL0H0lMoyf9Ax3j5xUPVdAXptjJ2NVh1s4M0o0Ul3bw6QaXI5JRrYqbnu63Pp+lCTMYsLsefrPufm95qt7c1mrvoQk1Ltw6XW0YnEevrcn00OrOnvzPo/vj9kOMrLV6O5cCE8FiBl2uGYAexnHmtPN9Bnhj8ChEpS+JyVG2ZfetsrvW3sJDjGCyHXk4CPny3LMGoDuEcdR5aa2OarmjNocgX0HmlHQmZXNrL63wG2tslLHUCuCFQBrsFKSZj+juy5mgkQn4bMyOOS8Y4G697EFuqPgtib/vq5+yFz2zh21XclC/7vqsic7vturzPYqytrNE6NxH5IQZdyjZHJrjIcklhkjm+79HEOSycbYzjuQxmfMLUtCdR9SlzU5V8I7OxfPP3ODSh530Vc59LN1E8CardZrQpRHJPvQuLrnG1vfz2LqWfqYvfYYklPbPnfCkwHl92g/w+zkKijWgDsK2nUinX3P9lcrEHW5Yi8AH7tENTuufl4lO6P9MqNAWQPSqNKSPtaWs3zfN51tOcJamTfA0J14tMdhhhTsyXCNvBifn7yUMO9IAzi9EjMCyU4URs/5SbY8qrCdx9z25p7vt7LpNcJzSLab4L82p9Fy0nUBogKcJ1x78OhsIK0kqBOejj81w652sqWHGT13G+0J00h/9VjGnWXJjGdvjB0zZ6o6XodCdx6ISt4eDpgXjs7aY867LioT0Znxef+XOXqvVV7dkr49y8f77szF6zl8vI5odi7uOoqNjbZYaG+NPFUiEyK9tlLQ/eSLkQQdqscv1vl1pWgUE/eKIq7ZJTxrwOd4XksQR3FMg5X1Olbfa3OIcLqyKzD0oJ2J5BH2KWHPMvaMa40srAlrNJ+9zO8QGayRHcdHGcBa2yPHqc7W96OQtXfIeL+O1154jLsXJh7yGcmyHxtViWaXIffGUgNHN3R24nUb5gi8vJ4j77/p+xnST2TiOk+59t6ivDneOaPNpI7HbmtGO3K8mcpSHcteUI/v9spGDZbntWzWg1fFDXPdItl7epz93rvPvP5EEF57eeNWW8GM+Fbd+NirdLOVqDU9r92VqO9OPCoRq4lkTXZScazXbo2xJhwzBCsy8RR1t4p71Y/XpHhXnhcjH/O5LghPcI5/Pu95z1t88iEPecjy4sl8+L7x+w7Beetb37q8H81rKpybDxmZr99rm8Pruf6ejTdJuGJjebBgJ9WH+PsxOvj/6Zqt1ZG1Jes+v1FCn6XuZUn4j74pAAAgAElEQVRrZJQcBOhj+wJhsmOvPvCuHEEkyz8eFpU33J5VuDUQdic1Yf0CPe9fAXq1alBLxGu3DRvf1h0TjHQvyGijL9vMMM8Z2YxK1mfJlHNtX56p4ObVG16ySrePf/zjv2CYh1YCqgMH3LsRnmVOdYCxlwpEGa/szjuy2Kl3nXnD9X3ve99Fv7WaWAFMe8DSU169CFRQ9W63CnrO7z4Te8jxtX1shywvzQSLnNN1VAPoeWWMfTxVh9HvIYnAMXblRbzek3bve997CXBb1ZXafi+Tr5GO7tszPru2bHTI0nZfsqpV0th2P+b4Fu5kXB1HXVeJ0kgP2vWW83e+850nt7/97ZeXHs/gYpfXmp+v6T5J2QyeOsfLff2WzNTqNKL28pe/fDnux8uSHfOuwrve9a6nwzQ+7yr0DsS9fZCHVvJGck+Frlftc+5ZVktmbPWs5xzjs+dJ6EaV5F4d7ZygEs6F8IyM0jHvMvHuKmuZeTiUSo53mwgKmLGyIiF46SASIqgc8wlZCYkaZSTaNZ7Xv/71S4b04Ac/eCFjI2DZKmt1gVRHngkyHRS7EraWF/p3/f8Zp5qRbzXMyLJnfAFSgPGGN7xhyZyf8pSnDJ8SfMy4ehUlYzqL09S5p3I02ltkvG9+85uX7E5g9FZmNu1N8FvVyFQp/PauH+9o8/Z5L2z0qYG9yqRe1zd91zEfQj5CUtdIeuwwwauOZ7Y6cYgtbfnGIcE9fQZ3tuyhfweTVCRhDb/dsss63hFQGkcNsMGFkOiZoBubqMlWMvnZ62sZvxPHOr9Olqtfrz0mJOdsyXikV/hOzlddddXy8uaHP/zhB73Dbcuu4reRc8XfqoO9NlxnnOQt/tR2JCxeXWHsXtjMbhL46vsM2aDYluf+VEys/dNRTZJqNajHj9hETcbSVpKl/B/9pu2+V/SsZOG8sNY4DiFlo35r0l1jQcc33+VFut0G9vbodbnWJIFsNzctU0IM35u0A1D3ute9lnYZCiNyjkeEWzO93e1ut5CesO0AwVrFpZeROwOuE9CWCbz3ve9dlhsYsrdUjz5bhKeCVN+XMZuR9GBey/lr4FodIWO2lJT3yNSAuheI9gy5ziNjTVDSdi2v+l/m7Oenf/qnlxeeHkICRzoOqNWNoAHWWVLZnb3PeS1gah9RQVjuec97Lm9K9xJCx8m6lq9Hco5jvulNb1r2ADz60Y8+ufGNb7ycGvsczaEuNYyy/jj2XoDPmPrSRdVJ2qjBeY+UVj2t+WUfWyWV3TdqkDe2vrdvJNsR0FU9dvAbgWT2VqxV0dJvHe/akl98IiXv+O6aD3e5JRAaZ90rNiq/r+3TSbCrWDSqBAZjQgqCz8a6dVs7eWyRy3yX/VHORyBURJ75zGcuS1oShT372sOsqhfzgw0qsBKQaj9d9iN/MWZt2M/lc/3rX39px7n08J73vOfkfe9737J8ZVnah9z0KTaZaz7djrTd5Rn7qcuN2vJ06CRQn/nMZxY5S47Mwd8KApFnVklGd2XFt9fiT9VRXlIdsm4/W/1oKzLrvjXCILLQZohG3x8XmYq5PuJDdOZ/35MFjNWW7/kTzKyY5VUi+skGc0/TtjqUxEU7bM734roVh6r7tULCGgmK3WefJXvZvUsrDFh503KSgaisVCfSkGrPG9/4xmUzobLhbW9722UiI8eNcmrQqEF5zXmTyevLJCytVdZdlT5DeGq2vReERsQoWVXPbrcIT1UOgmjZJPKMU64BRycho/LnKJBFtt14amWEfpV9Q3gqORrduZYxhvX3sdskGGdj+AEH7cqmDindVqJUx1WJQW3P+Z/85CdP3va2ty1LdB5RT39xtJlAqW26+cAHPnDysIc97JTwRH/mFvuJXvom00oIjMl5CYS9KpVzLSMHjFUvb3KTm5wAUr5HjsA0Mq/BeQ0oq56MwbUJFgC4VrvoCAFHKMwFcAEdYw0gas+4nKud2JR2gL9rjStA1m3Z94KAsXTgzPi0A0eMIUQi48g8RzrkT/ZpBIQteQf8A8jk6GOZxrzYiXPs0zLm6De/ne/HOeRlHH7Xu7GuvfbaU1swv1vd6lanlecQKX2OcKEf6xWOau9ZijWeyMp8tXGzm93sgsqsBJTdkIl9K87zP9mqetBh/bC5D3/4wyeCkA+clzT88i//8sk97nGPZQlxhKl7iZfvyTg2HfJhfOYhCJIXfajCwI0QOImzIEqm5KhSm2CsXdst+AvbvMMd7nDivVvOlaRI3qxM2HvkOn6UObM/KwVJytmUWJK2Y3N5z5cqsXEIxpa42YD/6Z3dszP2aOwqS/zUKgh5Wy5L0mB8rvWpFaNUnraWDEM6LOfCAGOnS+OgX75ExpEXe6bLyJ4szN+5wUHz/NjHPrY8C8jcycH1YrfEMETm4x//+OLvrkOE2ZI568M5n/jEJxY93vSmNz1t5yMf+cjSjnPMyzgUSDJOsqUHtkVe+iY/55CpcQQrs1dvtmod2fZiyhThMSGTsVbKAQSPiy+++AJnCfBbFvn0pz+9GI9zCLySigBRHUit6PSMMUzWcQpxbi/dUkKYLoUzsgB5LzsmQwr49KAdcOmGF3AJyKVCUKs8nWzlu7U1aXOSgRjv/e53v83bGyMHzpL2QgqTtSTTSWk2wJngCPgwdLrJpm8gkNIhwgMkfuqnfmp5WZ9x+ZB7ZerRkTEhnpzOh14AQwKMtX92w14YNWPmdMbh7cj63tr8V4E0hCf6A5T6j544kXGas+OcxvIcp7vPfe6zHBcQknV1ojIimPr/0Ic+tPzc7W53W9b468c8lPz1LUslU3Kio2QswBdpAjSCTADFfALAmSfZCDhkeotb3GLpSlX11re+9aI3IA5AOH+qc9rZWj6r49U+gE5WRTef+tSnlszdWHzIzRiuvvrqBXTYZcCH/7sLho4BN7AyJgTpNre5zXKcDbAbx3yMNb5invQm0JARWQhw5CdBSjAHnsagPWAZuQBq8vU9fWo75M+12vZdAj97g1fOIyMy8z27NJbHPvaxiywAq4ox0GcrWbo0fqBsjvRBDmzLeG5+85ufnicYCLrGx770Kyjd/e53X/ReCc0IsLeOjfYmZPlZ28ZhPB/84AeXoG6vSnyC7ZsXnfI/VU5/Gy97NdcEfLbLTs3xlre85SlhNP9XvvKVCxmRlI0Izx7RZqP8xL5L/Vx00UWLrzp+zTXXLJhzpzvdabFDto8whMQgDXDNnOiB3ZhL3mXIflRytHPppZcudkg+9iRKvpENe/bIBu4hccYgEUK8QoDIUNyiQ7JJAs9W2AiZkJ19gLCATdGzPUK+59t+XAdH2fgjH/nIpepk/LFhS2n2A4YwB4dqFXyERY451x1psBkOxDbI7853vvPiG+b2/ve/f/Ff4yQ/skAMjd08yCOVJjoxNufRLft+9atfvZzHPsyHvYRUiS2w6O1vf/vyBns2AeNe8pKXLHMV87VjHLadIEfOoa/Xve51i7y1zdfoWf/BH5jhGL2YGxl+9KMfXXx9jWyPZJVEqFa2Eisd263wmDTDkelqTBZkT8PoQ9gChCD4wAc+8BTwwu4JlNDquiXgBOy+05c+CIYCCSSZpCzAun3uugFahOM8gBayA8h9F9IjS6hBYUTAakVplDkyijD1ZOkJPF0OdT0+xKpWQXK+4MMIgVaA3bwx53yw7zDzzE+/cdTcdkkn5pVyIlnVaoLMRH+MVODG0AEc4xfsyJ1+7XN5xCMesejYj+voxp1bZO/jXMFFUJIF+NFvQNf4OAEA0QeHB5gAxxjImjMmqK85eK3+pZrCFjhgMoxkMGzInAUrYwbUQFCABvQ+MsBUM0Kctkr0+g+YImjmlQ8A4Ix0x/7YO2cFLpZ7tesHgD/96U9fAFdpnR0CDGMzF+DtPMeRX/Ii6wC3ihtgFcQBgLlYxo1daT99VTmOsm4gz3eMg28AcEBFf4KFDyAyB0DOHxEec2T7/NrYyPRGN7rRQmyAu7kYL9BEXsyLbOgaEAsExsgmALY55G4a52mXHbIv42Zvr3nNa5bztMkOX/SiFy3t2DiLpAFw5yNKyY4FOOSabQkKyE6AWTshdNoWgC+//PLFF4yXnGHNQx/60FPyxbeca670b75kRk/my6b5ARn63zmpnD3jGc9Y7A3pmc1KR34Qgp6A6Dd8s6+GTRgv3yMfc6fH2DgyIMiQJ5tkN8no3bF0ySWXLD5D5nxGG2wjtse22D/9OHZI0KlzCS694AUvWGwK0WQn5kb/L37xi08Jj3P1q086dgs5HfvAJ8dcn20M5oPY0ZOxI3zBKFgWIsSGEwPoGXl/3OMedyortvmOd7xj8QV2lTGzC3/DKiSff2rLtg3jfNaznrXEK/bLlvztmlSFYWts33Hzf9CDHrRgbk3u++rByBac/4pXvGKxJwSRDyOOEjs2Cl+1g2zzdb6qumX8znEtPbID18ICY5JYIB0+MIwdmCvChoQgVGwrS5o5xxwuu+yy5Rq6lZixqcifTozliiuuWPqwnwr2IWswE0GCaWKS/7WDYBqjts1NDOF37GArOa5Fhb5y0IsSm4QngRq7ZiSEKsgYwKj8xiAZhUESLMMQDBiHYymRmWCyyjih9v0N2LBAd30hUMCWwJAbxzgnBQJUAJiMxHGAYFzADlHg7MCOEa+VY/vyWSpO1egAJ0EiJgzIWClGRpCKU4ReS93aCNOslSnnMkoOz3kFAGOmfIaTMjDHAZwM2vVA3VwESh8yAEqciDMl2AOn3Eqtf3tRfE9eWLcg+tKXvnQBaaCcbItTWL5h8IATuHIADiaQkC1wYJiMEaNnE8aG0QNZ+10ETsYNcFMh0gbbQE7YRq+YdCcPyanVQGQHGJI74KGr3GGGBLr7IhkeR0WuOb0xkGF0VJeEer8BInoU0OkAwScTH4EwbQcEyI9M6RToJsgLRpE9AEnw0ybdy3bZtA/5IbjOE+z5DYLgPCSYXQjkAl0IT308Q1/urPaOoNE3siLQpyr6spe9bMkGf/Znf/a0gmouKgMCOxkDKARTdq3vXEvOgo2N4cbLBmML/N1df2xNMGBLbJPc6D6Az4bYF73Rk7YBn0oxkHWuawGza5yX4OT73CrNthM4+aU5kAfi5nwyFWR97OuCK0984hNPSTdgJh/2DE/Ijm851xhgCBnwB/OiY/4geBorn6GfLP09+9nPXmQhqG4tU4wCWz0WLEK0tGdeMI3M4Ib2zY+NkRMdVDIg6Jur+cPiVFue85znLLI0N/jHzmCc4ASLzCOEh12zfTi0lSBszYUvWxqDyfpI5ctcYA7ZSZATLBEyGK86gGwYt9jC1sw5ujROPkN3fAnG+JDJq171qiWgwjxtZJmDn5EnmWQ+2mdjzmevxmfMjkme6F/bfN81/Ih8nv/85y94w6fI33dsHM5JFhDKLB9pC8lIzKqBuC5vrdlLKjzsMsu9qWzD0iTB/McY6DvyYLsIB90iv8bEjmEpvSaJgqXGHpIvqUUEkU7nmJ+23O4Pt/AAOEFf4rMEB36Sv3GSF72SP6yQ4EuAyc+cLYGJZ/iAdvkbefofppAF3KmPG1hLDGpRoW9vqNdsEh5KASaAKeUlgZSQRoyLsIE5IwEeBkpoBMggTIZwTNhmUhMycYJmzAyRcLTPcRm9NoEugEslhxM7ro88bAr4yPAJKg4rYAnqiEQqO3Xyo71CtQSdAKfMxykFAGVxc2RkAKYuLY2UUW+Jy/f64OwMkww4WYKYeQJWAATkkJuUnmV2Sq72pbhOsGK0qjJIRgKp9lJB4WSMndOSBdnIcIEEOXOAZAaOcV4AZ4zGYe4ynwQuWS3AJWtAnxKmY8mcGTE5AVxzQFg5A0JEx6pufbP5qCpRy+WcCIFCmPSr3QBkllLNBdlIaRfpAuyCpbYCJr3KV/WW6g+nYT9sDeEBXj4qWRzeRs4Qf34ioJsv/bGLPKGVk6fEnTJ0SvnmEWIqOAPvVB7MFzhrmx8BnOpzyf4z9vpdX2YASmTEJgAQP3S9eQC4K6+8cpFRCBkdmTf98y9z51f9oZQJWADKuM0vy21sia24uwc4SpqAIBtEhMyLfpBEvkXG5kCOxmoOCUo10LhOMJN4IR0+9gcI2nQPa4whAcL5gk8qBewUcTbe+EiyVjZqySFJAuxSNUlSlYAA3PmEYA0bs2SU5WVyVZnSx6EkoS5jRR/sOfvQyMy4yCrVWsHEh25zw4F5wxd6fNKTnrToz7wQmBe+8IXL3BF2/dEVHEF8UzEX0GE+ogE/kUtzyZK1/g4hc7/4i7+4EJ7Yt7HAC/pQPc2yvuOpzjz5yU9ebIcvCIjORXgS3MmHLjvhIS82xP74qPaD69ogI/ZWCQ8/4CfV1+GNimLFU/OOnuGqsRlTKkipOOlX4unD3+gCXseeajxybQjQlr2wU/ZGjgoI2SQtLpGfD/9RXZHIIj0+5IAU022SZX6nmOAccYAuc+d1iAabEFPEA75mbOaSfXIw2Pdwkt8hc8FPCTxMT5WdHfFjMT177fgQu6If9ibxgD0SNOewTdi3teUj+qgbwR2LfHuM3yU8uUuLsiiFcIH96EPYwB3IAytOCuRkhgk6QMJECIcAYzzAk/AwumzipWDGUBmeiah0EBBWn01gKh2EyUGyYUtwNN4A8XDQ/7OBrG5ArkIyZ+0K8NoBIJRhTAHctXbXjpsz4CILyuYc+TAS5I/Sta/flFgZKWflNNognyxpcAKZuVIhIGPcxiuQAgX6qNmbIEEvjM7cESzHVGgYqXkjkcYB8GQL2gMKzkVCEZvoj/MYp7k4n2OaB+cRrLO0lGDc90v1ik6Vh7/NFQFAlgB73csETOgot6ByGvaA7LEl8+4kYEtnAR+OzO4FaVk98g+Ms/eFDBKUslGSvhJ49IEwymoSvFNNMxfHEkwFbGOWCLAJfgdQjVs/2WS7RdY6aUy1Cghriw6UnbWBkAFCQZweEdBaGiZvWSngAoqIYyoOCXR0rl22hrz5JFtVcRFc9ccfVQUFONgRfzQ+MoUTuc2cXwhK/J4tJgBkqZidq1CYSx4gR25slY5CTMkZMCNX5hoMkTSwdzpNtYzt0AesCGgbAz3TEXJAz1ny06bx8V84lKWXyM8YyU37uXMoRGGPJPSES5vmEkLrb7qBQdmPJTCxdfLKclGWZAXyJzzhCafEmk5U9vg4HCF7+3TIEPFN5ZX90a9KAP1KLhPUZ4Jz9y9VL/EB4UlSqn12wm+zR4hNIHRiCKKWfTd0SXfIRbCEHsUNBBhRSUWD/GECexNQ+U8SBHOlR3M3n1QG9MffJSsIgLYRB/FM26MqAywwLks7dQ8an1BpJDPHyUts04d+R8v5W34dWUq26Ive+QnbU1yA0cYAe1K9R2zM24ccyAiuiClsCiYYk3GmgJExaBOpNDcyQHiSkGjPfMiYTI1BZUablhtrUiRhcpz9mLukQ9Vd4qttNqwtuvc/ezBG39MrQgc7Kw5kL6B+jJGdVp9KXBkVM4x997Z0wYOhCvQmaUAyoRHD9z1nlKkCOs5OMQZHOMAtwomBByScx1AMWMAOq89mwBoAY2hANuVNwM1pCY4ACJZh1D0v1QnTr2MpO/YN0Tnf/AWHAD5FCurZG9Cdu2ZpCQK97QQ046v7Q5LB6oPzmQvlUTTlI3SCvvYQHPPMsgjgY7SuI3OyFHAFbaXkbD6OYdOXY9onUwYG4DN+TmEcnD3OE4DJ/p/MPUDNIfWtbZmXcQeIU9FzTeRRMxpz70Qo4MqRBSUZeF1K1BZQ5njGaPlHsJHFIn/sMPKZIaYBQL8DeMnwyIf9kp+AmWUu8gKW5CVgpCpHx/ZzGK/zQ45kn5wb+KdCKegiicrVQN68raEjCwLn2uMX6pw6qYueBW7jMDZLObFJeqdffhLi7Dv9AklBNKRB9cxY4ivOM2Yy0m729fF5ulcK59OO8xVzRrxVfHInUEgMgFUFDIAKbOyoLjsk4GsT4dFm9h6FnCHv/Q5SY4ElqfBom1xy94558A/L1AiPrNy46FklDhYJpKmKuVYSx87oG5Hzd/Zoac852eMm0dM/mQpY/K1umI3+4nN9z0+t5GUPm37pwpxUfJEa2TGCwG61wa7My7k1YIfwwA0Bym/jokeZNP/SBnkjkSoDCAZd8N9KyHo1ouNetc2QQ3ZEBsaoggTz2Q8iQ25s0rj5E8yC71mK04bAHr9zvriUSj4ybezOlxzSX12mNB7H2aHqUchIMMRx7ZuvNuAKP5CwsY1gVhILFSBxhxzZq2uyBw0WpYqU5FHfknRxY1TR3sIn55unpe6sjqRKhtxJsvhVCI8YnT1NbFFCpZKK8JC9uA7zyftRj3rUBZU7REji4DyEFMHntyEz5gO/klSzEzYI5+kmiRbdsFF2kqVvckE4nQOzQwKNWzLN39ikPiJPCUVsjY7EeTEp1arRatOaLa4Sngxa8ACKjJOQKJ7CAlZVSYDLUgYBESwBcXYMtAZpQBngS4BjTEBSULG256MdDLR+CIGhUVRds6YAgiI44839/PpV3qsPMjK3UelwxAqxUI7DoAmZkyhZMy7MuLYbEhXHzbgriEURzuHAnCt7EfSlYsWwkUbgI/uJc+TuKWMx11/91V9dAIEDGEceHUC2gFDwRIKAWUrJMQ5jYmy5s4NM6RpBCGMG7HQn2NInHdHn0572tNM16grYZG4cyvlsQSWIg2bdPRligkLIZtoIuYlthXz4H3kQrFQ62F+WToyJs+lHJYITCnICLB3L2I1/FmAyBr9D2ARBds9ByVj7wNWxzEXAzBNb2QX5kudTn/rUxTEDPs639s/pgWv2fdCXT/pnH/QgcG2VuUfz6seMW4bNbmTxPs4hOzrOnUzGLCkBeEgWssOfnJM7PIwlNgTQgCZ9CAr0RP/kwLZkYIhels8AI1sI4dEff5fRyXq1q/TNL8iL3CqYGbPzZen6ZAvmkI27SuwCcz70pD1tk2POY8PsIkFMkLLUrk12rk92zyeQKHesZN58FBEUPJK0OCY45w4vxxEQ4J/9HuTBRpBvfp0bC0I+67JGjo38QzuwIUE4+6XgMx9PUNY33KILGJLKF8LI/uggmXOSTX4LO4xFdVwAomO4h1yGFK9VeCrOdRtkJ3DZuJG12BksRV4f85jHLJjmOriRqjR5uQ6pRczYBdlnWYut8n+kk06NnY1IjvTB/hDM2FGqeYhxNihLZuEF/SF9qarxdT5AfnAlz0szf7JQBWRjtbJGXoiNa7INwPlICSxGgjKejCmxdq36l/FIcMkCvjjmh3+yN20m3po7X89me/YpmYIx4mluoydj9iQh4yMwVVviPPuBqar+CKhN0JISfZozmWUfpfZVkMgve+jMKZhsXghP9hyl6qkfP3wOsaRLfWSzN/vXV/YO+p98zQ9JVvCoj9XoRYzYaeUPp4SnG2gFfkrnUICCAQYU0lAUZtC5lVYg5wBK/QJ1NuMCAgZq30l/4JTr9eN8zocNZq9GQMC4BHC/69IBNi7gETohYt6AmtFzYs5EoXlOAYfvz6IYMWwGxlCNxZy0JxBSjL7qsxX2ymnarxkS4OH8WRoDMMCQHABEMtZk7n4DMX2S0XOf+9zT7JpxMQRVINkmR2DY2nIcS64VKfPA/GUCHI9MAZ87P/IMlQAmWWHeZG4MCI/5Z6NhAqjgYmzkHNJBf7I6xj4iyZ3M1nP0l//1q1qFEALNZNxskhMYYxzQPICDTx5OObuklT7ZUAhP7irTp2qJwF2Jv2vISuBGDASIgBSSlmXgkF3VA/pKNY3c6CBZonEnm64P+BrZZ8C3ftfnqm3BwrgF79yZx0bMCdj5zSb4q6oAn6FH7bNFoCbYIBlkzecBlEABbIEwW+YDWZ5GCrNsxO+AnowPwGaJR4IkweFLjhmjgKGq4rw8VM135oFIqzogaUAvz+fRjmDGLtma8QF4esxyIDnzBXNlk8aS22FhBTkkUTNvBEWgMBb4IaCYm/Has+BDruyP3rUnYPjxfTbKh5TDPn8jctknF0zwu7+ssgfA6MJYQ3hS/he8JHb65vfZ02dJBumSVPmO/OAMXbEFGKNdspM5k0Hu0mQPcBXmk6H55ZbwTsa6bXYbJEtEhk6zEV77ZKdNx9glPRqjsYZowDAxiC7ZF/kngSBT9ko3sNN3ZEFGsFay41ju/GHTxuK4ebITMmQHYpQ+6QippXt/0z3f9X0qTvyXH4dsaN85cCCP44C5ZBfibW4ScH5RH/WxRiAj0xBJ5FUSBVPz2hxkUd/GmOorXzMG81Pl5hOu5e9sUhzQpn7JyvjybB9FBu0bd+6uRrDpKntx9cO+nJd4Rlb0luoMjNCG8TlHG2RnDHn4IPt2jriqL23Qo9htfMbENmqFni3QrTjHB/QXP3FN9ZlNwtOBk8FStt8qLwQtmzCglJKjEOfkJZQmiEgE0GRJ2KHjjI2zAUptEHScSP+MD7lgGCECNcOL4gGwaoLyYEiLgE1AHCe3x1ImRQvMWa8Fuq4Flhx+68OAOYM9QwzVNbKHOJNrBbO6JLXZ4P8QnshWhkBhKggUjk1j5eRA5oKrKpa+HSNjgQe4akNgIEPyzWs+AAOZ0hdQIFftAAYOG3JCt4IFgGOoZApQVHiAoGABADmPeQPRZDiMl8PJGjkTmeiHg+X5OgDEHMyPXugpywoJ6J0w01HVdwdN8zDWjMX3dJk9VSm5ZglW+8ZsjP0NyWuVkYCGjBIhBGxsl5zMjYx8R+4cldNzYvIHCGSaOzbIRObjf8TSb0HN3hj+QbfAgG6AcEiSsSWw6DPLIKMxzxC52JvgTO+5AQC4ARM/xsr+yDIkITcasAOyN1/kJnswjBv5IJtUP80LKNG546lOJYgAszyaQvvsLKCYJQp+6xjfSlZJL/zf9WSlfX7ONvXBf/hqHnzoXPbIJgR8/dMb+yFnQVD//CU/zs0NE8YSXbMj43QdmeUWZMedo1+6ST+uJdNk4fpGwsmFLMe7BfcAACAASURBVPPskcgmiRKf9Xeqxh3AzS3VDn2RAVk6rm1ByDEk01yNLcFaAMo4ogPyNc7YhyCfZFM78JrNmAcMysb12Wpp9W9zyx4UbdGN9tmbeRonEgJvjJMdOc5WzcOnLoOnSug7bTg/S7OJVcF8cg6h9rdrzJncalVf/358hyiSZ/3w7VT6jCVPbw+xci49GwtMpKP4fOZqTHn+WfSbpedUdUcxhA4iB20Ynzb1UV+L4VrH81Rk15mTa5PM1eVxx3xnPrFXYw4WGaPvsok45+QhnSE8+swDIrWnD985P9Vuf9ONPjN357C5LC+aWzZF+y5jiUz4ubnzgzw/qFbAq88cRHiynADorP/FYQA9opAnJqa6AxAMGuhnACYO8JUOk3lls5RAJAjmmQIZnGClAmQyWTLoBpC7tLBxAYcDaZdA9a0cG+EyhjzdUx95xoPz6vLNyMiibIEA2eA0figWKZN9Ih/ZRLdHdnxfq0DGgjgYP9kB4bTFYPWbAMUZOD+AMmfzA1zmbRxkSSeAji78r63oRxAhF+0xKgFKICWf7JwnnzBqfzMsGYJ+ySsbGrVJT/ph6M5hH2HbkRuZpX/XZ1mzyiGG3qs/FVTzd+4iIAt2Zh6IRvZsBRA5jEzccXMkr+yViY62KiMBAf3ljh8ySBAwngCAeQUsYvdZujNOQSSAm0BmbHTGJxJYUz4P6SMPNiCTAR5IMZ/ZWt5as7+QIu0BnMg/xAzgmGfeGu17/ZOfax13XYA92aRkIndhItPklqWZEL86piyJxgYT3GsVj03ryzHyIvNKgl1Lv5FTvk/QyH63ENfsZUu1yvUVFLO0F9upm7eN3ZxS2fR/9iP2oJ92M98Er7rMA6QFfUlNsuP067rMQR/Bw+CF8yK3+h2dZG6Oh0zC3thh1QECX4lD3WSaBNd15B/bjL04N/o9xA5jfwnYwenMN+PTdsYWuY1+V/KTwFx9LrpP8K94020pcs9ySEiScazNMW0YfwhT9BRS4XhIur+rHQQf9V372Epe6vXVVup8qk1utZVKc7WLqou0WStPI11FrpFBdOF42hj1Vfs15lGiW22itmEcyD1szk04XU/+D3/pmHi9z372s59P0OnC16hqDMBLCc7fMa5UCThCHDgMOB0JyLmtUtUme3owYIRGUA5LdI2BKm1lSayWqDJxgBcAdizP/yAM7QrU2kQAAFicOuAtiFjyyJ0HW0QlATu3xgbsBXOBQiBdW3vdI0BkKTvMfpu8lT5On4wspUVkJ/2bn/m4nmFm/4CshAwy7xqEAt70l0fkGyNZaiuZXg1AmUPdcFwdDoglONX5xkHjKK5PYB2dlyAUeVcnCDnpjD0yqAAUMCQzxxPwKjAkkK0BWu+nt2++cXLjjc3X69J2DYRkYTwJRgEItiWxCImrCYMEww+92hPQ57FnYx3UQs46aOZ4BbsAaIJBBTJ/I9fIm+8F8bqvqoP5aJxrpLOeO5rvCJxzTQ0MW6B/iNxG5+613efGHslLZgzbEvRHWWgPbvTgvBCOs4x95EMz7dX59rnHPip5m2nzLOcEq2rsOISEdb+odlbbHo1xq8IVwrPnp7HhvfMOkdHIn0bXBzfpa28uM35cfS+kfOSPx/hR+q92K27meE+UR+fXfq/3mc985vM9cNQTlO18OKGMMEEzrztwLFlPF05KWWH2KaVxfsTHdSkh1tIiJSQw9HJVMm591bW7OCGB6891fmqGFJC33IJUZbNwZ6HVgcPSY0xh/sn6zmKwySYy9uihZg3OCeHJfJN9JQBlbAk4CfYdOPv/YcIhvNqLLGolKvrvm7rT3pbT1PZGm8KrrY3AK0xdX5V4JIvL0mm1h5Cmeqw72xY49KAQMlYz6+iigv+I8Og34zH/7CWrxM4yr+O5RT02rz3n5RkVeSJq2jyGaPfAFRvqQSx+Xn2oyziPoFCpshTUwWYvAPU+D10qmZXDMe0eEmhG51b74gN06KcuddUKwVZ/Oa8Sz2PHdyzh2eqvY8UhYzuLbmI/x5CHKssRUdsitGRYq4R1vntEuMvmLPM/BNPWsH1vnj2mH6LbQ87dkkONC9oMqQx29X76+fX7633uc5/7/FrQrqW3WqoL0CT4u76WBPsAukHGgU0y2XInHenb4Ncyh75el/+jxBr4arlUSUy72Qw1IgIRbG8zxt6D91aWs1bW2yMke0QjxpjqTOS+RyxyXi8X9/46wK7pYctpuvGtkcsYb+xMm52I5VjmmypQiEECbOx5qyy9NebYa+abLCLBYpRVxF4i2zUy2atF/ncHh6UGy7t5Z1xtz7KYCo+K6IhoXRcgmv0NlbRk3iGhlrTs0UPU8kTrqu8Ewk7M1sBtpJP48Bq5mwkwM+dUu9wrw68BecUA8ssdJMGyJCRrfn1IgDj23Nh2rj9LwlbHUHV6iPxG1aLrslIUHVU5bOFljSEdX/cI/YyOgmXHJC+jOFv12fWwRQQS0+s4jiGSM3MenbOVgKYQ4Lq67Frb6VXojuE5d/UurT6oUem1Gusa490SQA8g2uvG3kmB9qLIGnhGyqmT7qXuBNg+vtpmDb57ZGIry9kztJGMZkGjVgMOMbYqwxhSru/ktVYoqvxn+tsjdR00YvghlnFgv6tT5O8E39hir36NAL2DWHXy+l1fnw9p3loKC/BH57UytRZcVErsCbMXKg+Oy7zI2JJnNgDPBKhjiEPXZaqKSTgq2YkccjdWHhxor1wtl1fyV9ufISA5PxhxHsFly16rnY4wZ8bWqy+Snyr1rB/PtD9zzihAn0cw3eu7x4LZpKu3e6zs98bXbXEUz3LOCAOCexUrz8smD/GH2Xk6bw97e1vX1ThmYsZW3zVx6nobEdhq7/38U8KzN9mRgYwY5EghaxldCEUF8S1DrEa7xQhHiqxEaouAVCOOTGbGNAumswY7GmPPdntwPyQzSmCqezZGAaoG3kqE9mQyC/QxZn3XvWSjQBcS5Ny+EbDbhv9TZUnbftf5jOa7Na9KYkZBpC4D1cBfbWpUsWBn2YtVgSp+I3DmLeyz9tPPO5Q4JPkY2UmO5Y4ufbl7KXuQ/F8z6BmStjav6zLLnLXRWZlHz8ZM3uZ9SLJzHuPpFRxjP4v8Z+a+Vd2euf7Qc86yDDSz/DZKvIMn1bYj6z1COfL50RzOMq89GZ6HbfU+DmnzWCJb+xj5UvW5uhk/Y10lPHsCW6u+1KWimXXNzp5HGf6eA0V4I4a9VgKv1Z5RFpr5j8rwVWi1dJZrDiEae3Ku4+hZUgV/88yeqhokD2k/jtpJQCUhdQd+gLOToNH8q4FvOUY36Eoya7XNvLoeer85P+fVMVTH0FYnwJHbKGD0O0cq+FV56zfjr/31DZGjIBT/qv37O7d/rgWuWZA8lDhoN0uGfY5dlvn+ug6s+pmd74wfdBDew53a5mgclWDX6uBMtaPKu/pExZvrAmdm5LR3Tl32XxvjIcFxr7+95Hzv+pnvk4zX+fTkrCYFW22Oko3RHGpCt0ei0l+X65oNb8W8GXmMzjmEzI/IUsfhes4ouR7117e1bMUM7W++WqI7+Mhx1/a/rAmxLmN1EO8gu1dFGBGeGuxGewfMoZaeR+OslRPf13n3PkcVg7W5n6fTm2deQXAWg+1Ewv8jp6nzrnqZYe4jZ6sGPQKOUQWv2k42LXdAyq3UHXi73tYqEJWQ1/0y3Tm3bM+5a/tXtoJ29401kjMiIGtE/1jbWKugfjGCzV7wOGb5fEYOM4E77XQ5BGjXqgN7/Uf3eUbSWoVzr53/re8juzXMnsGJ/62xj/qNfmeqPXtEfzbZ6Pg2I49OAtb0sBfzZvrq55yF8OyNZxRv1vqrc+7Y0PU3TXj2yEcC5Yzy1zaTdhBZ67MGy66EbjSj9dg9YY+cM2Ql16bdWgHZy8COcfoRg8/zYXLHzzHG6ppRObAer/JfIzwzfY8CSc2WQiprH2sZUB2fv7tB781pr7zcyZw+QnzW5BEZjOx1RIzWSMMsMFbSVCtiXTZnIUH/28RmZFd8gYzZf32k/IwNzpxDXtHX3kbWnkx1293Dgj6e6N4c62b9UbW1XntIVWpGBmc5Zy0gnWeiV8d3ntW+rXnX5Gi0bHIWmdU5HOL/6XMk8ySYzqnV6WpXZxlzrj0mntVrR+MZxdn4Yp9rtas6lsSbyLbGiC8gPGvGOZO5jMB9iz2PvhsRlJCpGWPrRtONtZa89ghVN5it6hAh1+W98zCovkST//OAuMj7UHCtzpK/q35HhNCxGNAM+e3zD3DXO6hyTkA7ulor59bqXW2/V+A6GXVuX7vvBG6LBPdrO7EYybDK+CzEY82OOiEZgWWOjeT6xQoWM34wO5aAGnsfLS2nr9n2OlkgpzWf6oGpJ3bVnlL1rVjax1T/zwbnrSAWDKyYFDs8pMrcyVK9E7G2PSvD2t5aADxLYOz2Q1aeo2bPGJmvJdgjIrhHvNZ0FP8lK/2FGK/hVG0n13qMS31NSua1Vkmd8Zvg2tbzr3oC12NUjbe1z9kltR6bt8ZN/p5fFzuLv5FL3zYQ0lL12wnPiNj1lYO+R/ULCM9WmWor0PW1sxmFjZxqpiS6Rqz2nLSukRrfWhZXqzj9nK3AeJYSXwci/8e5+t1B9Tk7W/PY00GXY11aqiCaJb61jcJ7/dTvu/xGBHRtOWiGaFUnqP12YK8koJKHNWLfA2wH2gCHMVawCBGu+vT3HqDs2bI2nANIgb9PfWpunfsaGdqrxh6i17Oce1bQT9/RgQc11gdr5vuuw8glzwkjS8f8ZuvaYzd+e2yAJ6FrwxPD+6fvJUgw0rb2vH4kT4X3nacupy991JeJxobXlmV7pXHGL0b6qUSk++X/xQqfYOlda54YT78ehZAHrnZ/GeH0HvGqdhj8C6Z7nY5HDXgAb3DQ36P+PeeNDdKfsfJP7Xl/mofL9pt0ZgsFWz5WY89WVdB3bNHDaf2YS8gYIsm2PVdrFht6Uh4CNMJePuStDbF/fXtasv78Db+MybP/xDivIvKWhmBlx/bRzU5dlj35/QLCE6MYZaVbFZFRANgD9bVli8qGR0qu1YYAfwL/lvHUao/z1yoj7pjxHQXllQ05f22NdKT4mSBAztVZyWxUfTD2jD9gPBM46xjIVV+cNOPteo7T96XB/K8NY6wbnus49rKourzVSUDPVPp6LMDRfzL8gE0NZGuO2vdEjPZIRFaR89rG5pFvALksNQpsyeacm7cD1xJuJdVdjwHbPv9uT+bgNSx+e78YQB2NbYY89bZH7czY8zHnnFdwFWS8K8st/l5SmTeEZ0wdG8jNPL3ehe48wT0BijzZknPYnVez0KtjXlo4evFwcKkmSWnXKzhc6y3dPp4F5lUf3gvm86hHPep0mW4tqeqVxhnM2fPHyGZUxTxGl+d5TR+7yrZHIXgfGRzwlvK87qaT5mPmU+1Qe5Ev/XtQrWDs1Sd06sd7G72w1Cf9syekzBsKtAcHBG6/vRrGe7QSs7LfsN4Mshczq3zXlnT2dOAdeMZmLvwFkfRCWzjFxr3HzmfPdnqyWiv1o1vD4SkyQ0ae30WGntDuXZSO5ZUq3uDuRb++Q2ojn63YvobnnbOs7uFJpjvKXLogRgM5BMQCrt7PxLgYRwxjpLyQsgoMtZS1p/Aa2GpQMw7vr/KqBRkYAPUCzrxlfGstsZfORiXVOi59MTSgpy9zwXQx2hHh6RWXKHKWibveyzxdxwHzwtO+TNSrOAEO53EOP/qU3QB92YJnx+TVI1t67zrq7Jt8aqbSyQJ5eTx/5OWN1z57xMA5o6VOut+6thLk0Z1WvufYsr+0JUvKdXkjc96ZlY3WIXoZV9/TttZvt2u+8opXvGKxI29gBg61Spfzj6mgjKpCs371xT4vhC6ByRu+b3Ob2yzEpH565dAcySbv70KUEBP68mLX6Aswk7GgB6O8UT1Pxa6BYVRB0IcqD4DX1+Me97jTAMlWvGsQ0Hs/YUjUKFhXzK1+VHGhBtKMK6TtvHVyDIk+dAy9Yh5ZetHxRz/60UWWnk8VP5rFwplxVByjfz7qB9lCjNmBashjH/vYL3icxqtf/erlnWn0ipB5JUyeyRRsH+HkITEzWLlWkd4iLBJ64xB7Xvayly1LhJdffvmC4WQY+9qriPWVkBqP16pM8TkvHeZTt7vd7ZantPON9C0Gk6F3ZT7kIQ85Vdda9abiabeBiqX0t7lpubOmXOz36M6lQ52gApVA6hH7yM5d73rXhWUmk1+rxFQBU2Le0t4Nei1b7WAR1ut6Lyj1JFnKAHAxoAi3l5VrcIkx+r1WFdMXYgWkZS3IlZJ5ZbS5vhpelpeqYmf28BgHcAW+goG3d1dDWWuDjGRTZPHOd77z9I29smflSNkMpzZut1CbRypj2q/VoF7V6MuFNWPNm4hVLbJ3iqwEJ8FDNgJsKrDvAVm1T39HhscCJR2qCLz2ta89uec977nM39w9FdnTkb2U9Y53vOPpW+pH46vVnHw/szfAuXSGbNENneZlux04DwXSNTke6t97+jiv7zM/v1VOBEQ2WV/FUfvqYJzrBTPXehHqIx/5yNMMl93RbV6l4W3keS1NfH1rWUn7z3nOcxZ7U5Won9e//vWLj7ATAWf06ZWcVJKc233IOOCK6udapeg85H4MiT603zUCKXHzdPLLLrts07cO7W8UN/pdnyo3iMI111yzVCWuvPLKE++IJA/jhX9vfetbT1RRJO1s5f73v//p9oReGQ9GHjPWvSpWl19IM3tkG+zkGc94xmJ/F1100ar9bdlkjaF740k7+n/b2962VE0VEyRrjiGW8NNypUTOuxeD8TWm1nby9x6GZ5ybhGcty+vOXR2rBrW98lycxkQZCGPi9DJ37STQpbxYg3ItpwkuWLcy9ogF1soMAY0qC9UYMEwvPfXkW5mcn74EVJdfapUgjHtP+enP3N797ncvD54DtALXqBxYA3ucq949lPbWypDGJQAzcsQqb1yvOu6kx4PlBFNk1JKNF1zq0ys5VC/cJcZoBZcHPvCBi9NfffXViw2SGfKarKEa7Cg4hMg5z/fKmkiNClsNKmyFMzg/waMGMONbI7g18O+RgLSxRUKco8JlXfphD3vY4rTG7tZi5ffXvOY1i0PLVHo7IQ+xl6q3asN1HJw6+7oClPoDwHmj/Z7PzQLriNzsyWyvBF77PuTc+Oze3IyZ3AVE9rlGeEbjYEN8XubJPxAex8hXeR3xRmQlJ/yoZp7Re3x0NM4XvOAFS3uXXnrpBSpA3lULHBc4+9j836vHW5k3f9ReMLQndWl/KwmsQTh20O3BnP2sLW1rg6/Sc86pOtde8Eb1w/9+zyRv4gSiSGZ8q7ZTcVD/VRc94THGJNUjnVVSF8xCdOAafFJtVpmT7CRgqxIK2r5ng5JCdpjlbLrLdokkgzlWZZVE0xizPF71suXHa6sL2QOTarQYhoibG/zu9rfVx1582/N1S/ESaPiIEPqwW1UfcTx2rPhR9/CM7HYmEYv+pm9LrxOYITzdIbrwamZL8CoPgr4NXllDdE1AJwQo7dQgJzMDRt5FVMvW1dn7emMfTwVzQVslQZ/ebAzsRtlSBZ6+DLUXWFwLyMxb5YURcgz9jTZjmUv6qJWJVCoCus7xfTZbVrDJHpO0U0vGGU9AwG9lWUFAQNWetm5wgxss+lH696Ev5EZ1wRo3XVirxtIZbt5X5txkpjUrDUBFluZz7bXXLhU2oC1D0m++Z3vvete7FiCtSxa1zF8rk90ZZpzDWKuNV9vpfmB5zXhkSOZMDwFwMjJnZdv6qgZt1CAZ2xutVWcclXCHbIcshQTVt2mnv4xlBJaRhbadn/V8pXo6RI5zB1H2fW0FpL4E0X0g/agYGrOqySggdbKZJb8E2B64QnKzfINoItrsY49YVR9G7t/whjcsNheyRP5s+u53v/uiS9We9773vcv3GQd7jQ6M0XJxnxcS5vx73/vei1gyrpe//OVLVQphhjP59ATL8dFNFmknARKW8EmZceYWuce3JXQSmCyhxzYkOOZC3uRnH5P5snHJh4DIxwUldgEL2InrshXBOb6THElCc51l7xB2/WXTtiCX54nBi71M3bUwiY7vd7/7LUQ/exrJ4Pa3v/3ShrnrXz+RjQQtVTTLk3mJtWtsJeifSnjia2xBgof0wii+8vCHP3zxee3BAnpUgXJ9CE98IzLOC64FdPIkd7JD4OhLEl9fGu0Y4jNDSuqyWZ1TZJu5+O6qq65a/F7y2O0v186Q0NpPJ1whWrU9S5JIK/nom46sFigyiONkZ/7ih/HGH1L86DGyFzpGunRsmvBUEOqOlwpHzwCrwXRmNsry1ypKa+SJEDhMMunstQlRquNcW1OMYNKH/5WuZXWAmQHmPUZr2VIPiFvlbe1HFiEmz3/+80834WUvTMaVtur4otyUW53j+1TEQhJlGgkqvvc/IwI+HNQxQBXgBmApKzpGroAxIAEgganzLKX4+E4fPjZ/WopCgJwrU9ZXJSPRceZX90noE8nyA8jucpe7LGMUeJEG81Uy1rcKlYoYAElA1Fdkov0EQHMA1MaBlMyARh3nGgg7BwAKIORgb5Rl1TwBm22SDVA0B/MzfuNwHhsj72wEz+ZG+jNe7erD9drUnusFBjoAioDSd+xUCb0GGzKw9Jhg7Fr9+oktsyWJBpv3m/wEA6CeDeLa4Vu5Q+ULIsP/HKiEp4Oe/ugBaKvCmJtzLK1mfwNibU4BZGMnh9io4+YZUq9btm9Z0TnmSRZvectbFqBELjKmSnzWMmBVZjbP3x/wgAcsgYjMZJv29GjbGNg429a3wMev2JTgKsNXpc0eOfN2nozW/AVHMs64EBTzluVmA67xxf7W7iQ19+COueuD/6l+2kgriOubHNgKH0HAjdF1EkRBF2HhW+amWql6Yg7OUUEhfwTD+9xUMsiYzbNFm3a1r3/kgrycwwbZu/bYkLk6HkLuPH7rWr/Jk4wf85jHTD1fKYTHplZtsGdjEDD9napAyKk5k7lqMXLlI+DyPz4jwEriejJU41dszdzZh+8sZdv/wjaQBf3ZhA7/EB8ykgjaqJ6gT+bG7zxtqCSSlfON0X4f+mJXwV2ydQ1/qDFuyw/XvutxxRwk+Ag3Owi5OTSBT7ujwkJdAYkcVUotH+vHkha58D9y9H8+ScQrWRvt09kjyrsVnp5lxWgYLdDqoMFBGXeYaAJOsjIdMu5kwNi2PsKMOZb/OYvMIh9tchACEeQENR9j0JaSMPBk/De84Q2X6xmxnygvDD/X9fKlPhhngNb5yQA4CQMflZEjg8yxGtMIVDMOGV0Ay3zMwfyvuOKKxdhTCUnp01xdG9ZPuQzDuY4rs2b3u0xFm8DGHIAvx6E/oMK5ZEYBKuxe0AR8nIlzAXnXA2ljAMTkiewYC50JWo4Zq3Fpn04dT8VHHwH3PQfUj34/9KEPLRk0fWL/qVTRgXkb19vf/vZlTo4BGfKkA//X2xjJhjO7jm04R1BnR9XG9sa29b3xyvQAn/mTSXQjWyEra9Gp5glK5gkI2RR50r01bdU99qYN9i5L1D69ADsgYb4Amk7MRYBWjRQssu/NccukfCGBWuAE1tpFBBA/skUW7DlQ1RDE6VObxpyN6fRrz0r2CPWlZfIJ6ezVtWTfbMzfyaTZFr+18VSQ0q95mKM5k52qmXGQj2VDtiR4kHOqOtqlW/87T2BmP+QIwEMsqv/WcnytkAj2yLZ3giEMlizo1dxUG+tt//FHOmKrbE+FyP/+tu8vyxhkTL/aEVjYQsalwsMnL7nkktNq6F6lrAYDfdAzm9K38dsPxPfogt6QGRiKXAn4ZEOGb37zmxdMFmCQF/phO/DIXJAUdkEucIIMkG36YUuIuLbYEtL2yle+csERJBY2GRP/852KWO4iRExc438+CTP4kIpcCMmWz4Xw0K/5uYZsEV2kjiwRTvNH5MmF3bsTzrh8YKbv7NEkq5DMtcoBffvOOPkpjFUN5M9kYmmL/SG1qqFskP2Q38UXX3x6pyYZk4fqhu8tJUkO+RxZIL70Lx5JgIK1kjxt6Xvvs1XtSFwPkSYbvsguvfw3x/cKBHUM8aGtxL+3lwoPrINHfIAs6TI3o6SPHl9zvBPUNbnUQsVqhScEJSXtkBUAQEGcKA7tO4EoJCclVEaXu34ERH+nXYPgHIw+d0XJLPSXdW7tczS/ZSQyKQ7pHLfRMUDG/8Y3vnFxlpRcBTSGoa9kaQksyE0ycU7if05izMbiGn0CXv0BszVWHefomUAqXb0ixAkQCoEDyDsPk9efD+PnfNpFToCOv81VH4CCUxl3gl6COMMF/toGVNgy5xRg7DegI4AHhJ70pCedZg+cDxj7LfuMQ8o4gBoDZJSCQKoLgq3xhLkDD/IiK3ryvetC3AQh8t/bgxHyQk7ANESLbLRl3uxMZqACBKhVUKyXsy8BX2buXH0BH6AkaxK8yYpMHAfAua19D0C2vgek5q5/TmxcgomAzU/4AJANmaZvyxuycHYYGdnjwRYFS+OlByBHZ2zFBk1jpwPBlGzIC3A67wlPeMLSXioKZMTWgD/9OQ7Y6JSdOZcO2Qy70iZy7CPzRYIS0Pinv80tPt+Dbmy+Ep6Un6Mz5AWJ0Q77Mh9jISO2BFsA/Utf+tIFX4w9VccXvehFiy84P0kBIsZWyEsASpWDPTimArhHHkKE/h93d9ZrzVeVC/zPtziJN0avjF6oQdRgL4oNCKiAIKJCRMGGoEajsbn0zgZQsBdBBZE+GhsMxiYam2gMGi9N/ADGxHtPfit53jz/wZxVtfb7wjFnJTt771VVsxnNM54x5qwq4+dDArTKIvkYS5Y9yCf27jeZsC2yQ9rgDcD2IzA5PxVGPvuOd7zjRigFtC7Pq+46D+Yl2PdS1NlyQi/1skNzEMSz2Z/e4BiMhDP64Se+I+ckMfEbNuV7yRL5szN2DR+QIphNRmwYCedHZAxn8d7/rgAAIABJREFUf/mXf/lmFq95zWtu+iM7/bJllbmQKnfg6B9Os032zV9gHxs5w4kQHoEypDb2jfTwLfPJEpqqlzHTE70aF73RE/msqgNdATWn4B2bFWfgSfyTDBEG18BJtoRM8j/zQ3j6NUDaIhfXs2dyQf5dz//Zi4RFW+waxsEqMg3ZP8KkJhdzaTWrCrmeH/pRacodb/fi4azCuH7GvtkmHET2+Y0lLTJBfNk73OxPVi76u7Q/q0ersfeKy5LwMAhgwsgJWgaFkQNbShTAsNosnTiX8YZZUhjHZ3ScmzPIwhm9zgGJ48los2zBSPSZWze1z1ABImXnLh0EheM67vyf//mfv2U1AmAyTccALYB3PQMVnHInGEZOkNmg7BwM1zlZJmNoshVO5bNzRONPCTrntMJT2VE+1GfuAAmx4Xxkh9lyJucjKMZuDm4ZdC4ZygrowVzD9p0vsxPkgIbznZdN4AiTfq3XCsy5syBlVsCNXL30pS+9jQOBQYKAHr36idPnVkG6YKCCF3Il6zMvwYhTNhkkGw5/pexovkAllQxBq5m+40DNOFUvyBvIA3tzp9cQDPMgF/aUihuZODek4V7n3jkUO0QeOLK/2Tl74jv2f2TfTRydb2QzPJs1hxBc+pPZORfhIb8f//Efv2Wk5g+YktUiPOZkjnSTIEtGbFk1L2Br3oIZueVWULK234Kd51ZrehUk+BCwjv47UJNDMrsGnUl4HNOezcB0KjCQRfZp0UOWK7VJdm95y1tugQI5omf2/va3v/1GmtkyH9EuoOYT7C7VF/8bu0BsPmeEp/VJ1pYaAHCwAN7Ri3F2BksnAhZ/UuVA9BFpPivpyJ2d5gpPETbjDkGIP/Ez15nrfLbPPWMPMYMBsCEb5Y3THMiP/NlWyLe5BsPNWX90hYTRww/+4A8+kp9rsqTHZtz6j1RKcnzYpT7ICOHRFvtznn5VYlRsfciZTLWJUJERkkk+q+A2fQ5ektvrXve6W3yKzRtXCB9iqX3jgG+IMV9ALrKkBluCC+ljVkBi27Fr8cg8YAyMhan6oVc2qE32yt7pxPxSHUwCkH2b/Jk/aK8JFnmJFc7LpmrkTIxCOI8qOFNWIT9JVBKrUiHlQwgkTMh+ySNM7KpKLxNnTFN+q7ZcZ+7vfve7b/YHu+gwY5w60UbPI76Tts/kcYnwCGIGJXgJaoRNEdg+o8zaO6UwAiDcVR/Gl6wIuQFEKg9xBO34u9cNlfW0xwh8ZHwMmFHLJpAuRkRBASDOjPAAmVSGwjiBD1CKM1O2QICgcUoAynmMLRUT7SNsnJcCOHQCwZFgAyI5J/+bh7+RKE5KsbL1ZB/Gb0xxGtlXWHjGb6nLd8ZG1sDF/EOOEkA4iUDBgChZNYzuEhyBLic1d06W6gK5OzfldiDFEXp5ELCrQCAVwDlGSF+yMlm14BgSFuIXIrh7CnA7hHPNLSVoywq5SyuOBohVKug4G0DZA3vyXUij+QMdS32ALoTV/Olb1e6hGU2DI1tJtQ5JtSxjjCp0cVzyYmvkbZwcnayBYYIaMkKGfOz1r3/9TWcJ3nT/vd/7vbdML5lmyGPW4Om822NTgBeQ6cP5CJTz7XFg7wnafIAssnYu6LEB/QFyGazrU1oOgPQy0bT7kGmA7TrVBbISKMyRrMgC8eJfeTcWm+PP/IA9kSE5IHayXecnQPjOh9+nf9e/9a1vvRGjVHhig7tqSYBbe2wLXqh2uS74JmDHX2JL5MBeYSRZqfr82q/92g0r2WGWY1UzBF1zb8KD6EjezG91W/CO8KyWy/VFrpJG2BA/TMUW0c0SZycj5uCHr4XwwAm49GM/9mNPuzs1AYl/+gkx9D2bV6WEN75nG9l7gtxaimSfxg5/zZns/A9XjJcNwq+jxAgOSK6QfDiaJSpzEHMQPphNziFPIfqq3TBD3yo74spMYjs4xs/bzvmK6hlb5CcID4wRfyRbbJPvq4AZmzmz2egyMn7Tm950wwRkPbYfO7QEmoKDPsQOc9EOYth2GFs8S9zSf3CcLFJpIo9XvepVt+TsLClNJVd/7eMZ09Ges5anOCbGiOnshd2k7blk7v+5V7P7OSM8HYuXFR4nAG6EhzFSHONguAiEsiBwBMqcyHfK4IzAwJ0LKAQVSgS0KZEn0wcSzmMoYb7AmNMG6IxDFqJthqltwKKN3JHF0dxaxwiVYMOIQ26AkBInR/GjLT8p9VuvNlZLYkCWIAEzgHI+IMiS1hVjCLhSbisFsFEwR+MYFO2jD87BwAG3SlSMkwML5pYrskTD2RmtZSrOFdk5j7P7LoQxBkQHzgNInIeBkXsyI9fRI5n40KexGhMAMlZ2gLQYh+9kGgle5IUwmZv+2UE259Jx1r+N46xcTf+CNTDk4PTsA0RkrcYJbH1kcfQtW1TNYQsCfOSiZEq37Em/yWbpBUk7Ww837tWtsgEm8uW4yHieEhr9c1B2Ru/6JzP9mweCSdZsNuScj5iX+SC42iMDdpgsKIGu7cocVbFck7sJ6ToVI8uUeQM3OZGtwJI73MgHsQbavtOvQEWf5kXPPiE8sRnfdSbWvtGgmADC7pAeyzp0wbbYGWIhs8zesNhpnnXDF+gcSWSDbEKWnuoBMpE9EkkuECbtIinJ0LviOglDAhqyg+hZZgjRDinMjQtN9lSHyRS5MieB6md/9mdvffNl14ZQZGlSINYfPfMb/SXJ4/udNcdep8/MqkNwRHuIjeoh204Wr/qkasOevvM7v/NWsYtPGqM5xHYEWGMVBH/oh37oUTCOTs2HDcEHJFslzDE4iygZf56dor/c8RoSxk7YAuzQV+wJfhlznly8C+D65+tsFo5lY29sXiUH2YQbqcjBFNhHP/CcP4QMT0xfEZ4ei/mIf9oWi7JcZhy2CmhbUiW5FeNgUZ6tlmSFnpByMkB42HjGSpZZbtNvlvFhiQKAfUjOR5bJkU8gL7D3aE9Lrgl2qjpbRqQzfX7P93zP05YTtaUSpg92ZM/jxO9OchoXIq/Gh5lssHvxjSxhoXNDUKODrihb4svdghKKvqPsLC4bT9rc7uFJxpC7dvyv6oMt51a8DDIbLCnS3waQh9HFsIEJBxAIgBTQwmyBA8PgxAIBxwFgESbwBcYCh+sFKmubMgZBhCHkzgSZq74jGBsdVSSMJaW8bEIUiBEnWZ1Amb0BKckhWvpDDBJ0V06Y8wNKO4chN+u2wMb8Qh60CTwYOePnOCkdkxkgACzkwZGcJxilZB8gohtA1JlxjCwEipyAm35SvgxQ+J3nIaSKJpgaizFxXBUl1Trt0Z9xIEN0wCEASsq9zsu19G0s/j97y3VIrgzOMmVkzzlUA4EXpxUgU7bO8p25AUFj0A6yILACeUCUj2PIO/CbztmOSSbzjfRzWQdZJAMBMkQktks+Ag0Cmo2RgnxuqUWk9cf2VTuAgGqROSRYsk82Bkx7rCH2gBwJtlQBxBO82RRwNvfsDeFLxkN3ITx0zf75mAwv82Wf/GwFJh30zzJM8wCc5mYcKsN8Jc/d4v9slgyz9GaMwY9kjmzbHj9V4lSF+QbSIcBnjvDlbW97200WWVaalZLoZ/qqCpvkA4HpO0XIR/vmkqVJWIcYkJdKQwjMG9/4xlvFCvFuW6EnlTJEiGy1wy8s32mXT/KvOdYmj40/0XMIkrmkMi3gCwj8UeIhURAw4KGxZhlJe/TveSipviMh/J5P/eiP/ujTNhGHNNIFwqEqhYCai3FmHxpbTTWI38LjXoKX/BoD8ssvjR3WwZnsI9sRHv2wbePLsnTGJXnlc2ScakWOZf8a3EiyOG07JDB9zyDtOFxCfnP3qQSGHQjcL3/5yx9VBfkt2c7lTW3Tk8qQNoyF7XeVwrV8T5uJKxIic87zlRAROOg4e2Pv5DirHSEd5up6MQBhsCWF/amCI0wqRyFkxkinYk2WHukvS8kZ0+xr+lMfT5WFTMRgfga3yIcd8Q1jzR2uxpBlLGNRDDGW7PmCX2fJc9vQIeGhWMq2h8OJjAebFdgAs06BdTaiYpmEB1CBQzafKh8ybMRBluG83L5ogq7J7YoGJxBQTHaqEw5nQbAw2rQN5IASwzNG1zH+AL4MgHII1NjzTp0YMFIFqCgkyyfIUu5sABQMW4Urd3tM9jzXKlcg2tla1vEBkAwom2i1I2jaRwH0ZDlZ/gEqfqxVh/AwUGRN0AIOGRdCxeHNG6HqMmz+Jif6038qPAxRNkLO/VRLGZ6sWnvONRfBhGyMhf7ow3iNPc9u4cRIaW7Dzn6aVIty59YO0HzPMYEuJ0N49EvnwBUgk4l5Zw+P7+jR3AB62D9yIdCqqPV7ldiSNskvNtHO1cRoguI8j+zoVvvICt2Rj3bpGumSweSWXMAlq0LmBO7cMmxOgoOxAiNObozOZaup8gUIujrHVrsq4RzzZv9AOK9pAbSqH2Qq6zQmxJRO6Mv/fFLb9GiuIeZt/52Bpfqzyi7zHXJDDmwky5DIC50iO+wZYU6VTDDgt84NAEoWEBxEP085Zn/mSY50nr2HkiPtup7dhqhEr11+jx/TF5ujH0SYHvr8yNv52U/IF9m6YJGKLSCnd/PpvYeWyF1LT9EHnJTp+8AzNiQhOqsytO+EIJmj+SMd/JXvIPXGBSf5SG6F9j9dwGP6J/c8v0YVjq7gNBJtrMns00c2yls68iPwsFVzJEfX5f1x+kS84XOqZnwVgdRulgNdL1Zkv9gOH8gwG3yNm+2Ql7mwKeSOLfSynbbMh26cl/F1HyFGHaTbzhEMGAlnkRFjNW/yZQewJI+KUDnhk3wq20HgZW6hJ3N7Sc2f3H0PZxPAxQPyy53IxkR/sDabrNm+apZxs/9UtVP9M7cQ7sxTG0hvElF4wN/ZS9tdSBJ/4w/sNBW6bjNYmPbnclaPJfJlX/xDHPGTCpU5kl9uHOrqkPZVscV19oKg9Wb11uMkQcGgQ8JDsUgKoSpppxqQp0tilACR0RKeSXBWxp51ayycYzEMQvabsjglx0EmXGfjG8GEEGgvG5IZjIAC4BhW9rFknTa3W2OtsjzlVf0TjDECQ8bE0bKsk2eLCE76NU7zxRjzVGBGLXj6HvBxot5M1+XxBkV/h8kmMLURGDfwF5QBCSUwKHN0HsIBqLMsIgAy6je84Q2PCI/x6j8ZEuWTC91o31xTqcnYQrwET/3ZnJxbHsndur/56iePHMCmAQQdMi6EVR+RETmTDxshRwQsd2YZT+7SYIBkrl+64LSrKk8M3HjYHkBAsvWNfAE2Y1EtENA4q2wny2rGipALiNmbw37Ij6Nrh83mzhu2ArjuCS4rEDYvshH4OGOWdTl1HqYJDAPAgFdWz6ZlOllGRdyNJ8tj+hKwgCnZmGtnfGRuvoCVPJAkRMYdDuxDRusYQM2eA4FCdq0f8hCU3eLvfMBHP2RFtnlgJHtiY6k0xPYnmHYlIiQiy2CybvqhD3InowQFS+fGkT0yMmZzFswEU/JhYyoU5AxDgG+qJOaY2/zZTiqO7ERf2cjduuvqSKpbbI7N+981MI8c9NNLluzFd+abd2uliqxdc+XjAJzec1sx8smezdX52s4jIciLXwk8bLcxo5Omlf11YtPJSzZdh9i6lm6NLY9m4Jv0wD4EZuPga8bFVlRg4Gg2yjpu3IIPe6eLPGyT/EKeEoB9B0uRGeeF7OpDgDUedpfngmXpdTXPTjDjs+brev9nLqkUaiP7x0LKYYGPZGO3lNVBvCu27CIPU8wjG9y8Q59iGTs1Dv6NIDg/OM4W/MB852nHceciQvwaLjqfvlVb2Y128oBG8yLX4KS5ud7v3MEVuYS0hdg3Ickd0SECxpSbTDLeyAZ+8U/4zTa1d2X5aBLyjpfazDOzoqNgifbNc25cd73r8ugV5C5Pls+Y09asOgWXEpeXS1omyXgJMBuGTVqJixHn1QRIA+cFmqor/cJPgZkiBUEBlYFbnyUwRoWUmER2+VOegMz4ZcTZBwLo9CfAJ9vTdp6/wHmVFGWEUQpD5MRhqAwFoDAyDgvMcost0EIsGJiMjGBcz9CAKeBIRnRUxVllBtNxBUcy1KbxAGp9BbTJxxiSLQILsrN8Z1yMlbMZr/mSo2MCp6yMI3EoDt3PmXGe7AeJ4CCyCcGRjFVTgDHwUVokB+MCSsZLr+SHjeuDc9A74uAcOqRjQcL3IUTGaR7OA57kzVDZy2oDs/kBRuMQGHKLsraBmXb1bR5Zv84t32zHPPLaDPrKk4G1Zx7sN2VTY2BTWZLdZZP9fQNNf58ysmCbNXXtkw05B8w7y/rpn/7pWxVOADdvDk12iEjbkTbM1XHH2G2qR9pj+3kYIaIKNEOY+bCgTw5kz3fIyPf6dJ4fNuaHX6dvfuJ8OtCnsnvmP5ftVpXPnJNgrD/z4FNkAwu0z/f0yy4EVdhgLObl7+ALG2MbrtNWlt7IIKQyoOkc43c+e9nddpzzXe/87CfJe6gcd8xvbSRhMq6APl+id/+Tcc5xnU8CeM5Ln8ZFtrmbL2363tx6KYVOOolK4N+V8xOY9SUZMPb+RF504xz+xR8zdvasf/pKAMq+y4xDH30NfbtO2+aQyguZkmcSQTasHzKLHevL+a7zfeY1/a0Tk5DA/DYu1/k/pEGfIULpX8WXjwT7px/vcCBVNOMLidKfvtgb0tXLlFnic36qlnSsHX2Tk2tjc50oZt+Wc13vXO3l5pP2t7aLjNEc4sdNhjM33/XdXyssbjlkvpNIrGQ1yXn0MSs/TZqir7b5mUy17p2fsUTvGctqSW/q+GMID4EC4twCS5mCA8MVMAQcf3OmbPySlRkEI8jeAkEzd18I0ADOxAVOH8pESpJJ5Z1NJptHbJtQ2C7jCFMUSLP0o52AaRwH8WJExukYBctk/AgMQCVAYq6AFxHK3SipvrgWMOmLYa82C8aoVpnBNAoKAcTGRa7Goy9BS1/kR6Z9xwrZhoELnsZBJgGovInbklGeVSSQAZd8nCvQ6TuOR3/6I5sAtO+QDbI2Vj/kSF7+RiCNlZxz94o+BDHnmY/NcF2KVTlyHTJqGdS1XerMGLMM6rj5d2D3dwBQMGRjZJiNrnFgbTkPOHS2GOAIGASsWz7+nmv2rb/VkleDSO6GidNpK0DmvACVqowlG3fK5eGY7HyX3Tqmbf3HZrOPxO/4RNo3/9hGrtN/lmTSXs5DMNgN4u3T83SuIIGIq/JEBwkgAf0JYBMw0z89aCMbyFMRNi/9hhjkeu02KQ2Apr2clywuFaX8HyyKXbR+Y4ORR/YvpA3XBKgz77S7C4zadP2RHXUbM6MO0DfARx9pNyAfea3G4voEhlVGnn5bjjM4mkP33f2s5hB59TXdT+u0A3V8MvPJeKe/5ZqW0cSRJoP+RrC1x8/oUsU0le0plzmmxobYRPTagT0+2brM37G/DvizItfjmLKLn7eetN1ynclF+/A9e1wao3b2fXbOtP+VP0wyk/m0jFZVmshgEj7y64py/l/NnV98DOHpjDX7MMIeAbiAg8wIGqouKTfpKOXFkJ+8oFIANVG/BSfXCGopxQl2iIW+A2rJKpyrbdclAxCA4ygBhwRtffdzYAjUsbSdslwML4FVP+br+2yApARj61LezLhWxtGBYQV+GVMyrGzkSlCb1aKMi8wa9DugaQNZSVBpR+pA2Q6xGnsDfoMUskT3ZBvDVyJGwpAr4KIiYbmsHcOGSHag6pJnNU2jd36yp4y1ZT7Btv9fjXcGxCMHjh35/bjLW73mvwJUerdXR5XPs5BiZ7vxrbKqGSRzbew7c78yF5U31a88wDFAnixTW/ZbCBJ5MnTu/Jll590cMt4G6R0QXxnzmazSxgzg+b+rA62jXg64dxzt7yGWZ8FhNY8VqW6ddHBz/cycz+z8f9PxI19ZjTPEvrP76eeTdEi0JWjZoC+xhUO7qsZK76tEtm3LeOYyb88tczkiwT3fropMnOxlvXnNrJD4/0pVpts5q5A4917SP/0w8tJWY0nGsYoNc4yT6LbvHo3xkPA0QKWs5bsEVQNPcIqgOGDe3xR2N4MV8uFYjC4Ba/7u7KyZctpNnw30cYBmgfl7zse5TR7aeZoldvttRM3i01bmmiwswp/G6Lh2KTwyTP9Z32ynnApdAUIMcY7LudNAMt6rTuh82ZFKQDYEk5GqkYqd6oTfqgU2X7IBekZwbHzu54IcEZlk9FlSyTyjw/n7CMC74nE2zwDDPYGus7yMI7ayyqpjCzbGWnpEeFTUEiznGM8cf869gajXzHfA6BxLmZa58vylBidzsSSGEFn+TFUsAX03vul7LZvd3R3tNys5OL4C9J5b63Clm9h848wEUv8nuTuyrSnT1ndX3K6SwtV4810nWLt5XR3rxKkzv7in3fZVf59VF858pefa9nw1iLtGZZmvqVCaq5UBSXbj88oGrs57VuSmDc7K57Th2HVjVRPmnuuRT3fSlxh1hbzMebomsWLKf7cZeCWro6JA+9ckQ/G/I/l3QpMxXYmP2lwSngBn2KQTk0k4FiXPslqX41aAH6WmVHp0ToJD+lgBRwf4nBcBNPi3Epv8ZBxdts6YOpuYbU2Hm8KemUgEHSVGyWm3yYhru2za83H9LpCuDKT1s7p2ZWxHhobMWHbLslQc016vPPwLybFEaXnN8qA+3MJqPxHQyVJGmP0KFF2j2tdZc+t6F7B2BOBsnrHnHaDsZNJENTpbgUwDBwJhQ65lLXf25IWjWf9v8nMF2JtcdMBpO2mQbSAyVnuf7B+zKTe32dJb9pcguJYpLWk3GLVPdb9ziYve0r+/Z3a+soNJOmcQCTZ0uT/2nRsi+tbW1t+RTLs6cJX4kr82245z7a4StwsQ3Wdn+cGHyHxuaE7QvBqkVxWLtqPHJVVnRCbjvFIp6LiT665ioPbzLDkrAmyi9yKt2snYV6S7cXmOpWPACv+dP/GlK0PxjSTaGdusQHbCp80kzK37yDVYFH2usKKvm6SyiclKV0f621Uq46edlM/VkJWP9tgj6064Vr7W/CU4syQ8EcKR0x8FkR2onBl4iEFfH8A8y3aPwKUZIQOKER0Rgp3TrgLa7Hs1ltlXZBwnmoGgQeEsU7oKdI97nmCS/R42mdo/oxolixK4c1ePZS/fOQfQuFPOcXdPRfZxpp2txFg/EXPvgHKPjHJdA8XKPho4EAxldfvVLAdro0vsHdyvEJ6dPc5kJPPq9l1LH/bqqchZNo2P+p7u8uygXlYJqZkkuhOl1luTnllJCwGbmXAH8VUilTbTXgCRjfoY74oYXA2WVwlP5N+6unpt29pu+a31tmp3FVjuseEV+ThLEM7av4LzZ22sjp8F7NU18DVEkY7O9B99rkh3x5Hua/rDTIBDdmbfXclxzlnBQLtNZhITdwQhRYKZYO9k35hhbA+xg7NqdeN6cDPzJscVnk1eEN/v6zKnFAzSdlZJgjOHhKeB6h4DvQLUu/Z2AN6Vl3uDYBvvlbGtGHqcrcd35oC77DvMPIr0+3FI4j26edxzc0thNrgKMAKlTeayJ3O2j0cQtdHbfp88kiDPWTGGDqxzTDPTeNwxX7n+Ic4dvbV9nRGeENzsswJK2W/WlaYm5kfj7+CyyoLmtckqA7aplhl37ixJSdy5qj0PKRuv1thXlbSzisusTvV8eu6r6kefe8XvE5j8vro3JmNYJWk7ve2CwpGeH2qfs82H9H3Ffz4R5+wI9UP63iVUTSim/bSfdxVs2tYq4Z240PFk5aOrOXXyn2RlVwhIwt4kZhU3H1LNO7pmJjTmkWpl+9VuKWtHlqf8WheNNRLw3GGsYp3tF11N2z5pOYFpt87bpago6CEbpXYgtirf7RjgkdFHOCvjWBn+iqGn33a6ucw2CY5z/cTQOpDPqsIMEA9x4k/UNebUAVLQ7Oc45I6pPNcjt6TntvIY/pxz5Leq6rVsz4jmFTlM233oXoau3ug3dtLtdya3Wz6b358F6PaN1TLuLlnJeAM4DV5dLWhAWlVlzkjYxIH4gus6072ScaevWc3pMRxVVc6qw6t2rgSCqeO0M5cupq1lznPMKzKyG8eV8a101MC/IkMP9YMrPvekzrlaQTrCiRXGT/319e0PsacVsdnNcSYmiR0rGzjyibRz1ncSmVV1NWPMPI58ZzWfI/K9qpavzl/Z+lnyM5f3JiH1v0TSfMQg7eWmkB7DIeE5Ij2rAV41xinIlXHO8mLA+iwYzLZ3xrEiIAlaEyR3DLOD9q46lf5n1jiD5b3zelIA8qTbaTAxd3fmJdD1HJv5z3JmMvasvcaBAbK/H1dWAf7M/WpGP2U1iUNsoMe3qlh15pW9ZCGCfp/Nrwl4t+XaWZGZwDArnrvAm+tC2gOeTTy6v+6nE4Mp4zm3uda+IzKTkPV5K/0FVCOfK5Xhtt2zQLDT0bzu3vNm9rqa28SOMx8OQToLVg/1g7P+/18cP4pFsYlOSDPGyH93fexwZ/tHc51YcNVW7pVf28cu/vUS2pMkuvpeJVxNchI3G7vOkh8yCFbMPYrdnrkcJQSnhGdHes5A+aqSdktIueU6TvhQwrMax8zCOsjsiMvcZzD338wgfRR49DfB50nJM/PdlW1zfGUUT6LkPbOnGH+IChZubOa70+0MPHGiMPfHrYitnPJo7mcZdWxzRXhmAJtAuQqskzCtrpnZege1EMgdQcv3u9Jy21D8MG028TgjZz23JiCrqueqrTPS0fOb+pvymTJdEaCHEp6j5cQOkDuSNit8Z7aYBEB7V4LVLgjtsPEKOTzCkamXK2M887Gr8eTqeTPudDA9WtXozcv3brWY1etJDJ5UDIhf76pcLet7yfORfLtQsCNz+X61B+cKWZzFiJmIpZo8b2qI3h4RnrOlgglelH2Unc3BzzL8ZGtHJauAYZOKbv9s7HMsYZYr400fZwzeeQncHWBibKvy3kqhMb7OnO8BnJ2RGN9ROX8V7GYwuwoefd40QMeSLWnfxl2LnbBzAAAgAElEQVT/e7xB5jnJbGdgvXSYu3BsRmuw8RTlvNftypgj6wagXSVuRU5910sVrjXOFeGZ1ZwZ2FcVlp7bfPZK3wk1yZTr5t2HV+TR58yq5RE56rlMgt1JxQzokf8KUybZmrL2f57ZlGN9t0oDalcsOpjssvf2mVWW2nJqf20bvYekpb0mZ0dBg0zpuG1Pf8lqd7gx7T1yWwX2o8rItKUryyJXydZR9Um/Rxift3obj6fYX/l05YM9eayGW9bznsVJwFKRbh/rpHZFVowZNuWhuXDLE8W7shSbM+YrVY4zUjBvGFi12bI+k/sVWbYd5+/pP6vY0rZ+pN/Y/U5G02ZXVa2M50Z4dmz3KBObVZIzdppgkMHNSsAO6LqSsgvis7qSts6IQ4PjqiLT4D8V4trMZefUzbRdn/dUNdA0GTjaqX6P4TXJuPe6J3H+EWh6lYB55k6ABKsVmZ368b+ffmCfW+C1kSdOXxl/Z93ZIGzDm8+ZzUznbj8wNnuXmuR0eyubb2DoZT797JYzMoa0B7ABq7Y8a2T3YLWAeNvyqprQ5W5te/SAB0/6eFUBWfdztGJvIVshZe27kdOumjGBuYlDkwtteteTJ757OrqX/uYtzjuZ+f4soVhh4NESzxFJubdS2kFnEqnoWlDPCyc914oPCKSexO6hn5555eW6U/fTpiLnkPQr/rI7Z0Vc57lHid89cjrCFO+Hcwep8XimFOJyz4dsPQxUH15n4r10kwj4P1jhvLxSJO9VWxELNuzBh16e6pEeNtF6WXYT5HsI5tmcEmPPznuc400Em3g3GUnyc7ZEuksa5vhWseHeIkf8+0Z4JhDPLH2Vic1MZsdwE0SmYjuYNUGZQJexxAD1kycTM+wOODHKZDxHjLlZY97tsgLMduqe44qZ99i1703B6ScvtZubWD1kz11P7ohxi7JlmzzJ2m3B91QuHseQP1HXklGqgwKW52P4mTbXATKbYJESTtSEJ3uE2EKyr91cVmXzBPcE57aZozL7KmsOGWs7aHLVS3g9xs5Ipq/NLLxLwc4NIQHayKSnInvh5yRunY3HFyf5mHIzR/J1151gi2h4KrPXh3hX2uxjRVC1OTPKrojuEqUpw5Ao33u+infMma8X7rojcH4mILa+Ji40hsylsJ0trUiKcwPOR+TryNdmJpygIiC/973vvQX1zDnPS/I0bDp6xSte8bT3Ga4qMKv5PXQ56QrhmfrvuT+JirL2POsLqVA19mJmN0j056x6QGdetkvGnjOGUK4Sn06A+YJqtZcm75IkfqZi5DEdv/d7v3d7mezLXvayZeX93gC+sqEZY6PXh+p31Ucn99N3J9FZ9dvfTTJ8hgVXCdJK98GTG+HZlYCc5C4bATjVCee65SvX5NkXHj7nnSWUH+WtMtoMJsdaALNSsnJOBuTx/PoHvnnVQdpNGytQm9l2BB62vlJwzlkRtqmgBmlZl5ecGgcH9NwV/Xi6rcDnNm1ADby9fdh5HoFOzm7lRgYEFtn0WfXsE0VWjvq512HJU8Dql2t2sPA3ffUSYd531oSHTD3bhoyRyiOSS46TqJvTLtOcWd601WnL2u7Xmji+WjY4Sg7mMkxXi7q9jE37eVmmTNfzc17ykpd8jM2sgtP0rwlQ+vDwQfMSVD1T6YUvfOHtadrzLsUE+8hkVyqfQfgI5NhU5KdyFhJB5+95z3tuvrMKcPoIsW5c2NnvTLJWNnKFpOz2Tl3xzyMbdL1KDsIDM7zklw9ENp7e7YnYr33tax89DytEY45p5QM7vzgb91XCEx872sszl0TP+s5x13n2lycq839VlGlTfCh+tCPp3vnnqfBeZo3wBEemXhIPECwk0xvgz/DZc7d+/ud//vZ6FmR1dT6biz9erTKfySh6ze+HEp9JUuKHnXz5blarO7nf4ULiteON3R1PUlzI8SNeMcnO3At8uGkZsDAkgSlVEKU5T80lBIrxfYKOLNtLBvMm711GG3AM+E3C1ROa4CPocXwCUb4UMPvTLLydIhPPdz22VlSOt6Gv2gwBimLmEp9XMfzDP/zD7WWgeZ29wMSpfJAbTyWWpSnHyi7ynWzD2+Sf+9zn3t6efuZQPc+rzrIz/nvKzC33dljfH42jCXFsoG2CPanmqPwoGadip9pAFrE91ziXXFXDtBtZrfb17ILwKtNcEbizpYfIoPU17bfnO+2zba/v3sr3u4AaYsC22OU3f/M3f8zrRFaVg1ltzGbYDkwBS0mGp0SzSQHBpzOuANYMatOeAuqpxu1sm/7JzvvaJAeIf2zWHGEAXHrxi1/8MRn9Ss/pt202Ntr+/9DgH4JxVsbfBalVctfnsnPzlRDlDfCxrV//9V+/Bd/v+Z7v+Zj3s62WZjLGyHPnF2cB9Wi5al57JNe53Lnqd0eIEjuSIMXeVoFv5Xu5HoH5wAc+cKvA5MniSbhSXdQm+xYD/+zP/ux2HoKkjSO8++hHP/rUb/zGbzz1hV/4hTf/mTafVYD4X5OzhxLB+GeSyCQAZ/uEVv2d2YfjvarS2HXkD/QxE7reWtL2lb97Zab3OjZG+nvG4xzfEp40TFCWWbyIzcYuFZYAagOkB84xGhmutWROGePbrW92uX+1X2jnJPZtAERrrf2JAze4zf0EK0dcCWdmLysjTduUNhWLsAAhwSHr6kDrzW9+800uX/u1X3sjQgliqjxKskqqMoL3v//9t2uVTFvZO8fKHPrcaQQ99zDr3ZLJPcCdvrvNXbbSzj11ERKJ2FiikcUitCESxhpbij7y7jEyVY0wf3JGjK3Ht970HQK1cuxJXnfBOMDZdtPzaruey2xNElINXQWgAHgTr+kPTQDI5kMf+tDtqckqPCtwn/r3/666G7sI2PF/VR6+LattwnOUoMyg2BW77Ilo4heZ2Ptgnw5f5yteUGtusngfc+Unkh7VvX7K8m45oslnB7PIIUunySizXCop6X0huyDEZsk9y9DOQ7y162/22DgXGWcfCHw1D301qW+7jNxdG929853vvD3wswlPbMPeqx5Py2YVyEKezdlYnG/cu0/aOKsezL60bfUgPgQL2XdeNE0mxu1DhmIQn1bhal1YWoqMXYMY9xyTjEe3iUv69p1EyfzYt6WxV7/61bf/yY19wp/GAYmsalDij6SVvdiMvNs7J5m1pPWCF7zghu9iqC0MiY+zWopQmat4kDFI/q5+JpFll1ZpfIyVrCND8nfch8/p0/XxqRQ0yInsyMVSnu+t6DjX/8Fh+snLvduv59jpaOKZtmPTZEL/Krt948ausjy5xq5KuyU8vYSTkjan8mEU80Nwf/RHf3TLQoCSt2YfVSbmgDrD2WUeYYQBigb1GHTGvasazXHv2OskPF3lMdcEYe2tyAFWT6mf/umf/qj0DNDe9KY33ZzWchwjSj+qFAxORYhx/tIv/dItI/ATkOs+5zwiT2PrPTHOW1WoZsYfsG5HIFPAN/cRzepHy7oDvzGZc4gGJ+fAq2w789EnZydTSxacSjtxeG0ZY+SW5Ui2oC9jRXy6IpmlVuMEjmRtHAAqL/BMAOmqx85+VxUhYwRkAFu7QJNMBWlzyRj8bw6WPM0JOAQotUv35GQufEm7qnzOmSRVW35CBO0Zc70sdY49oEa2PgDNGKcuo4fpn8iO924hPF4mCpyAHLnLdEMgXBf/jO0YCxlk7535ZT5tx1l6MO8//dM/venKeM1f4KFbS8P6khAIPCo85Ebu//Ef/3GTqaAS0pCxCHDGqx3jcI07epqcdvnbWAQ315mTqjbA14d2jIsMBbwsL3lHmmBl3DJ51zkPMbPsainQBmsyR+R87+P7JJPOt0SjUu7Hx3JWniJLbnTQ+lXt8hLYb/3Wb73NL7pgC3yIjvwtmJHlETkx5wRaNmOcAuQzn/nMR3Zq/LDKPEOG2KGgf7XCTAcq20itfiR25Ondbdoi98/4jM+4tRf8cS450W9sV1JJ7sZtnEhF8E67quyf9EmfdJuTdumBDSFKdOXYV3/1V9+2Gnz4wx9+6nnPe94tyCJY5ukc++IQKe1JTGE7OzNfY4YZqpB52nzLQBvapiM2lEp0tjqYR991yr4ky3zKmNkCXXvf3VXZdkwzTzcdWE5jG8iJOG5OMInNx3eQPnMQs8jSuTCFL9GFuAU7ETgyhwPsmY/BXH3RR7ZihOjTG30nwWc75mQM+o89wUQ2T99k7Ue/cxN6fLYrtLPas0vYLz2Hh+MCO5P0kVWthG9zFmFwzu/4ju+4GcTusyI8+W5HQnyfu2mS7cXxTZAz5JM9R/n/SsWiM7dVubZJUBPCLqMGYLM/hQFlXsAMkeFwAITBRVHaY3jutkglCPlR5eEEjmuHMXYmkTEzKuNgkI4zLsSzM/Wj6pAlC/LjlBzD+P1weHMAss2iswzgO/Pyo306J7sAfcYc0HWMk9CHcTJq55qHeXNyuuPo//zP/3zbgAtcBFjtOw5k9C+gZg+X/4F6Ez7nk52gRM7acE1IDcfX9rOe9azbd/pPQHMtXfgIdKtPBw79AxZVTvsI6DZAYB6clgzNlUz07Xvg4PzoxuZg8iEDuhTUkTLVTONJRmwufI2OQxToT9v22XSlj4yBNNAkP4AjEAoyCNeK2KXKkSz/F3/xF286AewCNHkBKEtO2hFIzYG9CD7mmT0VbIJcBR9zIm96XRFxc9GPPSkIgbEj/QKDQEQGfN/ymsCQu7TIS2DxY2mYHUcu5msJ4vM///NvtgPIjYU+6ClVv9ax+dERose3LF1oE/6Yp/YE7K/7uq+7BWD2LEjSFx2+/vWvf2RTfMv33/AN33C7MSFz9L2xkKcxkBf9Cjz0+43f+I23741Df8ZhvPaBNAaodiE8Ku98tbPk4J6+6Bwp2lXO9alapA9zde073vGOG7FRNWSnIevaghP0Gh+TxJ0tmUTGxihBoC/kFvEwX/7se/uSyBn+ZVO6Ob7vfe+7bf5FUoKrbMX5cPXbvu3bbl1o35wdM3byYsvmZ4wCqeDMpsjfefZcstXgAV3bt6a6SHdZzvrjP/7jmxzIA0Zrj13ayD8rEMbITumIfo0deSJT/g+n+YKP72xnIAPxwRzEXD9sF/Zf/cAm8/3gBz94uymGHJMI/+Zv/uatD5VTOjRmfmmudGlOXm5s/uzf3wgYu9EmWdlDR1buOgvpY8uWV41TFRjWwIjf/d3fvY3f3MmKLyDS3q/Ir8UZ9k0X/MzY6dqNCeTAFn0mUZ/40RX3nZwOl7RykYkjPAYK8AhvBZKAjtEwWJsJ8y6LlEkp1Ac4xTESMIFYyvgpCycYMnz9+mCRnITxATvBIGVwgstHXwkc+e6s7NqVilSPmpjNqk/anVliC7vJW/YfaRvYRj4NAvoAnAyHowkmxuCHfBmj7/IhR9kQWQEGAZ0xCWQB/V5fXRmCeXM+QMv5GCzDRsAYnmPYvKDmI0sS2IwT2AN+ZMMYORF9AH2AwtCzJq4tY02GBiAEbWMGVuzGPDgoggAIyUkmwJkAvqDtWAhZ3vTNaQU2MubEuU3bmJAFfcR+ZVlkkswQIAID/5uT69mjObJdTj2zNnJI5SIyFaABG9kDTUBA/3xClk42wM5YAcFv/dZv3c4D3toScOwjQNDIGmBoj8xe+cpX3vQbYka+ZBUwIA96Mk6EJyVjeiFHVRV+C5gFq7e97W234ItwdfUsc0m1I5UvgUZbAmqWzMhbVkxmAgIAZDMCDVuiZ/ojb4AqKAF9NqHvyDCkPX3rUzsCi2Cvv8ydPB0nJ4EEQOrDHNghMJfNCv6psABT16kGkTNZAXJ+SCfGNxMw5ycgOxf+0JPA6TrJne9hGRKRKo+5y4q/7/u+7wbg2lX5Zvtf8AVfcJs33fA5ZNEcyIONRw+5qwe+Ccbmy4Z8rx9BvZdGLcXwNd8bnz4FLvgXnKVzOklFbJUA0tGv/uqv3qosklr6tC8MWTZ32GDcbIGNCtba9b+kwF1i936M+1d+5VduJIvOUsV861vferPv17zmNbdj+mULxgcXfZ8lUXboe+eRGR9jq6qAbJMukuSwD+e/6EUvusUOetaeIJ4XHSPMxgFL3vWud93wyIZw30UX8Mj82Z9P2u9VB98bN/mRo/EhAvABvvJtPm/eMI2f0yW8QQ6SGLEz8g22XpGxebE5ZAP+pSponPYTiRFsIZhunGKrGx9ci2iYr7mLOfAjlWT+Q97Og0vmlbnSG7+BB/TAhz/ykY/c9EVePmSNzNCVWAafED1YJLmJf9Gf43ygq5bhEF0Z89304ZWctoSnL2Z4hC7QUbDgt2LyAgbHRJCwN4BHoQzV+QZNqAId58+AgT/lCAqMkBIwPwYHrARDQnc9p6REwueUADzZpmvzERwFnCjD97vK0RRMG23kkOU0555Vi1ZkKWU7AcJ4ydG85scYORMHAW6yJkBoHLKTAGzIG5mRLwfhNByJrlyDmTs/Wcdu+cIY0icZMrwwf4GHvIEgYA/7pmf64YQMXHVD35wIUWDAgkT07JjztMURGDG9AxkOaXnBODkTp2NjxksGCFOyPsHBGDggEh5ywEYFj7yk1LXkAvgRAOPnZK5jS4Kcv41TXzIewcpH9ucYMGZHz3/+859G8FP9aB/QH9sEYsDDslLuJjNHQQ+wAZLI++1vf/utH6BBX/zGeeYHdH3I2RhVTHMHCj8DBsie8/RtrOSBqKk6CLbGhyQDHNciPOZJp2984xtvfmh5OsttO8BIcFZVQdDo2If+yJ2P0ql+ky0icwjbq171qkdB2NxmVWnnk+wFgUOI9Zf9AimTa8t86SbZsHMRQZhApipeSC7b5B9s0fVJ4MiRTpCplU+TB3vki4KUIBmd8he6JgNtIDLasFeDT77hDW94NG/+qC06YK8hNgiI5I3tA/omJwKz9r7/+7//hntsmR2Z0/d+7/c+skftIhy5Y03b2qETPmO+xgxPyTpEcxUMnIuEmTPsYB8CsD7JL8FdsHOu+UiOBE82aBnvCGNWfbJFVW8kNX6mbUGZbO1LSqWVzC0N+fAH84yf+57NIxQCK19UhUB4fuAHfuBRQIa/CIixkkW2QkhWzJXvIwdJLOgengnYsFEihdDSsblrJ8kQXayqlog4f2Cn/FXbZKrKSE/aECvhnu/IAeZpj62yazpEIswxVXuTStV9fsd/kA0yNG66SrKgD6RDv8EZbWmDbOCgJSoYzTdSTcyqRoixMYnBbC7xiB7IEoFHaOhAXy9/+csf6ZFd8l/y8CMRwguMJ0TLzVJ8g13QJ3n75AYq/ggT+FPGd0Z42MolwkPoFI81A6wWUhsx5gyg/WZ4AonJK/MjMYIMgVoH5eAAm6AIwEQYHFZJsX4zCoDNAPNAN8bCQYBBMhpjSElMmz7aZJyE1cawcrr+rslOl8hmGXhlaGlnVoKcy/EAryyNAQocTca6PUYK8ICOAJ+MEOEh2x/+4R9+VK5nUI5nmQGACJDaA3J+9BMg3JWcGRwdG1syYe1G9wIbecv6GLzx+bAFxBIgIxWOA2BElzNkn5Jxc0LXyTwFJA4pqxEwZFk+nFFgZQPO84nsAS1yJLiaD8d0jjn62xjJ1TGEjcMIgEATEQDMbvnPxkVOyWlTPeB42uBMxs2ZgL7f0Sm5cqwpR2AAkNmw/t06HEA2J0TPnAUObQi2AM65AA4RYdOWc7Js4n8Bm80gJggy0BLoBVsy0l6IIt+SONjHkL0Vgi3ARYb5XPa7AH6g5txsGE2FM+DXfkGW5C+RMV4f+iQLG/HNwxizPAQHALW9fNblYQfZCu4rG5zVV2NBYAV5cqNnOkxWDzBhCxInSJEZObFDOjNOvoA0+cAP4BnQJucs0SXzzHwzlugU3rAn48g+DfpDDuCMKluqrvRPZ5a09AnXjIv90xV8CkCTKaLK/hzLh1wFSPP7oR/6oZtPmgv79N1P/uRPPiJNxsinsgSWZXJtswe+6lpLRqmA7DbX6h9xYsd8mX3AEh8+kP2E5sPfZP9IreDMJyUSu6C/w11zZVfIRyorxkyOZIZoBBvJGrbog60Fn8jQ96qHVhbYYsgbG7IEmGe28Qd6Z8MwJ77Mb3KjCHIQP+dn5Phd3/VdN5wzJjJxPl2yMz7l+2zhmKsfITwIYyoYdBLCS7Z8+Rd+4RduPsIn2Xts1fyMh533Folgo99zJYJckQ9+Qd+qc9qAFfRLlsar7/6QPbsWD2CI5HduWo/OENHE6mA0nGOjxq8yKz6RVe6oji6RSDhrPuIObObLxpm2jMX59Kwi7WM+/IruzIvfdIVpZWdJkvjixxCelJcblJLl6JjSKTmfLkcbNKBDVGTVwI0DcT6BiOOGSXMSpTuTMylCJGjBQQAkZAQhD+TTHwMAepk8o49xMR7Xate1jF5/Aleyt132sdq7k/4C/oy6l9winw4SkUkCXfoNs8Z0kT8Ko9g8IGtWj4BpbgFm5PkAPEsziId+VViU9l2fPRQcCbmKE+gLmABsMpkyyP/0AjiRALqLMzEW/dIjlk6eybTIHrFNOT8lX+2wFeBDFimvAlBArg3HBG7yoMc8XoD9+EFSnOcTwggQyC13rgF5REEwBUL0A6gBEWcUeLKJ1Zj1oWJjLkil9jm9TITzIEdsTnvkK9tAMvpZSKlIzABNjiHtsjXXhjAj42yT/ARXbQgagjkykFtVs4eIzAUoH3YgiJNR5AG0BXJAHqJoPipYdGHjZXRN3sBYdSOP3dc+HzWOgA7dtR80gPreWMmH7yfTz8MO2SAZIXm54wjI6VvSA+TZF3/MeBuYdhVR8yG3LI9ns6O5CYhsi37YN9mxJbKiO9UmH/9LfMwneyWyt4d/IkeRa2wtyxP+B7o/8zM/c7NBQQ+2aIuPyjrJho8CXnIlJwGS/bJNdkdXWY7Oc1ucywbMz/jZTG/CVOEQKH/kR37khnGqCsg6//+Jn/iJp20glgglqGSZ3LWw01gdEzT9DYdDzuaePnNBUsmSreiXDnwEFd+l2kRuZIs4I5LsHXYEF1dbHlbBSAB7y1veciNL7CQbhmGDObD7BEm4JoDSH/Kpjzxtmm3OioMVCfpQ9WUn+uLfxsnvQgCMi21ZvpI4ppLqfPMjExU7mJLnwJm7NuMLbI+t+0xCbx6IgPk5JzgZ/NMuzFV1JXtkLDrKvhmJoYpSE55OzjsOxX7ZJ/tS5e/b4VMAQDryuAf98l22gsiajx/XGXfbCjtKwhs9BBeRFzJ2DQILy/lDqrQZZ8gceSmA0B87IofeWpJHMfA3ts9n+b8xGrNrgpWTk7Q/sR2++DGEJ0DXBksImC4BE0oCogadn7sxBBhK9B3mhz0aFEbN+QEkw6IERgc8KSfrtghBSvUMD4lhVA1InPK3f/u3b+024cl+An04X38MCcjl9sYWcjtfCziBvo9HJrm+g4PzJnCEbEwHN0aZiCDL8EN4ZvWIgzCUZCHZowQEs26azYzkxUHJM85BpnSV59aQQ3Q3ZRDwZwwyrWQtkQN5C1wML0QUIWDY+sm6e9ZYGaSMWLupwHEwNiTIAn/6kMVo0zw5sjkgcOzHHAXPfAJsKgkAhk6zL8y82A1SIdvsVx8gNgK6sQi4HIPsGT/AQhL0iSAIZL5DysjCDxsyFrqat4XOpRg2og8BQlBLtmsOwI7uyUrmw3azz0WwkwmRJb8AMubIkcnNXi5yUjEQuOk9WWpXHMjA9+zA9fEpWR6Sl7J5ZEpfdIEEZqN5CPq0R8AvqDqubWMmf8AGNPOE5zyTRB++cw2Cp/1kqAle7RtZBmiSpU97O2BLKoCydfMzdjIVdJFVJIouBQV6IyO+Q6bGYUlPgEt2nX6MPw9MDYGdYwG09iUI+Ow5S4V5+jRClEdMaJe+/M4D5rJx1PmWpxHPJE9sQJIns0V40ncyaHb63d/93TcZIDwIEt34LvaoLyQA9pITu3O9AMJPyEKQhsFIl7+RwezxapIrQArwZEWX5KdtPgKHU2FkawgeQoUM5BZuc4iud5XkiYkwisyQRn4Wwoyo6AfGh7wbu/EYc3CHj8AM5/LvPAbEfMkNBvjQG982b+f1k8KzHI1EIxqIXRJKlUR4bB9Q9v7xUf2x7ZAcvtfLWx18Lc+In6r1ZJT4YdyKAdqFAWRPR0iI5dPoiI7himpLCI8xayexYe4x5Kt8iLzoQjyNbshMnIRX2edJx/CFzNi6McN914jT/C5EyXjEHe3DafrJOBAhZMQ1Kpf6IEMJOf8LxrDRxCTbDmyuZv8qel0ooMfssUucDmHUBnlMcu08Y+3lRef6bkt4nJwPEJHFEbLJITMJiBonAIZq8xHHFngo30AFR5N2XWfjjIVQurqRtT3BUSYCjIHZfLhgAsjrXve6R5MF3vrI7YSCKxBkZNnwbPyUSjkhQausowXVy1oNir3mH4F3tWvuCXBMBQxZM/csBbVRG4vzBChGogyYErVrAbePQJe9GIKKIA/4jSPVJYFIkCXHjG8HQvTH4O0p0RZnS/bAqN2hwxEYIxlrlzPQiyULpeQ2OsABcLM/JBuK6YZDIzhAhc5iZwzXeZzF3FTqOhtgGwiP5U2yM67sTQpBzN1k2hDIjFNFkA2xQTYBWNmDOQNb2QeyA+QFH4AEGMkKARJEgWhu913ZSwiucQAm4CLY6COEkU/4nk8kS+TMgBj580H+tJFsiO/QibmSpfbYgzH70V42dAJhQVGmLeglIGoP2CJa9BqCThbmC/D6ydXt1wE4v7OnzNKAoEA+fB1gk7FgLsFJCZ2u9asfx5HKuXQ0SU98hu2RDRvTD/n4DqnVjg9Sre1sjkRsBF9j5dupQocQsAFjzEZiOCDAI/jmzw71FaDMWJASmT971WY2urInAUvwtPQckigpYbfuOKJzOhTI2KLr8yoC47Lfh30hF3wi1SPEl258L1Boz1jNLxXBEEfyFmTIAiEzHsGM7AWY7H1yHvvQB7KS+baPsd1srkdqERmEmSzyfBXX0wM7YDsqqqqr5F+BO2QAACAASURBVKliL8G4SnYEIUsnxiX549fGpS39mhN8MQfjh4F5XhkfST8SY8TUeSFqWbqmW7bBD+EUkiaIByvZEhnQj7bZR/ZTwUSBnb8iG7mNWnxSeU1/5oE8s9PVUnc2D5MhLGFD2TgvtrJpmGS+7M1Y9Jc7o9gQ3MzdfGzHjzkk8eqYFUJvLMbFR+kpt/6n6keHEiuyZYewwhz5KZ3nMTOwj27y2AHXw3h6SoXLnMQcMYpPwSE4DgfIFfEUi3O3HOxly84RW+AZDLM5PnfFsj/6SpJBV01kkqwH0xpPmvT4Pv78MYRnLtHogEIFVhM1QKyu77TKUhPjECxMmFNh0YCBEgVkzkiZzjNZQSHBMuBq4o5Thsm7Juw1hANrBbaWCDiKa4GS9rDj7C3QlvFSdJYcGADDY2CrykyElkDcIGyeq82Nq3PnviGyY7T2bTAoe1FSAu6qi/MQHjLg1NmTxKEBrHY5FgNzHbBgrAwyL1FkwEAAyKc03RnHnHcIj0xLu83agSeyywgD7BxYACR7xLYfzkXODJWzOJ5lBA5uXozbWOkScQWQHNt1AqOP9vKCSt9zXI7z0z/907f2cueKc5PFy35lJQhLSGKehcT5ZGR0L0s1l5Bo1zmfTRiPsXBsQInwADu2PO8ImPIkQ4Ah03N+StfACsnltMaRu7TsX1Id0A/QEEiMka/wDbILURT82AtCgbCxb0GGLaT0nduD+Y3vnZ8AilgKLPr2wz6Miw6ypyYBNIDSIOFv+kzpGKE0RrZhbOw4d3Lw/9yeq1/zIWs2dXWZgz+xkzwKwzy0kX049Cy5MlY2r2+4Ygkj+93INGv7AqX5kmeWMfxOEO9lmK4ysT2ZJ7tlF0hJqqfGAIyzCTuB05wBN/nwJfjGLtgizBFMkVG+ixwJeCrm7MwcBVmJWrJyv7OBk1+xTWQk+/OyFMOOJDe5Q0nCQbeuybOakO35WIvYcUhVnjHjXL5JpuTnONuDR9kXdcuYn/GMm+xjA6sK3i5JEPTEB9jAv/ilH7YKK82dfgVlNpFlDbbBxyIvAd08VbKzpQEpQyDYKtkin2REvuw4T+82NtemSmTe5pl9OXThYwzZw8Rv+R+bog92ZCzBsYmv5gmj8xDIjIkf8/NsRyA7xAAmsa28H5C/8n3jDsFZrVbEv3qVBm7CBjYsZpMBm6Q38cE1/BhZMU4+lqpJXoOkPXpJdcp4YCX9qG6Sh+skKcbtXP9nrMYgZvhtjuZlLE2O9WGcrs9DGeGIsWRbRHy7MSq+uyLZ4TIdi0+fw2MgDEfQ87dG5isdMD3GyDg4o6CSTcYCL9BTRjURQgWShM24AHM2bDIsRiCYEpZrOvtMKRj4CkYyDIboehmNNv1PocZEgJwgQkOSjMc4GG/f1bVzSt+v9hgcnd/7PMyHk5EbpyJL7VF4HqxFWdnw5jhnBVjml81mjIkBMjbO6liWFDkIEDB/IK0/hmyZKEs6vZ45jYNeQ2rpRNldO3TISfUdnZobkEYwOU02YqasGWdzDaCUWQAzTsGAs7OePMxRKd732WjIKTiE/hAsY3Uu0Pq5n/u52xxVefJEVbI09jwNnK7ZQ7IYAA0sAAmnQzY5eJ5pIxiwWf/LrHNLu3bJkC0FeFY6T6ZFL+YiQBija3LbLrAzP2MDBsZrDMZMxnl4nYDse7Jno6nSAH9ypE92woGz6VZbIYlZjiMvfpCHnGnX/AF0fI39AdAEqEna51zNy/hTfTEe7fKz7IdwTS/15Q4/2ercHHnkP/E58smTdAWGPMGV/eWBlvpjU3kqcuyF/LOUy3bIyTlkl1L61OtqmRKuCMj6Z3f+1keWRoItmU+A2/8JHvo1Bu1H5sajMmMMCLxPfMcY2V421WbDf0gof9Kvn+xhcT7dIgjmJ4CxNXrXt++0l3eS7WxZe3nacfqHAdogZ33624dPG3Pw62gz9E7f2mLvSSb1qd3Iy/f0mIw9FWzz4R/65wuOp39yQBIRTf5EV/w6FQd6gDnii2v4LnmJD3yWbbvGGBI0XRv742dkRLbk7vtUISYRScJGp7E/ute+Obgud15lGTrnBae1GbJDjh3AUwSI7yUm+D/tpZrNX809d1XlWsfTZsbvPHLNYw60ZZwhSJI4GG3pmL6yzJTHNkx968N5xkeWXWFr0m0cGUOSi47BWXEJbl2pJnYSc0h4NI7EcDjZcZ6Vo/IShYWkGCQCkQ3DWd6RtSp/JSORCQBPBinbAMzzVjvEgFGkPBmBpEpjLR/gMQJZDEfUTyoBwCkvPcy6KwEzbESJALDxK4QnZKcB6QysW4H+zibiLO0ZRwAxyzIp95uj7MH8BFsAwECRmDwLwVzyMD2Gqf30QUfmDiQYVjLao+ya7lwPgPVnD0o7VYw082IPCK7rsqmcnMm/jStEJNfRc4Ninh3jmtyRFTKAwKke0REZadvSgPnRu+AfkHF9HuTFFhCElH1VWnInTMCLDbA7WZ/vstxqzuYaEkG2u8pOBziydU1uAyZ3bZGNedBp5p1zk62YV4ApOors0462yUCwSfUkwMeWnJ/A69xkRNkPod3cneFY+jS+VcVy2jcbyn4wbSVIBbSynDOvy3IOULw3GIaARX7pq6usqQiSZeacMUS+nXywiYB+AHrnywFWFTt+mztSyNpPB6q0kQBijCEC6T8yio4FYhUedmypLYldV9jbn3yfOekv8zWf+Fy2HGQcwYuQ8ivBQRvwQxsJ1iFaXb3xN8zIOK60PWXd2ybMwxyDV42hIbGRgWP+jqw6y/cdrJRMwdQ8NVq7+uMvqcZKtsk/8knFNf9nDPHHGWRTacg4VisGjsXWtJv59dyjZ+eR+VzRCHnxuwlUYlPIYEiP9maltnU3bazn17gf4jF/8wcVHtVNy7R5pc9c1WgyFp01iQmGhdD0//kubUY2qdJG5+EZR6s1S8KTTDkXxuFNDsABvIBNMk/GlIDgt6A314Y5Re5mEIwQDYaVrClBsJXmuInOOzqcYyzajHN0Rk9Ixml8MagOLOkj166EFCWtGGQLbhUU5ncBvRhYDL4NIwDcAcH884mBuCZPFXZs51zNjns8TXjaqeJE5OouKNl6NgxnbBPMEtxjxMaVjYW9BBigavAPePqtooIIqzZkbq7PE4aRkn5WhowjY3d+ZJYKlbKtrANZBGzGKctVYcwD9sgxj6EHiMluep14gm1k1MF0nqOdrKN32bn1uGr36Lv4UrcRG2wwCag2YMQOGixDhiaYTLttAPJ3A2gTjuljsevoiD4kNrndeNXPvd+17U7gjp74xqzWhFRGRi3bGdCSZfpt86w5wJncHRnSOPvo/3tskWHrhH26SYDd2e+TZYTGGDpuDDkjFd1+y3X3/Ur2OddczH/X59nxe/V65fw5j0l40gb/tuwmccszfHIsyYOkOctXZJzkIuRjkjHXt71P+UbHq3nELiaRanudpCL99QbejmWNN85tu2lb3+FP+0H3cZYAkV+eCYUsqk4mtrSthHB1PIif7WTbhD7Xd5Vrkh1z2NlA5h0ek/8fVXimAYccJNvVWcCmOwlznsxNBymvBSQJRoY6y1YRQISjrc4uMthmqZNNtmLT3u6cI+fqjKyF5u+dMRjXBLij84/6n3Ps//u6e+cWhhzHbOPkLEhCnr67uttgjjn20cRwOl2uWRFFZXKbdC3ZzecROT936IWUzOAyK2/GgwgDLkSc3Vr6yFJO9q/I/vIUYGvvAg+CpZJwtK9rFVxbJiGz7Qf36mhlF6236G6Cie8DOitZT/8KmIbIdL/x8V1FsBOTXNftW76zlGlfgsoafWTvy5HdHx1LFrey3XndKqi0fDo4TJmFsGaO2lJtVc1Erm36Tjm+scExOrmSbbrOedq2RJsN1giPamb75bT5h8rv/6frZrK2mpsk3TI/f+7XtkT3qmts03J3tl5MPOx2g3FdbXiITFfE84yMdt9NuOLnseH2y9jxjF9zzCEQ9+CUc6365InytoboO896Sx8TJ1ZV4CO5zvnN/+NHR5WdJjtJEJdLWjGqgLjGQ1KOSsGzhBWm2caUwKG9OeEG0KPNwQG+nN8KW7HHlXGegVMMaTJEbfU8E3iPqj9HzjEJThvrkTM04ej5X5HpDGbGLlDZp5X3dznnyJjMaY7vHsLjXITH2LNEqs1U8JAX1ZrY0HTKltPMio3LdzIRPwKSn9y9JfvLc6HsEcn7pYDffBvzVWBbVVQeahPd5wSKWamIPXYm1NcfgdmUbQKxal3bv/baFlbzCmbYf2Y/hH1gPjLsrl5eCVhT5mdkc1a7VlWJVbDYEUH9wx9k2D4QNmT5LK9T6HcEGluWKeKTO7KYeeWOI3u+yMbSNSKFJM7HH1y1vz6vCeKZDz+k/UkG7gmYu/5m7NhhdqrOR/MiX0vc7NB+nI4JbNcSjMqv/VO7SnnHp9hTJzWPK7cr13dSNwlNV2XinzvSc4RDu+XoI31IJCU1ihdkyX5hNdI+K7Bd1elqT8fwWaVJzJ1JrWvat3bJTWTb807ysCQ8q/JaLj7KOmYp7agE2wFilTWuDGLFdgNOAX6/rzjgijHOQOP/lbG0kewy6ysO3ApdKVn/RwGi9RQHbefcyXDqBUDYN6XyoaJi2VGgytuar4DmJIY7QhI9Ga8lKnvD5tvPLXPZh9WBsoly5tUZeb5LSdr+EXuNOKXqjf/t/bFMKoD5m4PmxYe5Y0TGnTtZpuyPdNoEehVIrwLctN/V0kzaOivntv2uiHBnhyn1p0LVa+baOdMnP3GtzJksZdfJIHvuDVI7cn5FVn3OPZWQ1bmzihr88Dv70OJfbLXtctrEWcYe/d4egvaMZzx6Jg/ZzbbvlcME+saXh7Z1dt09sj9qa5fYTNsJfpzFFnpQtaa/vMMxe72y4buD7hxb67ELALN6ciafhx5f6e6MuOirY+mMTSt/W1XO085uRSPVzGw/yH7R7Bmc1bK5L2mnu2DoXMbLeFpfWQE6s4P422GFZyppVeVYKfIeY5jB5Eo23ADd/V8N9ivn2WVjR0ErRhKjnPK5WvXpzCOKmwo8Y7Ed/FaVtA6gOwAECpaYBCsbHQV9v61xXwXNHTFsY+2ScBxTcMwbxOMwyI6M9yj7OgI+Y8lSFdBDfFRv3BUH/Owfc9eGMqzlrLxawl1cZGHvUO5O6OVRbTQIxImuktXY/I44xX+uAJv5H2XyDR4rO+3veqN2bKhtvLO0vgskttfBKnoVVFaJzKyEXcWWK4FjR1xiK7tKaFd/nDvl39XU6Z+7DPlovMYZghj/iK13NevKnFfnXCHCD237SV7XfnC0JNsYd0RSemzRWbZH0L0+VlsvzuYUmz1Lks/auef4KpZexYXMPXbdseXM367oYTWPmbzHno15Vf3e2e1RJX/q94jszFi/rPCsqglnApoDPyvnNhAfLRvtCFW+72A4s6orFaN7QWEGqVW5rQPAk5LblYwx/XaVoXV55qhdPXGdJZ4A8UqfKzuZFZijDGUSV0buRzXGJxn0zqDPdBcny3qzZbLcOmp9H2lB6lSzECB7J4wpdzzpvzMfVaA8DsCxyNk1ubskgNrBdWWX5nSlSjodP/a3WprRZwPktL1ZrZm2Oyuzs5w/s8b+f0f6J3lbkbyHVgdWvrgKhHOJdZX9HmXE2oytty5noL6CN41nq6w6Nr0i1Ln2StV44uaVa66cc0bgrlTVV7GiVw7mptV7CMIugPZS79UA2XpfkaijGPe4spx20v+v9tzl+CRITdJjW52sdHLQujsjPHN++jWuyDbYs/P/TvI7hrefZU6dID/UFiYWPm1Ja1VNuFJ5aYc8M6q0twPKI+duJXU/HehjrGe7za8CQxQxQaoVN/u6J+vLnM7kdkXhc9mxje5qpaaBfUe2jqpOWed2LYNu3ZwRlc5Mcu3ZpjRymec0+cqme8RGJcneIBWkPIjMeENw/N13Kebv3DWXW4dVjRzrxxq4NvL2u9va6W5HAmYVJbrrwBqgWYHVDMBzuaABOzpuErvS+9TdJNGT8JpzE6ksNV6x47Nz2r92maU2JuHp76YMmjD1dStbn/PqCt8u8K903b6/wtkV5tyLaytyNcd4D16tdPNQ4tpVRO12YL6XRJ7ZzL3Hdxh3VnF/XFn2OGMfq8r4Tg+rQkD76vTbSQh2KxtHtrryJWOeKyHTxmfBYxLJ2EN+Z85Xtljk3Nnn0wjPCujuITw94FUVoI36bK/JynB21YaAwBk7PTL6naFeqbCsWO/RHV0xYNe1k19xyp1cV6DbgfJJEKqM70gmAYQQgKmbszmGMBnvmewDiruMqx0lL5Uke6Qnz3/yt+st6Tkn7zdT0fFsIGQoDwg09jzviDP3BtMmm10+v2Jzu6yp5T2XPCagzIDRftsgtiK+sZ0GoDOiuVpn35GMK0nIPZlxB9gVeVuB3cSG1ZJBX5fxNJHN8XntTDRWOl/hS7ezw9l75HLmW453EOpAeg/OX+nn7JxZJWvb2QXdozaftJx22LNKEHpcDyV/OwLTRDzLc6tbvXP9xMImNEmS0uY9qxCTnKS/XSK9SjaaxPZ1q0R4JmAtn3ti2UzELj1p+cx4HZ8TP2PCOwbWiptOuAIp50Q4Kd3P0t8VZ1gZ6pXrjHdm0GdBrisZc7e9a4+CzVHmkbFMFp/xRE5zXjsSdUXv85wAworNp9qTOfb/+W4FNPO67vOMFOXcPIPGuGwYzRNv3XJsc7ZNzW5ht8ylEkQHbELfrnW+ZbCQGbe2ujuhnwUUuRrTlQftxeZW9tPAtdJ55Nt+dzXwzoroBJwjmbq2/Wvl9yvwPQqoaeOeoHtUGc38OumIPGeVLGPtyp7rQlB2vhSsWe1pan+LXa8Iz0p305921z1kCanb7nZ3QXrayQoPzjByd7z73+H2VfyZ9rPr82ys+rsy504QrrR5dR7zvIxllVjtfGYSnl1VRV8rf5tVpYxpLlGtYn7b/cr3HD9LUtPGFVy/J26l30eEZ3fxFRCK8M/K4iuFrp4FkMrH0a3pnfEaIxBO4Jjl83tAIwo31tlOH7tn3XMCzc7YpnGtHOUo84hB9QOaWifk5Hq3Z+eVD7nmHta8Gte0n1mG9H9nJqsljl3W3UFqV825CirayjIXG0J4PKvD+G2gtlE7t7U6nkfc2+RsjxHSYww2ONtY7Y6y6HNmUFfHlHm3zOYG9KmfVVbUctr1PQPN1THmvKPKXVcZ4z99XUCy++y9T1ewZgW0HaR2WeusBGmnfXhWFUICuuLY487x1dJig7a/9b2y90lqV7qIvjpZeRLLg1cqETuyl3FeIaq7yvms0k27umqXK9J4pc9d+zt99/ktl11fV8c/z2vCER9P8tT+1XuTYsuraktXOI6Sk4xjVkJXNr/yQd91otHzWFVEr+L4Eam5WlRpDLoRHoNLMJwKuLJmHLDozUtXFL7LSHfO2ISjg0MCfL7L5rejku2uj1ZOg2eTOnNruUywPGL9q0xzdf6ZQawykVm+zDgzJ89OMG7VDO178NY966Ex6t3dUzvSNIPQdKpJMle2cwWIrticc9hJSLJqT945xV5yd5aHa9mzQ1YqOa7x484uhBHhsQ/Iq1J6fju9nWWCV/WdOe70tiI9E3zmMuOstOljtaEwsluR/TMZdFWz206gmz51pMv4W87p+eyy1pVtNoZko/asnGR8R35yVOFt3JgbkntMO7LXlSZ/HwWkJiJXKkBHNpmYoM2dX2cseVVOyyhtnxGrK6Tpqi2k8njW51F7VyoLsZsdkb2KQzuCGz/L8UlusrR1dOPObHs1rxVWXLEvbacqN315kqEVab6HqByde0VXjW3870Z4ZjZzxVmOlLUrC+Y9SV2q8+yJCMnvo753GdF0mqk084vgV07Zc1kB1CqLWI35ipPHUALwaXsa31kAXJUGe5ljylJ7ecGiO5WQH2+6vfdBZ9PIrpQVe25Tlqvq4LStLKM8bhWq282YLF+p3tiIzPbIw0Pm8oLEv/3bv7294Fbf7NeSl9vanes7zywC+Co/qUyuguMZCO+qWyGZq43xOTZJ0Eres/oSUJ3JQdpqUpElnhzr4DwJ/CrL7DlMfXdbZ6RwhTl9zVES49rVhvSe04q4XK1yaGdFWmYyNANC+t9V5xqbQ3h2VazW3dVEdXfelcpF5sYXulKXgHhUsQturOTzEMLwuMTpIX1eJQf3tN2438F6dWPGvXi4wuojrNj5m+/nHstV9Wn1XfzkLL61X9w7zx73tMHlXVrzpLzW/qwaMMFvKk82nbeqCx5e7Oghb3GQFWg0eVoRngbYLvNPUFgB1wogQ0h2a5ArsO+2Y0A78G4g2ZUYd0FjGuDMPucyR4+ljcbTcD1t+JWvfOWjd1id6XbntFfZ+qpC0+TpKJO+2sc9wOLcvg3dnhwyInsbk1V99OultDY4O5eMfO9hidnc7E4ttuy6vL35qMqj3x2p35GeSWSbrKzssf1orr1PH7oC2js7bb/NmHbgNP0v+p5+dmVZrvV8JTDn/J7rxKYmdS3Ts8piZ7o59yxhjE52S3Fd8Yy9xFfume+9/tDnnxH02XbGl6B6Ns74dOPkvYS3z79ix48jj9W1M949ifZ3Sf1VgnA0hh2OTt888sHVOHbEZsajJ0Vi7pHzgwiP8r5J5Y3Wu+C4A9OAoc4FEy/j+5u/+Zvbm869i6OBcwo7IKLtgOlq6WbFgBt4WvhHjrVy9M52596K3rTYDtDr7Lv192k8OwPZKbiXCZyz0svKyL0f6O///u+fesUrXnFblnHdQx3qalnxbLnzaC5PmvBE/7GPVABj556Aa1+PMbklPW89zysqPvrRj96e60NuqQ4hPfbzqA717eozOK9I/Qw0U48TkGL/batHpKT3mUxbTnn8qCIwbWNFsnZV3Qa53Fm22+i7SjZWtj8D3cxSd/7SSwOr5aRJDs9IXHAr9hkSl7aPiE/rbmLOkbyjyybOV6qs9wSJxzk3srhKePq8s2syrhBCep/7Fc8qW5NMthzvmTeZG2989aiadU+7nfTskpm0d4/eUyVPjFktRbXdzTgcua0SmlUx4Z45f7zOXVVCn/Ff//Vf/9MbgOeGOBchJ5aevC/DZ5WJznL+USC0tPInf/Int/0SX/ZlX/ZoKSBBuxWddjorWhl1Z1oxhFXG1UtIvXlV31cyjBWpk/3rE3nQBnm2sBsEOuC1HM8CxhnpiV4m8QkIx7HJ3Cskfv/3f/+pb//2b79VKppMfjyM7woparnM4H31+qtjT4CJvmMH3qBszw7C4p1iPt615Tj92K9Dx96B5Fpys6cHQbI0lnb5iiWuSVyi77MqxvSvnH+Uxcb+o//Zh+MBu97bNgnYygdCklbgPsd0RJx7HqsAcaWqEJyZt8U36B4tBaxspGV1ZQzdRs6fgXvK9apt9pJf42ECzmqT95P2j6tj3clSDDmTY+N66/KMsOhzEuOr1Z3GlcbbM388m6fjV8Z9Va5zPrH5vj5Jw64q3KQo42sM6H1AE19ybcslY1rFqbMq6NV5P+nzVhjzjP/+7//+n8naTBTI55H/73nPe27ExPtxQgxyTbPtZPE75hlhOe+P/uiPbkHkq77qqz7mAUU7A5wZgOvznpQ4kBf7CVrJ2vUlSJlLnEVWHgLgt2sZkHc7Oddx8+81f9frz7mOm3fenIzAyewtacTZs4EuSyT//u//fns/VQBLQNSeF9z5W/Usx1aAPWVqfN4R5bcxO64dhKb1aa9Ojhm78aiwfeQjH3nqW77lW24B+6HVnSdtoLsK10PJ4Nn4AsohPN4nRnb0mBdEenmkZVjfIUF0aF+PpS3n2tPTlQN2wiZtCF9lQ10FPKsAOG7u0Wn3k7k1eWn5zeymKzuTLOQ6bWZtfjW2Jmzpf47paL09Y7qaybf+QsSMNf6a4131SNbfx5KAhEDsAtjZUtTOniYJuxqAV+1FT5MEdPVpVYk6s/X/n47vKptnVZaZrJLJlPf/Bjm1/XSCPm8WyHyPSM9Rlagr5zvSnFg8ba4TrLnH70nL8J5KVvfduBbZbZ/D4/1D//qv/3rbx/DXf/3Xt7cfK+17y2yWtkIW/A7JAM4hAnPi2c1PWJZVtP3FX/zFj4jFCpS7jQZKhmDzqHH6AbSqFZ6X4gFyvjPhT/mUT7kFdRt1BSKBS6XK8oPg5MfyhL5l+M75nM/5nNtcvTspc7MU524dm1stfRjL533e5936kOEjPJ3Rxyn9/vM///MbmdIu47CcZFzG8nd/93c3AvXlX/7ltznYLEsuFGRfiTmpGDgWR7Cn6i/+4i9ulQj6cDfRP/3TP936F2jz+gNz8UZywdsSjePkQhYC+ctf/vJHr1V40kaa9p4EWfl4lUy7EuhvdkNGsUN64QNIqfdtsQf6IDu39SO67M15WcZiG9qxXBsCOm04/0+AnvsZHM97vxCtleOvZLMq5e70uyO7K7DQxr3kuMl7Lz+cBae2nyy5uibXxTcn8Vq127hxFBxmBeyqT0wCdy8h6erNUZ8d6M8qKGdjf2gQOWv3E318RWJ2Y2jdX7W/T/R8QsJyM8Fcep3LeRnfzq6PCM8qeZh+lxif5ejdHZH34sJVuQbLZpX56vU5L8TtYwhPHAGYu/UWkUFOPvdzP/cG6oAX+AfIADzSkA2gnlUi6OZN284jLO8jkknnOSaChmu+8iu/8jKITodHDrRpfI55OSQyZux//Md/fDumMiUbR1hk6jJyc0ASBCYBzdyMy/+W2p797GffqlkxLgRBuzE+hEUQfMlLXvLoacA7sDRvFTKbs/Xjo7qS4CmgGefXfM3X3EiT5cNUGLzM0/WIkv6jdCTpX/7lX277n8zHx+baf/iHf3jqmc985o1MacvmWj9f8RVfcTuPUXq4niUtun3BC17wtArFxwMEd1Wbewz2SbShv7lck6wmVYFUAemD3bNzm7uRRPaCOLNrMnUN0kOmCC/9ID6ILeLMntzdNR9AeETqVwEt93JmlwAAIABJREFUd9YhvcBmAtuK8NwD5leAqiuuPf4m+LtlpL62l2v6mUydue50FFIRW1g92HFH9GaidFSFYif3yC8BanXL+dV2HqcipP97/bYrbff44ZVzr2wLuNLO1XPOkuTZztWKzr0yvTreo/Miu7mk30E7tptlJMd6L6L/u6LZftbLWKs2e2xd8Zl+lfEdkanHkUdkn34Th7V55ru7ftPW0whPsymCMiGk5MMf/vCtyvDZn/3ZN4D3I6AKmgiPcz/rsz7rNhjBmAIQDdUHglN9UJUQLPLeIgFaIPmiL/qiW+WkJ3VvaVkQV4USlLRnHP/4j/94C0wCj+qJ3wKRfRiZgzF84AMfuI398z//82+yeve73/3Up37qp97maqzGgjxZNlIJcq3qDxLkLrMG3hXgkocqC7KDoGgPsUJOEC/jETj/z//5Pzd5/MEf/MFTX/IlX3ILtuSfShgiY1w+H/zgB2/9f/M3f/Ot4hBdITLa/szP/Mzb98gb0vQN3/ANT33ap33aoyfkWl5DrARohHPu4XocY/3fdG3unsr8Zil8BloEmh0iGQiPj78tdbmWDOnFc3gQIYTGceRXBc0xbTpm2ZAPsJfVfp6dnGa2HzKmaupjTgmQyQInEFwNtDtgXY1ttczcZGmSoiZDu7J4k4Vd5pqx6GvVxwocJ3404blC8K7Kb8opAetqUO253VOVm/3uliNWejTGzO+hwePIxx+38vS/BT+uyvRqde7KvMguS8ohLn53MpHve3zTN6MDWJH41KQ6f892u8/ud/dIjK4CP0lbYp+RxeOQnMi8fetj3qXlpHl3kwqFj0qB6oPjyIKfPJRNkLbc82//9m+3YI4M+JE1/+Ef/uFtWcX/YZkC85/+6Z8+9cIXvvC2vLRi6rPE30YzgxVSgeBoT7ZtbDaX+g4xkJ27u8Y+jOyzQcIQCmTOEgQFqr4IXG5FRggoW1uIiz0zCKBqCTKHrOSFksa2WqIQ/GwQ1p79SvomE8TG57nPfe5t/uZqmcr53/RN3/Rov48xqyg5J5Uo+59Upl796lc/7Y4gBPR3fud3bsssL3rRi556//vff6tsCby5/T/6dZ6xvOxlL7tcYbvitP8vz5ngk9dJrMq9DczOU3FLBQXxSWXSfBAe9oZwsn8gwt4QZVVPpEd7bMF1ZE5viCxSm+XLK7f+r7L93rTYm1Z3ILOyw+nX/s86/Gpcq4rNBNZJHhoA/b26E6SBLGNq4pWxz0rBikT0snEvl81qa8iS/ua4rpK7Pm9VxVhlvWfXOL66blcleWhS2NWKjzch+URWRj4efR21GZ9ou37c6ty0v+hn5RM5d0Xau+KT8+CYFZe+C7f37axwIpiyI+C7JGklm9V3TUImwcqx3TL9JIE7PJ06bNks9/C0IFwsOGtcFQQJcFy1xBKRqodbdwUDQO+Yiovvv/Ebv/FWiRDwQ4AANqGqDL3zne98VKVYAc8s8eecZLZdytMnYqaKpC/7X4xH1UPAUbExTpl4gMNYVUBUqwQxwUtVRKCyP8dSmD7ywETLT34QH1m7vUCWvrJnZjJh4zcGy0+Wpp7znOfcKkU+iBY5GGsqTr4TKBE0Gb32PLvImJyDrCFbCI+qGcKTVxtoU1XijW98443cOSYoG6/KhH4iLzp9y1vechvLa17zmiXh+XiAydTxk8yOtD2D4tUMhFw6mCSwk4Efy1TsNRu82Qk9qfQhveyHjTjHMXuntMf2ER6+wUb6IY/6jN2w51kdyKb3zKvJTYPSCjRWGZ/zQgrab1bLZCEGvSF6glED3wrYGlhX7eWa7r9L2KvN0yt7mXqblaVJcmapfsov42p5z4rRJA274NRyWRGNJrK99JCq3ioY5ruMb1UNn4TprFqxI1grTF5919dPvV9to89bVTRW7aQScCWRuDqOI1n10npXJONbIbDRyePItaswsY1g8mpZeTVu8sn3SW7a31bLzeawIjuZyy5JSlurPVWToE0/n7rZtTX9ZVetdf3E/hRaTgmPIJoKjQoDMNeRaoSBq5KoXliSSSeCNXYp0FoOUvV5/vOffwN+HftBlhApt0ZnA+LVpawVq9b3b/3Wb93GZIO1qo2/kQgByZJQltSiNNUatx07F5GToVviMmfLQMn6E+wYUEgdwkEWKiQUcXRboutUm1TDBETtk1tXiBix6o6q17d927fdKmKCqB+VmhAeJMuc6ASpIeMEbJWGn/qpn7pVgr7+67/+tqyiPSRJdSn6MYc3v/nNt7HoK/LUl3GpQDmWO5WugsU9563A/p7rn+S5K2AiqyzpIsrIC3tQPSQbS4J+k7/z6BSxpWMk1ZIiYsymsn8KweEL9IX8OJYN/r3sYm6r/+ecV5nQJCYThOfSUM5fgUcD/Gx3Lmc5PjdYzjZ7vDO7XC07NfDu7GWOY1a9tKGv1RPFV/I7+m5ncyuQD9Gacuk2po4dSwXsDAuPls1mu2fJy2oc9/hXk7kE2LM+j9qf1YrY4SQ2K/u8Ou72+YeMdSf/WU186O3qab+J7YrU7IJ+7K+Tlva5XBdy0VXw1ZJu7NJ4dqR2leS0H8zHWpyNfVabZtJwdv1MDozvlPAI9oiJio0lLZuNVUlUD4CIZRTBFOHxMSnVDL9lxKo42kAMBIEo0hLRX/7lXz712te+9tEDnAxIkM5LHFUv2sjDqsPWpjGphLhWEMrTcT/0oQ/dNpVa0rH5N8EE2RF8LK3Z92MulP+bv/mbt8qHpbEQI1UiS16IUYwB4dOXO53m8po+fMeRkCLVICQD8TJ2xALBkv0nIPlNtuZgScuyFNJomfC9733vLbgiMqpOzlPNQsrMixycSxcqD8961rNu5NJYyVhf9puQZapVv/3bv33rH+HMPAXqv/qrv7pdJ0iTy9XPvaDx8S6tXx13ggwZzkoFeyAvuqNrhCbP5/F3ljaRHJU0S48IKXt3LZuir9y6Ts7ve9/7bsf4AntWIXTeDDpz6We1fDUBvzPjuVlxZk25dlXFOdLlEclqma9Asce7Ijw5nt9zDvOaJkG7LD/EdbXJ+XEIT1eWJtFrORxl+Tui8bi+Mds9q7qsxrEa926JYmUv3Wfb5ZVqzLy2lyvv8euph/zP5lckzfHVXO7Bth35vTruKfdJTGY7R0HfuaskYy5L5ZyQnpWfhbjQ3xnhmfLqMXQSM8e+k/2sTEcGZ3OfsrpEeAC9ygkhvfjFL75tBhZ47WtBGJAJd2Vlj4jAiwwJsjbp2kyMHHz1V3/1o3OQAIFd4FZhEMwN3sQEYhk1smTviWCST8hSb9bsSSEmKkf6QsAEK3tyZN/ImuCTAGec9vfI3O130TZC8q53vev2t+U7FSFgZj4IVAchxMy4QzimEgCtIGg/U+74SnWLw1kOyXvEMi+B1X4RlRX7iCytkbHxqwY5H3DTiefraCckznmud22eAmxMzs0zgIzJ/85RIVLJsYdI22SvHxvUfe+ON48MCIk9c9ijUvDZtR/P42fLZn18lTF2pYdukH22yg/ImR5VfTiT6hiiapnUBnS6QirJMiCrOkcH9OtDx+zDRmh9ac91CeYzQBwBcpdxe9kqOjTGWQ7fBf2AyVxeCAlpX4z+OiC2Pcwx+38SuP6/56HtHMtYezmhg+Gqn2CFNq9UCNoGMp8mXsbT+6i6z9VSwFHFpoPujhj1902yjpZNJmE6880VwVp9NwNj9L5qv4NiXssS7E1FemXb0XeT3hmgJ4G6Qkja7ndVl+hv2r7zrwbXK/3s8C4+3+NrP9tVXo4wunWWdnsumXPsbKX3JMRZDos8VglilqJXScD0hSnTlR11EjSJz1WdRN5bwtPZn7+RBks/ee5MyvhIj70yBhLwFyx9Z8+M8wRh725yjusTsJEd16viyIrdWeTjLiltyHq/9Eu/9Gl7VByfxt9gq1ojuCMrWWaytwexQb566cy8ECtLTQgAgiX4uN4x5MicKM4eDksPHJfQ0rbgNoE7LJkxCGzIknZjCNpGLLRh3pba4vi+y+MAyMs1AiBilc3RKZkCDXOzedpHkNWOOTqnq055MKK+VZu0RfYJvNrI+eZvnuaGNCZQX8nMnhRxuQJgV/tqZ10FlS5N7/qlczZJZuzCRkBVTO25hu2w6zzQ0nInQq1tyQBZxqfYA32q+iCpbMvmZ3d66YMtOh/Rp/8VQZlkY1dN6aCo/wn0XX6fhCP/pzK0k/cqo+3yeAB1AnfPq9uOnU2i1fv2WmcJon7PwNQAuqo4aHNXtdDeDDDdb9tV/72S0wwiKxK+q+r09x2Im3g+dNnkqg81scnfq4pjtxfZk2/2bXbgMRdza/ITec/AtyIgkaFrjOXe4Ldbxm6C3cT7bL73yvKKnfQ5R8R5FxNjw02Ue35t440Fczm1j7X+dwR4zq39KPZ8NOZ5fScSK3+4Ivu0sX3wYAtDYAT2ginAFzCBhcCI0FhKAdiWggB/Hk4YIxSYneN612aJx7WCvyxYBcVHIEGYfG/5IC9pPCM7cXpt9kPJGKqlGuNOgOqMMc85cY3xd4Y3QVnFKM7rmPmtNg/GQCiaXMzHtSo+kZk5IzPZWxQDoBjZfp4JQ57ai9H2umZvfFVpC4DEOdoQ8jTh7GUIUOhPHwEZbfo741lVPZpkPoQInZWNE5xy3tGywJmxd7k+f++C3K5USwbkx46yvylP4s5GZXbNVp1rL1aWUFRycku5sarwSAR8p/qJdKsSshO6jR+Ys8pRz32XIR2NOwC3qv5cDRKrayP3FeGZJKR11IR9B/ohL/O6xqSd3ldzmqSrM90daK+qNelzZuI7srIaYwP9KmM/sufMrStdZ3t9zvxjFVzy3UN8exXsZmXK+OFtsCY4mnlNe56EsmUIWyUHs2pxNvZ7dHavDFfnX03ijjBv5TsdN/Q7573DhoxxV+FNvA1+NObnb3i1WhJf2UB/d1S02M1hJdOr+NW4cUh4utLTAZOxJGM0eKV8RMP3DFlQbSN3LmKRklQzxgTeOID/Pbrf/7kNOMLvYN+ZYJe1e8wB3iwl+b8zj5kZdXWmBTw3W00gnuAYooS0yfZl87J/MiBHFR9kxxKaPTp5vlGAPpu+J8Du7kBJqTHXB5BbRpFdZyohSGRyBhArgztzph1QrK7r76Kj/G5wugoc6XtmBPrZkbhVSbWBge4Qd/rJni9VxVR2VMSQedVL5/g+r4XIuJ1P94BC5VNyoMqD+Lib0N10PoiVCmCPP0AxQepo3Ct5dZBf6agrH/P4ymdyzqrSMKsZAanpp7Ofed2s6rRv5O8sNa1K7at5puraAJ5rI6OVX+wqNto5IyBd6TqrngX35vJkE7Yrbez8cPV92rsnAz9qf9pm/I9fTDueFZ7Y7pR3J6LiTpLCjOPIH67KYuU3/VybqZuzdq+OyXlNAGccDcY3vjXuz0pUx7v4ddv0xIJVJbXntttXd0Q+ZsLUFbtdTFt9H/+ayf+Z7B3PPJ/28tCjAJVjM8uY5a5d6a8n3f20MxuUjFkAsFdC1pxg3GVy5+X/XfDqLKjHFECb4Bwhrgxz9tGgdlRqtLHVEsZLX/rSW4VJO92+vwVASyIhfGSzkumKJOyy0FQyOrgclWSvOuO0j4deN+diHk1Kd3ZIRyHIV4x8ntPVnnuuj5zZJkJjKUqFTkXQuDmnCk2etuzORPu/VOrsj2IvOa5KZA6utcEcMfIb8UGYVHgQYZv6EWUkKJW8memeZTgZ9zyvfaPJQvv41erDzN5nIFjhRct+9jPBbDWOVL1mUA4urPYqdJ870tz+tMOVld3sqlxHNna1WjODfY99RwJnv/dWSB/q12c+tVua2M1jN44mtFn2fZJLTiu/ydJcb37/eFWJWh5NDtoXZlLi/46RkVF0EnI/99/M/Wmx+90y6c4/m8gfJaWz4DCxaYdZj0tmHxGe//zP//yfM+BsQTfoPoksoDMUf8t0ey9KB7gJEq3gVTD2XVeFJjvua6KwVeDdZSLNslcGYuOqZ+YIennNQJMlm7cF0Wxq7krVnM+K8LTsGtRCmJ4kCFwBs2blV4x+GvFuqelMzmdje8j1PZbImW0CPEuTPnmJrHNVfuy9cVyF0kZl5MbdffSAxCM02rCsmSqe/7WH4FvOdY7N6TaV+0477MIt7qpKeY5TiPFu7h1cpn+vgnnbUi+JZo/FihjNMbDRWYWawSz4sauaziprfEJfXT5fBcNJjs6Wt1bl/6u21OdlTkf4kvPjpy2XKbOjMaQC0DhyVvV8nArpQ+SxuuZoiXCef4YDsd9UQlx/L6m712/iH2ex8nHGsppDJ63su30g/tZxLv6z8oWOY/5uu5mxdSefXfKU82ey3e2kvyNsmrH2IfY3/SEJNdnd3pbe1ZfVzvkGHeC9KoM9ZGCu6cH4v4FsMuhWfleGzpZj7nG2lUHPANGGdlTC1q81ZssT1plVrMgvb16370Zw8/1kztPpWy4zGE+5fSKJTvQ+CVmqWY6f6afbOAvkD7Wze69b6dx3IamISpasfO/uQLZjQ7Iyu707yIl9PZYtLWMhOeyF/slLW77zv2qO81R7PA7AXYzZ1G4plB356fdzHYHvTFLia5OURi5dyo4OVtlWY0WWkFp/O8Bt++4K7aqCs1rCML4zMMzYsr9qlRCt5JLxN+k7speuaiXYXK2IrSrCs3I3ydEcy5TPPRWZe86912eOzj+TT1ckQvBD7id+tC0luB1VW5wfmzibU9vAKlG4gq0Prfyslkq7PzLspGKly2xnOLpBwXWON2Z3bCWjXVzbJU+RaypJKzllvI0h87zmFisuciWWzFiZLR9+3/bwpBPG0w/oCuDNjVFNgJpdTjZ3FuwaUK+ATQv7SGjtPA2U09jnPoErFasZBK44MuOJE1OwYGkuSFA2WO+Y8xFoz2W+K9nHmcM/9PiqAnVkvLOfEN+dPT10XI97XWwpAIKcuLMPqUFUVXT8WJoEqnSSV0lY9kpFCLHJIxa0icSoACE17CMbm+3/8R3io2KEELMXFR57fjzPKnfs9V6GSWQa8FYlcnJp2+0KZ+7MW+37anlOnc8Mss9d+W6A94qOkjk2GWt86SQgrxRxfPpPxrjz9Xtx6IwsraoVPZfMZ9XvQwPnFXl+os8JXu8CKb2wcYmB3wlS/u9lHePuGHVE4EJ0XO+uSb+vVILuqeasYsrZPq4rsm/7DKkzLnI6Il2p7vcYpq1nfl0tPKvcZMwf7xjTfjB99yFkfcbnG+GJMQbEI+AGsFklOZv4WTZGgKss+sgYus9JaiYQ5/8j0FiVlVf9N2jNeR0Rnt5zEucLe/a/IDUrO+n/LBPNeTH+ZM0rknlWIr7igGfnJPh1OfEoW0p7bWvTpmZp8mwMR8cf2tZKv5av+EoeS6Btz3PyiAV7dezJUq2xVInQBqS6MmC5E6jneTwZO+LkPEDPPlMh1La7ujyqQfvz00Hh6Dbls+WXrkAcLRmHoM4MNCSjx7AjF2fJwiRMjRc7P1wBfs9jFcxW1dSjoLXDvhVpWZH+VeV6Vrofx9bvvfYKCXio/8zrUqHIGCNn39u7Npffkhg6P7JMcrDL9rvqI7HQRrYqXCWRR3h6FqPusetdW+3P86abKbvpJ4mtWY6e2zpmtTREonW1msOKhN1ra437+Xu3tLzqr+P+KtbN8SwJTwswJbG+g6GXsQLaXWFZGV4Me8dGJ8hMQpUxzb0pK0IQ4rLbF3BFKVeWBxpMmyxpf1aLJvCvStk5Zye/jPuMXLbsVsHlCvm8IiPn7IAvTtNZf49rN4ecb1+Lc+YdBGdzvzruXXZwBPbTJuMbxixj9Jwm1QRExKMXnv3sZ98eOGipS1XGBmSb1Vf6VcExN4Snj6v6+DhGJgDbcSDvAZ7G4IGcNk9bElMB6grsas9LE6325Z3sOihM0tMVr5l57+7S0ufKbq5UU6YPdLYbYF8tdzU+Oa9xaNrCTLx2WBQ/n5i2Sogy7qNKdLcXP9gFy4cSjiv+cYUEPCS7Dklpkt1xxfHYTKoXHdB8Z1kryWHr6aga32NNtW/iyBnJi20aT669spwyq3dX5N+xbtpNNhmv2pn+s6rkxPda1qs4luMzrnW/M6l6CDbPYsoqBnaS4Hj8OzHUd1e2tKz8+PC29J7sUWVjlQmeOcjVSkk7Ywt4BQwZxwpIV4RkpcyVYR1VuhqQj4ByEqCA3QTjNvgrzzgI6E82P3V3ZbnuinOu9NoglWxkyqJBr+8wyPmAKZlYy+DKmvkc9xmY9fmxr0nAA9YNRiEL2cfjmCUuD+X08QRyJEU1Jk9LtqzVczBP19vEnFdPtP/QYwc37WlLpccdfyo/z3ve8x69JkT7ke3c9L4juruguvORXjrbLZXtbKcBNPNse5mVoAaz6Z+xqW6n1+edfxWEV/pOf0cZ+g7rsgyY+eQxHgnW8fdZOcp4zwjPGZ5e8d3HOSfzSRt5Zc7qlR3OaWI8CTQZud45iLs2yCWkp8cZ32m93oNlk8w2tuyS9lTj6SSJmOv46xnpuUJ4duR15WdJsna6a/85Sionjk18y/EjvzhaETkj5Dt7iF90FWomTvqlC1hrjmwmc43faefKTQgPIjyrwL4S9koInaFl02Pam+fPwDUZ5gqgc06MeTLBe0t1xkQZGesuK23WfCXgapcDNfhHYSsZnYFVV1b63Mj2aiCY117ZONYybQDfEYsu0fb5ln+ubi5cySNy62raFUfsCsFc/kgAbrsyRktP5q0i43pz+uRP/uRHT9Q2F89byn6bBAGbm51vP4+qTeSr/dhzdBlb07ZlNBUeT2724EIEKG9m93sGhmm3kcMRKW/i1AD5JPYkpL2jasLOdlw7r9u100FjZbsZx9kdkUf+tvKlxgUE2KML9O8OzbyEtzGi5eHvZPITn3b2S/+xl7yi5gwjruDSzq/Yn4AToqLCyX6f85znPFqabztx96nX7/CVPFpB/x6/oA22zGYtz3oOWVd6Moa0NwnOQ7BszitPNve9McLikLe8I9IcVGzdeOCYRIY+265mDHpItWzqOO87JJskgVd8cMol7camuhIcmwsu0Yk+EDwfj9g4Inczge0lwEk+zgoBM65n/hmbrQHa95gX42NPKucq6avYE12vYv0h4VllYjsGuzLCVRDOd9o2+H66cV6u2QHf+YytWV3IjN9zU/IcR0/6CCRTdUjGGAOzF0Mb+upswfkAIE+W7urSatlggo02bc4T+HJsZnsUdyWz68x3Gtsuyz8DR8eP9NfXOy+On8ALLHI3Wt4r1TrMXIGJ7xOA5p0/V8aZc1pWsdMdEWynmDY9s/huI0TCHp5kgNoyf+142KT5qLxkTgFS9m4pi6NaympbJbdZDUkQ0CdildvWnUemyFSW0jLmtqHYe/825h2QTf8IQLYPPTRoXtHjivCcVWaPCO0OC6atzrEdVXic22Cfa8k0pIeOf+/3fu8WRF/xilc8eoffjtBFpit8WtmvOf9f8u6s15quqv++vBOPPPeEaMCgQbBBxRYQpREBQUCDbTQeGhOIsYuIdDZgL6A0dlGCsYlNbA/0xBh9B8bEExMT/vlU8t0Z97RqVa19XbfPwbOSnb13rao5Rz9+Y8xZVR//+Me3ZVW25n14bOwM3B/F7lu6KbZYokWL1/T0xHj0vuxlL9uSY1V48cezqDydXwyw9Ov1KXyCv0toXohMXr7z8um5n7FudXoopuzp7YznI94sFf/zP//zBkzJ0CMg0CqZdqOBJ6bjFyAzD5/19P+5afqowL5i73txyzyKIjbUU/j3/HIdv07H3paAmbfSZzbnf7G6oo1cxBaP0yiu9/qiOWe2VIxYGwwriLkljylDfKCB3NFhXDbGBsiEzpxPD27uuNXhmh288vmlV0usjK7M+f6o1Tvb+Qmbo3qwmipFVQw5t0zgt70PqlYoHIPQnErCWKoGgnB7bpXtrXXys+BVsjJGwqNEf6OP8DmFOc1vXk4rsUl66PF0XEYxA+zalluDjeUJVdMXfuEXbg+pC2gF4OZYe12gdLKi57UaehLAswe29o7tBeUCpN/eEC6gSPSCR0DOb50SgYZce2Lx3jLWvYEteaPX30cVUvysnbtpz5O/eT79A+l49JBBumMvvf+s9XP2TS/s3uZmlVsP1ZxLHkdBwfz4704T/0s6bBBgFpx8gHM+4bMnQ/bsWgnqyicZXCkarox3ds4eIDgCCY3lSeb8kYzXz9rtueULe8XdEb2zg9g5s+Dx5PkPfOAD2xPov+u7vut/3VV31LLfA6JH/iZ+/N3f/d2WoL3U2fvdbu33KEbf2tC+x29Jz3Vk1DsQJSS2+3Vf93Vb8smn+Rk7BWg8dkPcFN+8vJlfFN90eIytY+mJ+snUOPnbGruv5JgzG5sgAw1eOM1+vv7rv37z3d6fiFcvCyZn/sW+xDCgLeCVTBtzLb6v0jLPwzO6vBtRTvEOyOziFlBPT9PvjwpW8xUfdU3YDt7KoworcVmRpaOVfiedgbCjomIWb2dymH6afXqn4+/8zu9ssn71q1+93fzBn/7yL/9ye3uBvNmLsxt/r+mSXzfupVdLGHBvP0lCvnevCSf4jd/4jQ3sIFrwF4y9Z0jy++qv/urNCBng3/zN32yVwjd90zdtRgckeEYJI3zhC194Jsv/9QLAeUFJlKBmwksB+PIDWRI+Y/J2d4nZcfx33MtPewGqOdZKeKJ083pJKqP6yq/8yu3hcjNwTvBTIOn7uQltdbC1ZemauRx3KqxHnnAUlA2nqyH4CyScyj6XWQ33clfBkXMBA3uB/1anZg8MTXlfaTMXaBMBWc4O4gpAsw3HAR7AB42uAZDZiKUMx1WGgIjvBbLu7nKu78/2BhSIsgsVmeWyuoxAD78wB15VqAGfOpfo/du//dvNHmyuvtqpuSq7I9O5B6juBclbgVOn4Bd/8Rc3mwKYb30mSFkD4ywankQuk1YJHyj4zu/8zmcsa+7RKPYBwmJhnY5i6p782AM7+shHPrLberzGAAAgAElEQVSBV3u6bi3RPdKtt8tWsC8Ws3cxmO0+97nP/ayv+qqvevBZ57Mz3+mQKAR0cBSxc8m2Vw1JZHNpdw/wTICxAvn53ZVln2RBrr/6q7+6FazidjIMVPle7sEnkPOSl7xky0l7SXWN3U8ib/GSXsshZNurmmbsX+eY2wT6bu1Mz3xR3PrkJz+5vWxbLu58Kw+AnmYDvnu/3x5fs5MzY+it5bA5Tv42f7Nv4AZGwDtAXxMC4P7EJz7xWc9//vMfXrx9BgTnfA+AZzrWnpPtVUez2i25ninbNZzGnS0veMELtifLUhZF//Zv//ZWEQA3HNm5HIMBUIpqAB2/9mu/tlW2qosC+pGAb3V4on9WsqtzkQVg8gu/8Asba295y1s2JbRsxTBU2lAyx67SvJUozCtp4Vl1M192mqGfbcaarcQVcK4V+Z4znOlpBgZ/XzXgrgtA+v2zP/uzW+ADUIG72cJEKx1/6lOf2oCANuXsQJC/BN672vZo2QNce/ytyWy1+RlM/W3cxl431amMyP3zPu/zNvoFeLbrwykBN6BHkGQb7MFYOjOtj0/b3UvCRzKXcFpCMxf7Uz2TneoHiAx8A5GS4b/8y79szw/yolLLC3tdiqs2cQUUVFlZsiabe+3njBYBUSVsv4y71uxrOrLT9BzP6RJgKpDek7Tirc22/leotQHXWL/7u7+7FUpvfOMbN8CzbmKOpvjQzRb3xJYZO46AvvEUTS0rrZ3dVX6+P9ofdwRKA4IzqbE39iQmkr/9Q3hsmcd3YiK7VwzS/9d+7dduoH8Cd3yXM+bLP5szGVR4xE92NHXad/d0r8gVKOUvOvRi92oDOmiSK/4VumL7LcBzZrNXvmfPgHJ7jOQ4MTObPcpne3RlO1OP6aBYpBjVYGh5qHHY7t///d9vBfnch4iHZO933XP00ZU4bZXG+NMf5nV0L175uN61NR1aaSEHYAzv/LsPury94KUvfen2sNa2AuzFl3X1wxgP79IinJn41/bhrXbwFUXOBApVC9oC71QkxK1y4fiYSUg6P0CB5OLz8z//85uAGIPfa0ek63Iov2+h/5yqJDedC9+AyU/91E9th9/whjc8gBrKUQVIdCq0L//yL99A2ZXPlPdEt9G8dpymQtcEn26qMOvqRMc9Tlown3uajLMuD6w8HoFkx9/3vvdtDqCtLTFNenJAgUXS4Fyqijk/wEB/Vb91XiYNk+4j+eOBrMxD5irLWZWjS1LgkO0j0KVJvhIcW9DBEfABNJ0FLXzLSX6zBT9tOARotYZdZ/Od69hrQb79afNdaujHozHRgTeJpTu/0GMOgYVsukUeT15JgX7B2XKHdrQWteDlOBocM6Yk1cMQ92S2JvY1IdyycyAsfaL9aJkSH84LIK4djj07I5NPf/rT2ys88KOb1UMgLZ+QEz06z9/AqcSbToxpTnO7to21+HUsvgFWcux/45Eh8NiTs7MPQdj5YpSlCJ0By/bf+q3ful1vX4bfzgdCK0L+/M//fDtX4fc1X/M1D10Q83ZLdclkxjA2oBBkV+Jliacl0pmU2Ikx0Myu2u/TRlWymftSknkxaBYoAA862KtkiQ4xUfc2uZKP74E+YJcMyN655iQLBZ8PWdChOdCMn+zd92ybjeYHxpNIbyW6K/EXb3/0R3+0gTLFdLKfMrZ8Qq/OffOb33za4bky75GfFd/Zg264h4zKKTpo9rCs8Xgd59Zy317uJmfH3/nOd25LjmKCrSPtKSV3jQkrKXTD7rNh57gGWDSvIo4eHQNU2K1j9Mgf+EVdfUBO7s/v6oDziwAKG9Yd5BfAqL1Mfeps6voA1T5HYH8PHD6nd2ll3EfIOvR8T/LcU655tN8RA1X2Edx/5Vd+ZRMGNN3D1ZwP1RGijpAPR3PcU2cnPbMSqcU7q4qE4/c0bNcFQGaVkCx895M/+ZPbNZyXoAsoqgCGIJFByhzfd/1wTsrWtp77DPDLaX3Xm7dnUljRaQEB7YKG4NVmWPTNqpuxOmZunxnMqmpL6HM8YzDUEDp6jMFgJQg8+DDWdelpr8viGDo+9KEPbfqrEp96ytEZN2PmANA7B3C9BNRGYF0isudwtXejyTxVYOj3mTLyP6cVsFtqwpMPkIoOdOnW/Nmf/dlmh+bibAKfj8DsI0hKUO3bMjd5kJVAJdEJIOgHqnoKM+elG7KXoNkAudjXxG6yPccUBaqllsLIpb1tzhMMBWw89y42iUZx4HsBqI2iOj58Dk9kh1+0CXAFjdVXq9aAJbaYjeHRMbwHwMjMOR1DPzAicDtH8UL2691Egh8+Lc9Z0pQk6bWuFJpWIIsOPzbturb9Bfgga3L0m87w6n/yR4/5tcLpWsDnu/YKoNceDuezDwCJDaHDaz6Kjeil2zacC/hoZjdsyY8EYX8B4KkYesUrXrGJtv1baAH8ddrMq21vPmMCqD7ducROiglrxxj9kjEwzV/4SLdQi6sBanZiiQk/bMV4ZMLPA+L+zwemHZD92h02HrsE5BUyeLBEqnvrfN+zPzFHB8q84jn9tA+obQrOF9PrYABB/HkWnnSlW0nn5BTQ5A/m9t1RdY+X+d0syvytCBCb6EwXCvCj4+xO8mYj+NXZx8MesNjLc/ccK/e4RneM/fBjMZHOvv3bv32zs70O1q3lvviYy50TvPueDn0COsbTgWaDbFaMaPmL3vgR+7KMzC/EAsDIx36jOs9iufjE1umoYtJmdnZuDOOzTb7fHl3jkLEx2z9VowPtfMwNAZYgWwkoN6663pPX9i6tksfa0t9DSE9D4RzNXPMZDgz9ve9975Y0oOkJZARqHwFUEPjgBz+4JQLC9DwThk9B7VuYHQ9Mc7ruGHKOBD67IAEec+y16zniL//yL28O8apXvephOcA8HILSjSuhS2QSD2cquXBOCvS/BIqedqFD8IINZeJNEEefc50n4TuuMyKQt2lbcHMd46nDhR5Oaiznqv5LqIzB35YSQ+We2ksujC766cYxlQbEztjIx3x4aM2bwd6yhRwLbYI6Psgn4yfrCZKAWmCBg+NVcneNBCM59BRj81cVoulP/uRPNpAiGPWEYzxIsHgiI9fiX1dAd0abVuB0nuvpAF3ZBMd2LmfvFnC0AEoSpmRbopOsyQdooXuVCfuU/NGnA0RuEkzgsU6A722aNK6EW4ACoG2YpB80kJNAoaMkufjQpYBSxStoCyBo953kLpGg03jsgV2yYX7jg+6jAoZuBSIJ+vd+7/e288iILUq0/ja+8dgKGtHLR/kE0AjgVdT43zUT9JO9RN+SD174hWq75DRb8GhmT46xA0sq9AjwlTTxCUhagmYndE0uOoiS2etf//qH9jlZkT+/AUzQIrk5TmbkrWvLdgAK8xnbmGxFB6NuIT9hT64BBiQsOnQHFT8iP3bAF9CraidL9uI830sibITu7BvZ+yQXOqYHIIA+XYdPcuY7dGFM8ZE+0A4ckgmbAoDZA+DufPa6duH2ihjX8Tf29uu//uub/bExwEXMYgv81T4QickYAFnJSXyVDMnY/PaokBcZ83++ACzhT1wS38RM8icr/owv/khHYsq04Qq5vT1NE1hUNCieyYBOzVEhTBZsHwD20UVjy2dLh/cAnc4tX7Fp8sQv4AiMieG6GXXQVnB31oCoUNlbEsMLf7NXhzzZtg/bIxPxtA4PubDvn/7pn970/brXvW77LTfzIcvldMHnKyjkc/rkz+hkO1Zx8PfiF794szegBg38chbmzvWd+GvMGgDoFF/pI5kYe9rq7BStKzvbHp5OWIWXIkKRXTwT3VqBrf/vGYBxEBi4cI2EoMMjcb3yla98xs50dESbvwUzgYWTCnjG40QEU7uzpECYgJXzKRR4aZ9IwXRWFOuylnFKYgIz42OUkhXF6jpwHmPWuqcU68MMh3KdZz1SAqZ8n1reb33rWx/2MQm2ggRDEpjwojpXSUqckoWgxhg4o3ElSr+BI+hbUFeV4pkDq3Qt/TEmcuLArvejKpOwgTMBSWvXR0BjmAxKwA+ckIOPxBBYPXK4bIdu7bkyt+A/lxWyDedIBubkaIK1OdzdxeF1zsikxEXe6HIM2AQGXIcWfOBJwACibAQFRnxnCQCvKk6B1LxsScBvDd8xMncumQrWeBWM0Q7wCEwAOv3UIZHoffD5jne84+EpyGhHi2BBj+gDWiQ9tgiAsiFVnHnITXIyB3CdnNkLMGu8QANdSjBABx2zXXoFJMwnqUpuZOs7dLBdyX0NnKuP44WfS1wSKzmbo1uKJWfBiF0JdsbzP39kh7pg9A0IoFvyIq8v+7IvewAzkj+98SubJn0kcHbIN+fSZb6aX/sN8JXwqwIdF4TpVbAVGMnUXHzGfpMKoxIvPxGsW0Yv2AKm7IztkB0d4LeuDfCMd3YCdDjfuWTpXInAHSbZvLggwZKrzcx0i1ZgjN19y7d8yyaDW4VEgR1PQBUbpxcyjE/z6+6xfcfMwQfphk30nBnyEDPr1F1J1gEeoIb9Alh8wVx+2Bo7AATFQLIR85It3vgI2QB6aPed4wBk+xr5CT9kt+bCA1vX/UB/Sy6+I/NyU3aDpz0AN3mkf3KhH/prCTEd4EVsaTVhXY6/Iq8r59AROekK6nTII46xFXyLFRVEa7w9KzrXDt1sYrhWzlEc+mGffresKC6xD/GKfTr+rne9a2OJ/fbaHDbA3oHGVmHIzLnmF2/RbWz7dPm6+GF8OuVD8uDcK8TO5EJ5kG7SJZ0APHyw7u6UyQQ7rlmbNs94l9ZqICs6LOgwrtpItY16aFz/tzfiaLPidFzzADxtEBMkYmKit5ixvMToBc82/AqwwIVE1rUCrWBNYJyqDgdnoRiGNducR8YpqDA+geR7v/d7t6QhEXR3AV5LTG0O/PEf//Hte4YqEDIIdAmseBesOf0P/dAPbTzUNhckBGBJmKHV0VI9CSgCgWTWUtqb3vSmrbLCB2PCG1BmLgHNvJJ266iM1gZh4I8MOLvAwtjQUWWvHR2waGmMsVXlJKvVZhyfRseh3vOe92z6EmzJKf0Ejo2BTslfghYEVaaCEZ7JjHOggz4lHwbfs24kM7oFCgUHNgcM6A61J6hqgtMBVN0yq5MD+LGd6BbAORX9BToc83+vkyALtNaBCSizjZ/4iZ/YQAgdOt9cdCagAZEAqaqfowOkzpWI2U7LNexL8MuP2IqApJVbZSMoSBJsW2JGP3kDa4J5SwmtqaPZOeaX9CWl7GLu31v9gLyNaQ4gQoDjO+Sh4jYXXVShAcyASJU7XZA73thmSQkIAo6AWoDFGGwQCApkT9CTbaGbzasAAVEgsCrQOeQNnLM1+jEvf8OHQF33hFyModMwk3IdXfbER8gmEGw8IMrHuEA5fnupazbdksT3f//3P9g831O1i3Xf8z3f89DZIltjsYFZhKWHuWwxE7s5yJaesz+6wSe7I5c6Ys5la0Aovsie/gCjs88sYtkcX9CtQysfdYw+dGv8rmOHL3YvEWaz8YIeNs2P276AF3GA/vgOP1bUijl0JQ6Xk9iWWOe8ckndnd4JecYXMEFe5NByzOwIkCP+zEnn5hS79pbJZh45yynrKoLx+TZbpJtWP8QmNJizfVAT3MVfuXjNtXsduvJMeYotKqA6jhbyYyviE/nrvqCJDuRecfjtb3/7Fq9cR48f+9jHNl3O/TaBIzkq+1Q4iZHiuRik00fvr3nNax5iEb7YlHwm34k7xSc5zR7eNnM7dwKe+Jh7M6cdnN6Wvia02Q1qcAMyGsaSwaTUmdz2wA8BS/AEz9hVIZTbdRPBhtZsIBa0CDj6JBPXqABiVjAEegJGnF8gVAELBu0VuNUWxC8hMz7O+23f9m1bgvLZS/attavynYeXKjmyEczxwbgZlMpe0gkokoGulARQEFetqgDwocpgeACeBGZtuefX6O4AMu1xyYkAjapMciYDNFjKcXxWNrVsdUJagwUiJCy8lYxuBZMZtCUDbVA0trlyduuqpgQWAUggRRewAtwIyHjuTh97LuiDE0j0ZEr3EhKdtuypm8JxyUDANb9zWoIwL/njs2oh+5LwAFy0lKAL1FUNKhPfC+7T5rXZdSoBNclbknOtwKUjwD67M89SEbmizR4CgYf+gC3n4LvgSTbm0WI2Ll9ixxIXQC/wsyG+5HpdLokQCGE7koNqlS6dC1ACGubIjtd9IumYzZCHqsz87Awv6O0BZd1VWSDtJahopgdjmAfYbAMjGlT5eHOMjiVGtl+s2GtVs1c+xYd0w+iXr9Bb+7h6NhKZmLe2+7xN3NjAsoCru6ILbF461JE1Lnt3jB7oC82AiQ/eXC8p6PxVnDnOfvkP/+55YWxBIcEmo4PN6Wz6LVasMdK8Mz4VJ8gZ/xJGMQZNwCd/8KkTZUwJRKLAj+PkgWa0r23/1beL8+hAO932PC1FCrmwMYWJGOV8dAI89NDNCiVI49M70MO/WvZ0LqDcfjN6M09PYua7fBjg4udskD0B4WhrJUDMWe8s2otXeOH/bIn9rPYv3tvKwHatOrScNuM+Xpt7LhvdyinrPMYA5sSCOmFkJRZYNsS3+FBuW/emNN6tOeO//O2a9tDwNzZQ3sSHvCl/Aih1RdHjjls+BsT0YYN0Lc9MAG1Jy7g2tedDiov2Jioe2IFuNjugs2QY4Jmb+X1XLGLD2c3K99rVeQbg+c///M/PHHVhqqjmBbODU+CayX92hTLAqqG1snd9gIexExqmBIPJxKw+GQLkaCmBEeSsnF8gbke7Oav8offGM4+Ez9kzrluGgj6BlGIEO0lk7j06Svw/+qM/uiWb2a3KOShcoBZodRAoPj4EK90b1ZJ9CeZXxQsoJUvXS2oCP0MBWsiFAwNLDFIgYxxk2l1vGXnrtuYgx7lc0N8CJ2fXfrTcQ27mucL7lIng82M/9mPbdcAiWSfv5sIHUCcxqKiBWbKRCAQiDulc55ETmUhOgUeyBCjYQ+BR0hIo6JqM6IIOJXlJmizIGajShSuokiNnk+AFakF82nG2jDZdAUC/KsmYABndqKTRimY0WScXrOtAAjSCXJtd6Ygd+F+yBUriuyBAv8Cs7kpLAMZlYy3TADxoZwO6QVWkaPmZn/mZh05GD4Y0z1lFWmdCknE+uQPceAfs0N2SivnoQ7LQofKRoBwDigCu7gzrLimBXoAlR5VfnaRpRwXq5O88ti1YCsiWQIEMSUlgZuMAGn0qPH7u535uC/CAjWN++JSgzCaAhm4JBwbqWLX51/ySIztThbu+RyWII+3pij4VL13w7zpf3WpLVy2Viln8jD2//OUvP91HM7ui9pKRreDfG8TJnW2K0/ytAoYN6zrzIzrDM/tuWaIccLQlIeCJf77VM9DYEfrNq7pXdJhLh1K32nG+oLjs5gy22D4voJIv+LAHNsZPjCvZ0hF7UAgDQ+yHHtEDwNN7Sx4T8NR9v2Xb5rOqMO8MXW1O8SIeAHLtZ5zggU7x1etD6tLuFcNHuUKMYK9iNl/y4RM6KexIYSb2ihFz4z/e5pOizbnH79TpBANk+Eu/9EsbsJ93axqHjhTUVgPE1TrCYgvfsM+2T8tMui4BHnNWxOZb9CcGO6furw4pPQBF2bBcITa6nn7Ft+QZ4Jn7mu4CPG1aXhXt/wBNrcJ5zkSEnZuzB1BmdTaTxuwAOE44oWnjvu1tb9uC1HRCRuVcY0uOHJWA2/lPkJwIIEl5HNFcbnOuFVi1wsgTVC3ByUe8Op9CdV58BKUrt/LqQlGcALuCNzxKGC1bAB0ZYq1nvEGw5gfmgK6W5shKUiS3Oh3OC5Hjl3wEJ2BJEKp65ZCSj84AWdUtmPwGKgBGfwuQklw79o8cdwaCEL0ErirgMICF3xNguUZAATwE0VrUgBLnEkgsF8w2sAAhUfRcJrIQHDlGgMz1unKSn+qMo5CtrkwPqSMH58yHP9IVejgbeQvi03ZLvEANcO18lXz7pnJI1+lUZbOSscqY3QEj9OFcOjKfoBA4wBs+JIrpAwIf+QkCPoKh611bp4m80S4oAaroM5bkrB0NUArc6AIGyYI+9u7km10WPKrOAEP2IFEIto1Xy9pY7373u7fgzVcK5q4HXgXuAL7OANBd3OAPOmdkVzGSTeUfyV83SLeEDFWbZMr+FTdkQlY9tsK1bKn9BGya3c/uY09zJT+BGf3+lmDxxP/4PaAlBrX0KwHl3wVl54s9xmd7PViSDWjT8+uCuGAPdOm0odec3YSxV4jOIqGlsIoqfFkiJGt6odto4z/8EAiTWIBhvpbeJu1kvtfZNz5fE3Pbi0i24gSAQpfk5nsyFLfotC5Ot8P73v4MYMZ+LV29nkfERlpa1zlwLj+iZ0BUAULX5hWTgWjf+5Rvyk11mtaEyIacg8budJyrBdkcmviY4k+BrOA0ZnxYDiNv8mTr6JrdmyPwuOZaYAfIM35+rMgwD5AtV5hXNwtwbBmaLtkT3YrxFXsrv2u+nXFa88CY+FuLWX4kRvS+NLbJj8wjd5iXjQInbJFu+B++0Q/w0lvLcfTHR+Un/g2sk7/YJDegu6fSy7n8W5xk332MZ1mYLHrScp2pztm7O6vvHjYtz8DKmPw/18GmEGe11UDrHoA91LXXSSmQUR4g4//5cL+CIaMK3ARkrC1m6AAPYbZJ0HEOIZkEUkLA7UYPLdeSdM0EP/EmUTF8jigJpZS+ny3h+LGM05LWXJZzDflJ8HgGWDht1zEKP617MyrnCpYSLENxHWej/Lmc0T4PYzJO1S8QKDipiuwbaS8LJyMrYGsNbnXpzCsgk5Nd9WziSts0gOA3OhioIK+7IVlbbunOOcEdj451N0uBSjDBJ8MGVNAhCOFJYAiMSL5kQTdkaTwyAmboSlClQ/Zhk2MPqZPE2Ijv0dWmU86Gd+dyYPKZXSn6tjxgPslMUGrzpzHxq4IJkKOFbiRAwR19nF1QoCPjCbh4IDNyUEX3+hRJQ1BwHn3VnRBQ2LLkBUiQWxW+/9lBHQpylljZD774kjF7T45qsgCmam2ZIHsld7Iic/LTgZPo5lp6vqgNj2aVococLy1PknPLX3wqmwDk8Ece3bk1E0P+UfD2m351uNiGeehC9YhWiVkQB/zYPnDG5gXKXkVhPgkDv4I6mdEfP6cvMumWb7bDhosVfLh9COik7xIG3dbhoUM8os0Y6BXLjNsdlgK77rGOlPEVFz2Qdcpg/k2f7A7Q4B+uo1MdYnrETx2rAAx/UlHjsz1w6/h7SZo8+Q877o4/csavOSwfd3s8G+bzAKckLma0jCoe9rwV+iE/fkx2OjuWx3ocBf2yT/Lj98ZCgzhBfuyB7du4uhZtK0hecxfgTm5opnvfK7bQKgbQn5+WxNGCBrT1xHiyFnf4AXtqSWbKcwKNPT2ag70BFebGq2LAHGIDeQMd5CsGmR8AAFD4C1kraMU4+p4FfH677jeaYMAc9uokv/a51uAQo/mAeR1TJKOlu0zRQAfiJf+iR/FSMUKuaKcn8Qlf/hcH2AMbtFeLHviEa8UFNLBBebsnieuukT954RnNzievHm54tiz7DMCzdl/8vybBhLkHdhrMOTMgTWGvywIpJBAjGHEC59nA1EY253GUWYEIEASl8m/jsepdxa7tZymIAHoaKMEYzzi9A4sCBEPnrYCnLhBeKZ1RA1QCiaqIYlzb3TLdAllnBM0AD6AjsAgMbSxuGU91y1C6SyH+BKQeECeQMR6JhlNIzBkE4+OwlpxUBmiBtO3r6HktaJQUOBDj5CwMUWXT7n8JmAFOdF+lhD6VWBuHk9VaoayVaLouAaOJUwlU9EAubTxl9IKmwNc+mcYX1AXY7tbg6JyGDvGML3Nxeo5Azz0jhc7ov/1bghd+yFYy4bSchd34TtI0PtokXedq+3N2AGR2QOgK2KB3dlQruu6QJIofoBUPgpp5yZwOdHDYFd1KxgKmZAdcti9Gx6pugvMkdNeW2NimBGZsAKZn8eCZrZi/wFIVzxYkVjbUBkzj+DFOyw7oxHudiQAw2yHzlq+MV2dr2gTaW1JiV+yGPthAy1/OL9mwY4FTMgMC9kB4PjnnQaek71rj6j6xefSajz31OoAqevRnI763BNmygPnR6Ljkayw+ZzxFFvslS/ZXjCwuCvTm5wu9Eod9kWMb/QVx/7cHpQev9iwTc6PNvM472mrQsol50ME/ZgeMftlksbhxnI8Pc6jG14p+xvYJEiTG7t7hr2RAFujGG9kCuObsOTx8ynn5Ot7EX2AZrS1L0Sd+fM82zctn+Ja/6ctvc6CPzv3ucRC+n1sr9kDy5IVMzIM+f+PN2PIIv3SjCD+MPvPgA3/0TrZiJhrJne2RxfouxbMYWVJHh7HJoDtN64DSVy/znN2PZEKOeOnamYf9vebc/Nh3ePZjfGOTqxiDr64Ti7J5siIf9JqPvMQHcZdNON7jFJxrPMfxKUe1BMxmzOenJSz+wN7ZZUuwfIVvijXyWdsx6EvsNLbvxPHi0VFxMI8/53/+538+swKcueQQ2puAY6KplhoidKLr1dAao3VGQRbx5ieI3kwuKbYGS+htTjW24KTq5xASkSDtelW/7yxzaK0GpAiNsxqPwzkX+JA80JxjFTBmJc/AGRSjYJToJngClozmw7pcRxl+BHK0+FA2A+4V984zrnYth8ED/tqDIdACA87r2SqADIPiEM7l4NqsEoVPgM45Aj0aGY9g7380tQziOs5MF4zMmPM282kcrrOGrVPQo+FXIMxWpr0UfDrPGHXU0JV82VCb1Bw/WvPOKTkWeukhkOEaegMIBVpLOMZCDx4lnB4W6DzH2QK9o0OQpYNAUEuVPbix1nhP8U025qBfwYHTS1A5MVsBmBwXBJ1jPJ+CG5ti9+yfrdMpEB2PAoe5A3R1CAsQ0dEtpehuf0TJAq/4m0nNvAKRIN5j2c0DUAEOujfOF9gCX3VjWtdPV3yhJzyv1ZW5ySGaZkEx40TyzUrgAZMAACAASURBVMfqbsy4Ea97hZaxzFPS6cWPbM5HUDRWQLrN+Y3fslRBvuUKtlJgp9vAZf5mfPLwU/yrUKvoY1Pkj8f05m/XmM+njbXZq2MzwTR+MkjOLZvkd+TXd+kcXYHE+EW3ZSYgpW5VgGMWa45NHeQ78ex7MiF78pm5IRmn5+zENc5j2xWI8RUfjuPNfHOFYcYGdFaQZYtzGWnGr6MOSx1ktDVW/tkt4Y3T3H7Tv9jTDTrOKc+Q11EMm3NMnosLraQETLPX6CSPGTv3YnCgcMq93Ja+km90+x1tybU5zbcC4r5zXbIPRBl7yqVx/a5znB2tsm1cgCsbY1uNMRspdajSbY9U6P+zTs9z/vu///szt9a8EnZEzn09OcaRQo8MoDFr0+eYJbCCSCiwqs3xUHXBSbCvPR9aVSU2BqM2Tw6XkRfIJMUpUDTU1kWnBJuCM5iCVgm74AKoMGJgKN4zVOei2VzoCQG7lqFIDtEa+BK8zNlmXecap0AtgPneeQVXc4TQqwQL/BIbg0iH0xj3koxxtMh1UwKgM6DkSFPPe864XjMNPj0dndPxklA2MYOZNilgZwmFHHP0meymAxqzblXyWpPLSk98RW/PYcpeCnjZcoEnOgsygAQ7BXgkxTZs0h8AlK7Ype9mktmTUXwF3tlQAGPqwnH/t2w2n3JujO5s8bfALokCzEd35c1gVNBbg01V3bqku/JRwEO3c/eC1pRj32ez6SAd8sFeytpcJZF03/FZ4DRuOiy+KVD4AfDcLbxzbvxbAtNNrBO4Vtdn9n30/Qo89s6blfvqf3VTJBOVtO6f5dcJVCaAWmVbUix+zoR9dGweX/W2F2f27OEodzxWjke+s/JQ7F3tpph/1BW7wtfTpH0dK59ft5bMbSnP5vwzR+7NM4ueW3TcS+8aW1b9rXPdvC3dyesATVBQeIyiG3Mv2QUK6joFJhjcRJj9PztMAbeq/JxmBlBjACYSisqw21inYCZaLFDOQFDyWCsuwEQiVAUUfNfgPYPLPGd2Obpmzj2D+p5xdf2UUdd3bfKZAG8mf3zpXJhfB6CHElonr4PxJMFpb3/AWp3V/buV3LPLbMPynjs27KmxNLV2G8/GmuDpLCgkZ6A12w/A37rbMTsFJnTZ2B59WH5tSccxtJC3Vq1r6lSdjR0PgfK1iAmgtAwSkCHvurhAGEAkOZofcG/j7p5cknPJfQKFbHSCiFs8dH4J6FaltuorG8oeKhLmIwMKpMafspnxa9I/5+i5PDZb0teaJNtTZ/mrZe7kfWRPV4H+Ed1rvNoDCHTb08jxqTjUJbWUVtW9588rf/OcW/555jsTBE4AWgzau34vZpzN8yTfr7lpBZwzwVZQ3pLXPbQc2cSag/bGnHG0+L5XgJx1QO6ht3Mn3Ue0XgU8V+efeT9fXZsxe2M9A/AcAZAC4pr0q6TvdYK5fDTBRQTO5B+wWQPIenyvs9CxvTkCPvO27DUgzzmrogIUe21U50gaxqxdf6t7VpBHZ+cXkGfSLqFeGWsvmM/lgBUM9B2DbNc/Hi0L+h/o6TUST1p1Tb0fGfZZZZytpRvn2wxqSUYg1416DAi/6mjOMz5wi4b2ZHX8aJzshZ4BnJY1gGObKPFBd5aT7OfRpZSsnKu7JlkdPRLgqKW/RwuazTXvBtENsaQKDFkatlRrTnOjt03eM8DNID+7wHtFhnPPAMCk9bHBccrBfOS15/tzrisVIjnYNwjM2PvSgziNw9/dUMCvdE6u2t6alO6JoVfBEr2wM3ftAdP2QvTA1Tqc99j9vXpcx56+PYFcMW+Plisx44iHe2TaGGtuqlic+4Rm9/4sJh+BuD3wf+THyQptZ0VDOWX658zba1FyVf8rQHXdHDe5HXVoZlHyWNA17T6MEA6Y9nyry/MMwLMn8JkQCx4zeE0AQAhXFJLQOf1MYFMQe4FoBpM18d0y+r6bAKi11253P0tY8Rzte0i2ZNIS3FVj2pP75P9WR+xojqrdNZisAXkCOX+7U051L+mp8CW7o2rwKn/Oy47Oui9niXEFRDZg29jsg15B3b6uK3Z4D/0z2bMjdKxA9Gqya306Wdh/FADS/cGDvQQSbftz8HPrYWpXk2DdSefXCSFzfoAuS4N0bk+dudnhvIFg2tX0q9ntnCBwlfERnTM53QPg5vjr2AXfW/TMBHGUePFmH113LOb7vcRXF64N01dtqthXHJr7K85s9yogLDbbL2j5FGBTFORjT1rAHCXzozxwVswcAZ6zmHEk88fOVy64mmOu6nyCqquxomtmHr463+xAH+WDq2OtAHX6ylV7zNceAxLTyQQz+VC0TH6P+No2LR8hrtkZaLCOlZBXNHVVkRnjNMpbY62J8KoxT7CQg8951m7SFQNYAV8dMNcaW2V5C2VemSMFN2b/Bzr9fwspHyWNqUdjtEck4OO2QxW/JQ8Jz4/N3ua92l7eO6/xnzTIJvuCkbuSOFDPmrEcc3ZL71X5O2+tEmcFM6ule4LyBAe9HFbXwN/kZEN9MjcuGvwEPPYS4lEbe/LaEkcb5H2XPdELwNNTjHX3JHRzAZDpdAa36FgD3pHtJaM93zgDumc6uzX2KpvZDj/zo85FX6/HSBb02N2FRy/7PKJ7ymhvr9Utfu9JMC1ZFqPqej2pH94CGTN2zfMeo+Oja64A/Ks5Ij8vcU5buprPzuzzlhyudKKmnx7NlV36fm76biXmaeSkde5k9djOUePd0mffzVxd7sJT8ktXt2i5uWl5BQYZREQWSKYQcqQjJaaUudcg8LS2nyeCu7XcdMvY9lqiq0CuGPUto1wBUJXVPU6wKn4m0CNjP2vXHxlnia5ltCrgAmmdi/VWdTqLrlv6nedFwz3B7tbY2UE01sqstZkjPEb2e9c0zx7IQKfvfTe7lXvjTIee/Omo9FRfYDPApuNiTLLseR09MJEs167bUQGCljoS9h0BNDM5T3Da5vjsAwAjVx0nz8rw6a5If7dB92pH5qjdfUVXZwnuVtt/lU1xay2A9uaIt36vdjyvuRK093id3dw1NmUr6TD7vppg7vG7K3o4O+dpFTZn81wBfffwvhbGZx2V9PHY5ZlbAOiM93x6nXuvuJ+5+tkAPLPzc0/nZq+QrNs5Y22dqbn/NJ7SUXpeOz57cjx9l5aLjpS6LjtdUWIOMc+d+1dm+3kG0hWUnKHiCazMNYXh/6mctV23JrfV+CeSXoV61j4/S4YF48DMWXvbeGeGnHPu7XMquc39WAXVdbPzBGHdmrsm3j2AecWBr9rO2qZ97F6EqzTdqqx8h19yKgDvgedZBc1njKChzc+6ap49YaweLghQWFrqgWuWmtiD/RjOm50aY80KaPpstu9YHcj4r0JqGRY9Ojto9ndLae6ORLtb7XWfjNXt1tnomU9elfneeVc7WHUs1zFmglx1lM1eBW7r9YGPW9efjT1jUHv68k3/r7F2dt+fRK5P+9orIOMKWLgCcO9JsPg86lA7XmxcY95RMXxl+eSWbJ/UV/YAX7HKd3PVYdrRrXx+jy08Kf1HdrJ25damysxhE0uUB85y4eldWmcJ9Up35CyZrZ2k1ZD3lgvO2pUr41cqguhcg8uaxOfYq/OeBbYpiwlEZtCdu81nIJzgZ4KuW46/J7vVsGdSXxP8UdVQN4Bcpw1cab2eOdZRsFs7ae2luccGzwLpvY4cYKgbs0dL9tTyQoByykEXx5JJT6/1tyUsT6ztYW89hZZzk7/N5Gxi8hS4WQF9/6+Bpm6kzhJe2lRtHKDW9+bt5a14cKePpU7Ay/yAV92u+YDGVc9Hsu1p23vgfraz10Jlz46PlmqmX+ZTzXerU7pH855PngXaM5uf389YFf/omLZ1y+ePEvs9NDyb517p9N0TRwMzZ8XhUTG25xMBhlv2dGaPt2R4lr+6di9eFdOPbG7tYAaOj7rAZzFxj4/Z+e76x4yz58P0kS73mirZd8XNbEic+fL/OeA5Et4to50JgyAmg0dBdG35HlW/Kz0preAyK6npqGvX5Czg7VU1aztwjtm887oZ8Nb5VmNLLre6cFeC2hGAMX9Oew/gOKt6fB94uErf2TLqHGcNpBM4BjTv2d8w5XALXJ4FcONI/LorwIT/dVA88dmdXP7v4Y82M9tv4zk9vT6gBHg2z1kQrsAxr71Q7hrziALz28wuEdgo7vZ/z5JiH+gyv3Nubazeq+rI36bfFTjP4uPeSv6K3ThnBS57PozmGYDXsY+SyFUa9s5bwRn+r3ROGuueooPN9mBVoPfelwMXt5v7DHQ8iVxuXbu31Oj8igN+xa977toZHffI+2ys+f1ceViB914uqqib3+11l9aiZ55/1lC4pxmwZ2PZq1hhLo+y6OGwR/n1TJd1qVY/9f+MdbM5sJezVzmcAp6z1ulRB+IeI0gh08hWIJNQ+10bsuWEvfn2ujwFdL/3EOlEx5P3eW7VVuArJQROcrRoKhFG860lwq5ZW6xrq352XloSnIlhyvIW6HlsNdhyDnndAxCO7GLK+iqAivaqsZblmmPyFpiYxwS/CZbc5XVv0CcHSz8eHPgYOaBHgOjdPTYLu0Ou94b1egnz9MRxr23w8SC8nm7KxnqNwz2+N8+tSPBcI7dae6WIJSwgxvN50GgOD69zezPgFb09kO8oYeLTnqD82pg91da899jRUZFzle+j4uMIWF0BPe1bexp7Oq7ysSbS5u5hqb125xYI0aWja88a0qnzTqZ7QE9+m06u+u5jeJzX8GdPNGeTvY5ltWX/A+fkYrlYHORbnm5/z+dJ7W1NusbrSfxos1Q934Le+UfLZnsdsglaZk6eAGHmo5mjagbca7vJhS4svbM7y90eBNsLansu1eTprDkQyDkrdGaBOTtOR+Pz40PAM5HoFeOYk99jIM4VNAXPeZ3KVSu9jxY/wTrPXNrt/reJ0uPv95x6dnlcU6U2W5tHoGgCoxRg4yY6KEKF21N9VwNdr53LDIzLnF4/gV/BBe14MTbDV0kLRI45hxF5X1KBaAKnqxX9GohW/T4mUD3NKqiqlOyi5cwBBWlJVGXRUookXfCYenbrutd2OMYWBD1LRr3M0IZhSZ09CYr3fLqz6Z5rnEsHbMqzjoAv/LILS1iWq9BD736zDXSxe7eu23MjQRXoACNVFV8y1mMrbfLx1GBPFtZB8uJdYM6cbm+WZNDrPXYSJXq80sED+cidPfbSwUkD/dqgTc5o5j94vKcbkXyv2N2t9vrest+Z7q7M+ZhK+Z5lgKNz2VEvxOyltGzbgzjPlk7oz+t3vMOPD33Lt3zLzS7dKqe1WH1MHDmT/d73fA6I8aoM9uedhKu9KQz4jXdfeeO4WOF1Pd7MffQpB81cdCbDe+ivUOQLCgtdUm86F3fWzz3dw1u2ty45nS17T2B0KwbnE/jonXF83+uI/Pay6x7UuQd4ZuExaZxg7Ei2azc9OzwDb/8L8NwLdBDU5L1lVqUrSUvQK8LbcxhB0KPsBWtCJCzB0IsJM2LfEf6nPvWpbT+BYAwY9LK9I0ebSS8FTeGsKNI4+OBQE3Chm5FCr3jy3ibzT+NYN1RN2cyOjCQnoQgweDQnozE+vuf7wXxnnvl6hxzwClKeNEzZz2sDg75/bKJ8bKdotYcVtd8KJjor9rh4WF4bbb/5m795AwPrPiiVno23Ajyg4M4jVQgbBS4/8IEPbFN5K7x3Sl39VOHe6qLtdRSM7+WfqqI6NWgGbjyXB4gDytDCN9iMZ73oBvmwCz5mXsAPX8AemeBp0rOnGzT17J/JK3/wNmIv8lV5SiS9nVpV6r1llrq8FJdMzYNmz3chV3pQlHhw4ioTwd0bptH6ohe9aPPhx9rbpHmvwLqVAK4WCVdtoPMeM+491xydK66xET4tPgL3ntbtDd7dDXskZ9eQ38/+7M9uHco3velNd3V4Zlwjh8d0Oe+VcwUfW/dQRbbspdEzB+g4sDV3NpKFF/qKr/729u5b8sh2ZiflaQI5+rKM+Ed/9Edb0QCAfd7nfd7upuqzBL4HJFZ5xs/6+0zuV2yTLj74wQ9u9AM37AFfjnuhLjC6bsuY+Teb6S7bCqCj7k6xDC9ThzOftUqzB5z+F+BZl0rOhFKyFOg8nEswRLRg6Dvvl7kV1MwnEFrHFwj//M//fAuYqlzIV4XrE6NeHOp7AKBnYNxa1loryBLUEV+EJeCrBjjG/DDSn//5n9+WFrxQM7729m5MpTqv//Hp7d4AnCez9iZYzkl+HJKhuMb/kkxPeEVbRrgG9KPq72hfydTzXCe+lbhv2cIElp13T6dvJo3+nkZ/NJa9JnUOAAAdifm6EHT13ipAlg7J2LNu+kj8EjygQCec9Crtqxz3ZLTXglZ5enM1/1CBFsTR4q6sX/qlX9pAtZfPshk234tj2Y4PwEy/lph82NK8eytd7nVRHAvwrJvhvUFel8dThfmZc9EnkXrzvSoZwNFVUnwAkvxUktFd0gHq1RVzyZCsBEd+/rrXve7hvXBPCnqMu9rtlWB9FttufX9PZ+ZJ5rly7bSd4ogY8vznP/9hU/seECkW+v3jP/7jW8cTSCq539LLLIz3YsytAuisODrzvVnwvfe9793oFo/zM4Xxpz/96a1IwI+7HtkmYM6Hetv4nmxnUewaBQZ7fxLAs8cPHnSn/vRP/3QrHsSkus+rrq7Y8hnAb0vEPcXyFT0ptoDsXjBNpvK5z3w5NJ20dL2CmbkEdwvotH9QnBZvpk5WwJNu16bAIeC5ImSDhkCBBJWyx+JjTAdDcnnta1/7sNxwZGAYoRDB86Mf/ehW4brWUpW2GIOutQYEMFzBeBrGXqJeDW0FO30/22nG/PCHP7xV2GifTo8/lZDE8jVf8zUPyHUvmExBT1lyIDxKrLPC/chHPrJ1K174whdugcqYEhKnkFi86mHOMw080On7tQVZ+5Ls9xDxTIpde8W5V9nOpJqjrPuOrgTvo3P2lhTM0wZeINJ82vg6E8mKHgAC/3v9BB5Vg/NuokA3vnPSs30b0dlLRF1bJeO7qQdACxDodQ7oZuNAlq6MLh/6sk/0eOK16lS3zxyOWVoyTsu67MMxxYX5Bfae6VORsFZCk+72naTvghI5ffzjH998T7APEANiv/Ebv7HZrm5T1/FVe59cp0OpIzlfNltCxoNOGn7e+ta3Plx/BWQfBd/Gbh/baue3bO5WYu27o3P2Ku+z8aJlBRLxdkb70fj5Bj1YmrLs+JVf+ZUbkKaj9DSvn3Kjlx/5kR/Zkq4is6X/mYhWUOyavTtpjEsXYrm/eyXK1N9eYp8yqCtlHMWKD7vnX/PGAuO84x3v2OwRwMvm5QdLWL63ROe6HqWQLGaM25OrooIsxfri8Z4tVTRE295YxZKpXz7Ax+jq277t2x7eIr/6wsxN3Rk792hF061OEJp6OTWZoId+bu1XLBYdFcxokQ8VRnLlS1/60mcAENe3uiP+FWvEEsfbomIZvDee0/eRn1sFsmyruFIk9rqjZJpN+X9uj1gB1CHguSc5mYBxIN5mRkap6tZy7GWOZ12eQIEKpba6cZ/73OdugTfCMU5YAM/6WRP1TJLTwbuu72fXhHJUDRz1W7/1W58BMij5p3/6p7ckJKAUEPYCWAreS36qD2/2nptM8Q3tCzgcuI+9ExD0q1/96geH9kdgIr78n9H3ctQMnTF0njkz5oKJ69pA6ruS5Bog2xw8g86qgyNHOTLke+xsPZf+dB04M5ni2zIkcNiGcsGPk5AP58TDW97ylmc8KNA4jq9BkA51V+J7b2+MPTfmt5yzV6ng214DSzzASQEHCBPwAAOgArg3TnNYOrJcK2nhi91XIVkCE2TwBUQZw7WOzXauoICuEhha2l+DLx80+b6ng+PVi1jtf3jlK1+5gajAtSU431mOQkOdFWOYm62SgQLFsZ4TVAIT5H/91399m4udW4bBW3uppn6jtYRCjwIlembiUGGa2xxk0V0461J6tsy/2zDKxy0bkonjeAfW0BPNgqxkmf3So3PRjRbdghIteUgka4L2PzolN/x0G78N4eYGfvu0Ubz/JxCYPj9lEMhAP5uiB/FJN4PuJpjOxtOd3/Tyzne+c1uSEG/J0zWSHT23NyuadE7Ihc0W3wK65AaAs1fjeqEqOvAobhuf3M3R8iyZO9dcPubVYQc6JGUy8mO+ueEY7T/8wz+8FdnyDrtCG/51KX10KMUC+9+6y9Dx6eszT5ibfsUKqw3yDFtiV3Q/7Qj9ViIcY/fsAW+3CuDmZQeW49j1G97who1/dOJb0WIu/+fPZCGO9AR2c4sPbCiZ4WNN8PhxjPzojO2Rm3mNqXAxxgrUjrpN2YD4oPBqUzi7LZ/1xPjisP/FSTqnA+BU7DIGnVoOQzsf6fEXyYnt4YFd6+bj/4u+6Iseti3QTfl7r5O+5oxdwHO05+AoOUF69rYgEpMRUIBek8le4iqpfOxjH9scT1ASYClC4M0ZdJJUMtr9faI3xzYWFMxZ+q4AlkGk4KlodBMsRdgAGlgTAAMEliH8LegzOobL8GYyrLuT0ibiZGhapZYEZpdGgiNDy2ictA+efMfx0Cqx+00eHKxAglYf4zNCSVRwEGRU5oybQeomkAEa8IkHRsOIOASjM67xquwFajxxFo5p3KOKZuU9PvaWVY7s6Z7jugr0waEFKPOzlxwbIPI359RRwfv3f//3P4BDcslBBRrOX/IHSgQdSzRsIwBZ4BMYyZYuXMupHdOZCQTjG7gAAKa+JXtdUDpIluReu1byNiY7ZmP4lETwImm4Bu38gb8ARsY0r6CBb3TOjauux6tztZ3ZAFpLXOlbt5Fd6cK0H8h37FMXku2rfCUWAQxfVWc6sBIc/0lmVef81pKW+diXZCHwCeQCbz5Ozmj14Vt4VQxU3fFH9CT/lrbxbS+ca9j5BA2BBXagGLOBnbwFX7Sjhe+gX/DmPz5oE4fIGn1kTYb2XkiiXf9Xf/VXm22Rf50JhVEJmrydgz7z0qHfePjVX/3VTVfG051kK/zWPMYM/FnedF4+Ju7WvWSjPuKma9xtRU4T4MxEX0Lzmw0CouRW7MEDvi1Nikl1Goxv87ruNJDD77y8V6EhhrAXepLMWw5yLvnRqT1pOknsC1h0jnjlOvvnyI8dAxyWLfDA/v3Pfuwpmzcl6PCQGztHI7mRtT07xlYoSpItc89Ow16cYbN0DjCxE2CqJ5P7mx1J3OwRfT0bKyDNN+bLZWcc93dgSBz1Qlq0Kn57b51YK7HzIXaY/n7v935v8ynywKe4092SYlY5d11qDQTQEX/lZ2jmBwppOnjJS17y8PDUOtN7HfUpLzpGuxjmoymh8NLkoCsb4TUM8GUsPOm6kaVihx50i/muLhyZ0l0Fmv/FMPbomIYAveBP7vTbcbHsns8D4CnxT0ZzrFkZGrzq2W8KIjzJ0kcgEwTnnVPGOVsmqeIQVAUbDkxwAqygkSFxNoZvzXAFOpyPEvxQtDHR0ZJYFVYVnKoY3XgWzPDDUSUuDsIxGSiDKoECRN01RWmcUZBs+YEMAlVre5Ic0cSoZiLxPwey2UtFFJir28IQGAY6OaJgK3DYhyLoCUwCr2DISRmhioexkBUZCjYcxt01Pm345QjGAajQAVz5Hw10hiYJW1uXvI3l2uc973kPMlmrpenY9xjj1X0RE6RypDoclrUEb+v2kg09kJUKgo4kcnMAPLVqOZHgSz4CuKDrO3qynOjaErqxzU02dAFscGj2RD/GIvu5gXJ2/2ZQMj6nlgRVpZKteZzD/gU8NmUewY3N9dZr1TufkHzQgE90sFE/AhrfAQDe+MY3PgRp10s+bEXApWvnK1KMESBrefUHf/AHn7HsRL70L+mQFdtifwUfvPI9/+PD33xMPPC/BPRTP/VTm7wsCRcg0cXfWiYmm1/8xV/caNO+BgAUQnjVOpcIfPyfLUa7wCioSvgTdJZo2Lh4BXihjd2XRPDznve850FG6A7okSe9sA8xg23QEV2zMclHMjEWmoBriY+s/CZfdka25rVvw/iAAF7pFKDxHX83nxgomaPBxnwJq03k7NDSOB2TB/2Tr4KI3Jw3l7PWLmYx2W/00y2dSn70xz6S0Zvf/OZNf47ZW0YfkhabJ0v7Gl0DXOAJr5YuxUYyYm/2XoqrYhI62WHJDTgB/sQs/EjE6KXrig/08ZPv+I7veLBJ9Pzcz/3c1hEXDycoYy/Gf9WrXvXQDS8WHeWiumlsRJ6hA76ONvT0XCrfyTVyUM+dAtIUwwAxPtamwTon2bBVMmnbBvrYoBzDLmyp4MvAFH6yVWMBw/SD77pYrp/bJ2Y8da6x5Tnni+nmQQfAUezZ20Mzx4kvdmM8uvO7rrnxxDQyIns5h/2yEysnrmdPjrFVOnzNa17zEMf4kLH5kFxXYeBvMZy86YRvs0M/6zaOWznnAfCsoKSliRCzCqi1Q8G2igkKg/Z0Bjg2hROmhNM+iTO0iMAcUuJXaQgcHJxA0cCICANydJyxZURolTAkgF686Du0oQVwERBcR/B+1+YUNAldIOPwKmmJAO2cet7xQkZQKlo5cbelMyYJieGu6H4FA3t7bIwLeKh0VM4tC5Lx7A5VcXIswRHowDuQWNUtqEogqhGGYWxy4LzoFUSikcwETXuEBDrG+f73v3/TnfEkZJUwECvYo0VXAK3G6s6xK3swrgCf6ay3zp/2BGSghSMAZ3Sn0rQXimwAQBUB2XJwMv2e7/meB9vhoHUe6F/i8ZHIyYa8BE6BAPAQaOq2Ga+qi72StcBkDI64Ar8CKpvg0GgxvzHZLjoEt56srGpVRdKp8SUR50qyaMU7ACIRSDSqHfNKgOwU4GgPHdqBDcA1wCbg8gegKACIB6BNgvre7/3ezW/6CDr80/z8TOLXRSUrhQU5BRbpCG38D3Dr5ah4QLuETw4CuyTqb+BGgDceEEAOkigwhFbz83sJzjxoBPbpV1Iyn+ugRwAAIABJREFUB/m1FL63tIAXMkeH5ArsSb7pynHX67SQo3kEcJu163aIg+JEnVD+SA4lQHr8mZ/5mc1m2CLQXJEhnomV7AqYoUNdn27uMDfwzR7ELfGUXwD2KmI2QZ7GsM/L2CVYuhMLxEjduZZE0t9azOZvEomx+TzZilHk+KEPfWgDpewj/Ula6GLj2TGZOV+Cw1PLNWhEn3HNQW5k7bZl9sNW5RI2YCwyZ99AoePiC1rqcitY3UXW3bFsV5eEP7ang8yBQ3GgrQdrLDkCPBX45MLO6UGXYvqyJV100IGfbAz/9neyibkV4qjjjWe0u17eQFNdW3HHHECE+CJHsYc2ZjsXbTraZERnezzNjjJfYZfkzp/EHzGCTbvR48hXVhBlzLABXbV3siJPLiU79DtWd4x83vWud22Ay3w+3VmoUA8Q11xAIzvuLuwAj//ZHnrX7uWVHLMLeDDUc24oRtuLszAwgueE3T3FuAVcAQAg6dY0jIYGrxDiXAGaEgQJCQwdjMLYhCJYcxqBUCekJSyJW7Jj9GhoLwsnE6gcqyqUPDi3wMoRJUQVh6DBGBgX5MnhdArQFegwj2t915pxwVNw0ZrkjBMRr4aYAySTOlHa2oCYRA21p9DmbskPvQAWEKKKLREzBDLThSAzgdw45qOzKjggrsq34OJ/nR+OLfiSA51zbgGP3AOv+BW02QLD6w3eTwv0HNnKusbsPMfwK4iiE6ihH07c5kuJiC2qYgVB+qlirVNJRpIHwECmZI1PiQzf3ebOGbXT/ZC7Kp9szS3QZ7NA6/rwtoBAy7vkHEhwjL8JQgBCD/4DMt1mL1ABpRILWgVIQMT5bFxCNhb60CtxSHzGFXTQx7fYNR8RTNg8MEsGzkl/AR5jqqbnoxcAGGDI/AI7X0EXOvgYGmaQJXP+BmCRB/sm0xKmOV3rWOBDR8CnZyaxc98JePQb4DGPQostkhn5ehYIfoB9IOjog0c+xP5f//rXb0mlwC6O4IsO24NAxubnF+ZX3PQuOfwDBuQqnuCJ3MUdxQHZkxe6zMt/JXSBX0dL4mJP8e2cll7JyfVs0XH6o2O3MTvHHKpzdlIhxSYVJHXnbiX34hSa6ED8okcxh7045vq6US19kY346zw/9IxGx8QctOBRla/TJH7Qs485FQWSmWvEGUAZeCADxZmCTbwmo7YiSI70rOIPgKCRHtnXXNoAeCRQfkAn62futeu79NP/7Fxem5vr8cWvumnG+H3Q4k43sQJQKcZOwDP3YxmDfOUScbSCA0gEePiKcegf2Ce/YprcwPYdIyN2uQdYpi+iT8ymr/TOd9gYEH1rj+2U3+xS8wv+wn8CwIANGeFbXCkO4hfQBc5a8i+3+Q0gGc9v14hv/ILtiKvsWiyhZ7nXJ9uuWXILZyT7B8Az0X/7GgALSqbYnIARMzyG1FoqA9PSFWha+76FGFfCWrrpuQq1Y51HCDleO7o5ZVUTwUoQKj0GQfm15QhZ8u/BVJIBoUHinAugwZ8fY1M6dCoxGn+9Lb2ATWl+KJ+M3v3ud28tTsGn9n00HAGe2fIkW8kMbSraHta0doecR9buIhNEgc72bLSZDf0cRFUmCJMPx3XMuGTb3KrG9g8wTuM7n8Ex3J6vEK/0gS/XkK2uEAPMga6CnltLV2sreK867Rha8Yu+2TbFR5u8AUFytKlewpSUBfACjHPZnaUM1RIbNi4fAGba52QMtiVAADdshr6MSVb0D1wZX7dwfadUwSc/o0NBvf0zASK86awBbvSgQ+MatODBMQEeX4JY1aA9K2gzDloECMlRgtYxcb3EBkAAPHiMBuMF7B03twQj4Baw8AsA83+ypWvz1F2t61LnFx8CbI+cQAM581Ut7LoqeOWjgW7Bzdg6UmwMn5Z2dIHQRB5V88CCc/mleejM/PxC1T9B5+ysOs8yDH2x++6eQ7O9LGRFh5Kr8SR0diZQA8T00cZ9CVp8Al74FzkCk2QNINKvWJn+JTQAqWU3sVR8bcNnnUX2U4cJ7eZr+VCCkTxKimRUYqVTnbe3v/3tz1jSWmNudui3IhN40pkIeAGD7EAnuefW9Hwm3e38BL944AN4cj2b0CkG+MQh/LUpl80AO4AinfkbX4ASG255TWwhzwq97IkPFhfJHvAT99vr1fYAHW3yYwdXCu/ZTTcGXwMqWhKuq0G+6BZHzTmLx/IKGy3/TcDj72IfOwAWjBFQNpaOXwDHZmb6AQDZQ7EbfSV5cqzo3AN24jXdiFVtz2hJDDBRGPjpuXlnoCGfMr9GBGCokybOGB9fAK3z5tJ+y7n8qjs/m4ttsFl23dOz+ajmBnDD78QzNkmn7Ik+FELtD9xbipu8pIdnbFoOBVEoY8IUIBCS9b0A7ztovmDtfw7OQNcnK94S4ExclIDxKo1a6WhQfZvD/IQiQHcnE0YYN0dRrbWmOqt0DvW2t71tQ8uChPFaf59o3zXGEYAlP0o0J4ORPARggZKB1jFyvfEoVJCZFfFEoZPXkm1O5DuAhwwFneS9AgjyAQAluYJTiLvfDFAAU5nQRXsHyFWS0ckpYJgPP+ZjnAy2DgTHA+QEjKqkkobKQDDXlpdAC+b44YBnT/q9tXR1T5sywDNvSdU2Zb9tPFWNsiEdLgm4amQCcvp93/vetyUzYJrMJNPuonFdd5UIDGRIF3SumwT0shsOqctg0/R6l9DKc0m+R/mXgMjQHOiVOIFyH8GFXgU39t8dX3QEHADbBYKWFNBGfy0tASv0DKQ65yd/8ie3pVnnRF/+xmfYUMANv6p2NgPwCDboJE8+JYhVxVeBk6Pz0A4skTlZeQYP+eAVgBdTJEK359I/fWjXiz0KD/5iKaXlN7TyM8tekjE62IL5JVlBd31i8OystpRrHLwIzvhOJugWS2rH65jo8PADsprFoaKBb1nOEVPwaC7X6JI5v82njvcsL/zSl242PXUdGhQa4hgQlT/UzS7ZmZN9SMjoLODzZ/OUqM+KEDowFj5c011w4i06LJuLgz7siN2yWfHRPC3FAISulRMc/7Ef+7FN15I/kIJWMZ2PtHE+ECfxu7aOu6Vilb1u9/QLgAsITSb+lwjpip0Wh1xP/pZOALOjLtdRbqoD2M0czlM06qaQFR3hi9zTC/4V3XiYDy6ti5F+0eJYy1TAAp6Kux3X9dJ54T/ALRvh961eOB8oIMM6lEf82PAMWPZwQIWDop7f6hYC/uZbu9J7IDnwyN7IWUyhp7ougLNYSOdiV/Lh/3yajfludpTYmhgmFpFNewN16RRxABk983MAkR2JQ2iZy4q3sMYu4Ek5AgvjFuQkNJP4cA7M2FPDkBI0JiUZzjvfCXK1TYYYijSvQK8C71rHBRuosVtdOWCgwLWURwCEGeDBi4QkOevwtE4puELphMtxfVraoByCNZdAKIhLdCoYVaVACm2rKGYLVTDGvyWAjCbDSKazxbmX1GeHZ7aop7NyNHqZgGdVMlngmUPSEcdQsapc0Rzqpktouo2srSMXYAQl4MEYPWQxoxFUXUtPQFWBhuwkHfNw5Kv6nzwEQM8Qu2vYJ3lUCTsmOAhOgIGKSKBAN+cUgNkssD5pkwDJX3ICeMiGI7ObeZeNAGFsrX+6EFS7bVU1yC90MFSqFQNHTkiHErtg18ZUciQ/wJyzo7uHxwG6fIN90yG9qoAANXQBWRKuoCCZ6iKwRdcDAQKnZaLv+77v22QC0OJZ4SCgOLfbdttwqhPjGFnhN8DDHtrEb2lYB4ZvGtM4ZJxPCcr8h885B89sre4jH1WwOE9HCf0CIF5Vg2ijD3bqXEC/OwU9IkLAk5TruNCleFHnZhYa/e0cfkLW4oJk6XqB1vNo0AYw5btsB2gL8DQOuvCmEyIZSijJyjH6IavuWGPTxlRZ4xkYR6dY0ZKK73Ut+Jd4NjuF4o8x2DaQoPvIB6vw2R+909kaQ4980XySON25Jrsla3ZQnOzuK7GlV4vUzWsZlt/3oltg2tjkGHBEg7gCHBjXuWTIF9rczK57NAl5V0DSGVDmuvaR8FExh+2zw+KQDjR9WWbp/CuFdzmO37G37qbrzj5dJz4k5rBN/KY39oR28WDvBboVt8VzMuC3Ygwa6zDhx/xsqYf40nXPuOs27DogbbifXfO1g84f5Cc500/L4HxN/KEnNn91Vcb4AXf2aEyAB//moqveDqD4TZ74VRjMuwcr5oBF+qJH59fIAHjYD7l0izrexRHyl5/OPmQfb7vv0hJQGAzjFBBD/YgAeExI4SX3nhys4oe+EvgtZF03aa6dAiMY4yS1qgiRwUGpBGZs+xrmmjfDp0QOm7HVjRJY8BBAUlFyMOiTMH2qbtErUAFwgm97egQzzikQc8Ye6uVayUWl6drZylwT9/x//U5CEqgEDkFOIKz9OY2wZQiBT+DfcywdHjI0Tm+xxq9ELYAwzPiVnAVfSR5PterJzlw6VxxSpdleI3cV0LdWd8uaaKQ7x+kL4ifbeyurM8Ndv+/24DaQ+x4dZGD+NnOyZzKQcNkykNYzYvCquvC9pRAJlg2rzlVCAo9z8cjuJSL2ZEzBH1hRFMxkZozs8xbgIW92KZjRleTWfh7zcOjW5wF68tVBU1j0LBNVk2CGBsmfTZBLBUKdSHS43r6UEo3gpLrTyXIt2QD4bBFtgCH+6F4CBMLar4M/VTs582F+gEZjz708vS5GQKtSJp/ugGzfXg8pdW2FivNUy85BF4ApQIsNdMA+8atz2d4Z8aHkMP1jAmjjSYoAMPnYHyj4C6LiDHtq/wi+7J2R5IBHNNW9CxBpx4tBgrUfvHTXFj7XPSP8HcjAW0XXXFJRjbMtMu72erQB1YohduxvVTM/5L8+jkm8bEQiYE94E6eLI3MvHBCrGBIHxFj2X4ceADI+28Cz4+Ztqa5uDt2jDUhnw8ana/HYnBKpBNeeT35TMcG/6gL2/CHXkI945btyD78Qi9BD7mKgOdgFm+ErihO6AEr4j//b0L73cs4JXCt8jW1etm4M89En3ozF/gEv8knGYiU6nFO3bvX72enxXY8TYRtsjx6N4Ye8/J/O2Kvcp3vcPkGgE6jIxufemniIhp535TjfUfzgkW0bkz3X1LgSg8V1tiZ38HeAJKBCdz4tn6ERT8A5W8EXW6HXQDj6yNS4xmMj6OOf9Io3Y9CHmON814vNPQdrpXvul5rL7LuAh2AIWNAnDMG09qNkgrn2TRRIGSDA0W1os+27J8S6BZiBCDGinYcxzsHZ54OcBAGVlvMk+zos5lHZCFQMsMfvG0fQEdB75g3HZKgCmEDTsljrxAQjCfghTPNzKuCOcQh6nFWgci2ZCBSCF8WqNBzzc7QXpeP4SClAmaDjOglJsMXXug9E8tCpITsBooA2qzcGZ+mDHArMAhAZkyswZXzzSyDkxKklXgHCmIEtNAkgjgdMyYORkQFDr9oCGkpqgMaR419xqLNzyA3wokuO1ybhbiOmXzQICvSDV/Yp8KO3zb2SgeNAMBvqcQrkhB+Bzg8b9SNoAiDsHzglC2M6p+U++p0vej3iBTAja2PSgTHQICB1m71EXoISIOmWbgQ58hUkBEOJCx34woP/BQc2C7CwY/STCz3qvuGB/IAjwY699JLQHsw3n0tkLkDC+AJOmwrRiPeAo3P4Zh0gtLBbesKnrgcZ4ZEuBDVJ1Bj0YanEsd4zxi4lBHSzR9c7Ruf823fGo2f+SzZtND/au0HWuhf45du9IkOQFS/IJp9iO+ZxDV2Rpbmnz6FdfMJnb68nH34ynzidLTifLvALEKwfMjNnz5AiczLhzxJGCYUPsCO0+I5tilF0SgbopNc6SK6rm+4adJC9+Yw/n7ybPbanip5bRmWn/Ca/MK/zigVsz1gSq+RFDvFJR475GMfHuPMmF7GPjaGhJTO/8dReM8DD9S2rGcM8rvNd1+JTTlpj6ZT5XnHpenyYTxwhXz7WXjs+Yk769T368BCwOYth5ixmkL/r2Ro643Ol0TUTGJt/7crMJS/Xo5dd8088+ZiLXOgBDenujGbfG8f1/JBPp5+Z76PJ3O3xmjJua4prog8tyUTcQh95tr/OmGIy3aKZL645plg5t4rEb7ztAh4XGFSA4shVxgADp4b2GblzBGEAQcDpIWYCb8GmwDA7OjleApRwJGQGXJcBM5y1atH1UKIOU68PiAmCQidjF7wpHWDjdD1ttP0C6DdP7cqeG1EVJpFx5p4hIgHhpwTYXWK9j8VxgQe/AphxBczWzgN20do8+KW8DEKi8B3nQTfZdgthMmQU6PeTMbVvIOM2H/oZTcYYT/5XPQhezqv6NlYvZG0/AwPjiHSO5wILml1fZZEDOrdNlffeoXfF0VbnD4xw5p4W7Dde0CwxoKlgHv3GKSh0p5PzycZxv+PNNeZJh3Tuu+mkxsN3Do339rCkk5nops0ah/zq6nS3ERroITtIF3WRnO87eqHr9rtlE83BNvmRgO8a/7Ol+Ii/OrUtCbje+eTRd+ToIxiTCT8NmPnb+UAKEAVE9OwS9Dmv5R925nx2RG58hV3zQ2NLLIHrlvccdw16HcNvwLzgij5/J4PiyGpb6JBYbILmXzqbJYSun0nE+eRcMDX+XqIxX0+vTu/FwL2lghLyXhc0+eA1u03WjVlHq7uXfE+vYlsA1P8rT7PQbPktXaM7WjtvdusnrYEVclkTZol8Jp6uLS4GHJpzytf1JXffk0fXTX3WyUgW5ghw0GngaPI1r4+3GRvm9220Lpnnr9EUjcm4LvgEw2veK+fNc+LD76td8VsNhenHgVDz9lRo9M5lnqtLWfHd+evqQzE0/c/4N4+hvecrxW/2li3SH5suv7gG/Z2XrmdR47u1uxXgyb5235Ze+9fFBXytLw4ooJfQQl2QHkIR6APNx8jK0LqcY47eYi2I98EIR/KTEdc6FBRbF3Z+hgd0CYQtyRBqQsOTgJ/g0R5omUIruQA8qseuL+CXoBJklWWKQm9JojbjnuJDs84pgU5efG9u42VYGXmKNWfyzblLijNp+Xsm0z2nyulX4y+Z1QWL7zWRpKN7nGcd4+r/M6i5JjlP21qD3QwQaxU2ZTaTVLzPimXSOJOCMQJS85wZcK7sS7oig+n0lrR0lKYNF+Cz2QAtG2BTAMPql1M+s0qcSWQmjlXfaNIRNqdOa6CPz7Us4fpehouWxqgjs8ot+UcDPcxKcZ4/l2ryoyMwwWft9VK4zbuuum6OW5JLPus8awLr+1sJ6YqOuz4Z9Xvdi7OCCvLJH6bcmnMWYMmnsYthc5vBjMfTt11TcplAoPOnfaTH4qBxZmyc+ur4nr/eii178g4kzfmn7JtrAp69pZC92LbSP/legUAxqnN8fyVO5tMTLFyxnUlbf6ej9P+k9jl5Yi+rvqJ52tjMIQGZmdvmNSt9M/eVg9Zz8DZj8pR3Or70Lq0Z+GdQx0ytqOmIhOu7mZCno83g7JycZzWCHGMe30ssMzgkyGkkJcLVcPYqupyvMddE0hgZUO3I+GvMda41weT8e8Y8k8yZk2dE8T2VnN7iIZ1ccZr/v52zF9TI4FZgmMDjSF5rYKyqfKx8Z4Iztr12vSSyYN0tztly1XR+5v+Wgo7saw1IZ/QaW7fBB9hha3xDfGi/lO90c3t0BPp77YYuVFV5PlUgnck+HtbEvx6/pTf7Q+yRsWy93nU141SBdfK+1w1Yg/2VZHYmz/X7I1ubAX7GgBl7V/qPOk97IOVWl+rIZ/Z4O/OVp5GA97opa4EdbfPcPXDlvKehx9We9mzqVuzw3a1C6Wo8OZLDvXa4N99RAb3ymo86vvpvsfZM7nt2VJExAc9K0y7gmW2u2qKTsIkWqwaquvxufS9Q0u8C10zG/T0d9gjJrsQfVVlTeRnJCq7mOXuVSUnC76PKZQaTCbYmfwWDjvl/Tw7rebPKumKMZ4Fifn9UlVyZ59k656rDPo359+zm6rh7154F8XXstcq6Ovc8b7WXlkX5nyVKn+6UQTPA0YZCy5xd73f7Bdjc2S2pt2idXQ02Xhxp6QvfjpsfQLPs3G3plnYtczlmXZ6vt2+qfRernI9sfg+MrHTrMNl7ZRnaXqC6Y3MprWv2/P/KHI/R69k1R7Z2L1CvA7TXKdoDkU8j6Z8ls6cVA8pBV2iuGNxbKjvTxZXvA1TRshbgc6vHXvK/Msfs6t/Kc1fGunrOXg7ZAzziTtsjJn/Z8WPlvucH+eQtwFPMeEaHZzqDv48Cy2R6diPWYJCSbzE3BXCEZKdAq3D3EFwgxe+1pZbTrR0ax/fa4UdgqHHWxOP4XhDJkPDW8sYtA18D2F7V0pi3vjsz4Mdc+ySA4Yie7Ofetu0Zf3vfn4HDW2PuXct2b9nJHG+et1f17c19taVtPGCCjbGtNpe2KTEAZDOrvwWigJKlatdb6jp7ftKRfI5ANeBij5/57MXzv46OOc2HPhuG0aXr0369luLmQ86OOhYrGNxLdjOh2vzdxsf2nwBW3Q03dXNr6fcx9vck19wLro/m2gMFa0ydyzqPTcb38Pq0CrF7x9kDizPGPUm8W8defX4ut10BaHvyXJeuZq65R/7lzasxeM0ddY+mrfTMs2JD18xGxGP4vgJ4bsXkDfBEjMEQzdGvBOUQZoyuLasJCiZzazvxTNAz8Jy1dteloz2wRMHrmLf+P0qe6/GVxxXAtRx4j6JvBbp7WsorrY+59tmobgOBT2t/y56uniRw3Qoc98hjz4bPgtLeMujeNdlIwSX/DTjYB2bzsCDkrq0AAL+zcZjs3YXl7r2z5wed0Ty/B3AsH9nM354e3Rx0AGjm133ScbG52tJcm5F93/NxZpGxl4DPwPvck1Rlb0xyawk6WbdRdcaIo+WPe2TxpOc+xl/35lxj+1wiXe3tKph/Et5W37zS7blyzmNpWpe3AohPAvymjKMr2Z7FpjPbfiyfazGG7ysxGN3rA0aN1cqEv8nKOXx+BTqBq3LgFXA9z4nGQJbxWsptL+Y69tTdBng4/kT5V5DybM/PySNo7WZMxa5J/AxczbHOWrtz6WhWhavR3QI4T9IJoIBa+kf7c+4x0gL0XrV5zzhP49x7EvzV+a6C66vjHQGCZ0N+AfxbwXBvD8SZvcfDlXX36bdrt7QOlE6JzgYA1KP/eyBYwMPtyTbxe9zBWRC+qgt3v+nwuIkhAMMnPOrAHRfd5mtfj1vlndd+I6AIULPXaAbJvWLhSqetmDaX5QvUK0jLVtZNr8+GDe3J8mnJv7HneFeK0ivyvGoDZ+etsfZKPLhyztm8e7I5uubeuDcTtDH3gES2dJZrnlZn75Y8ruT7rkf32oH13Swk0s/RuPG+5uSJI+aS3xkQO7KHPdk95z//8z8/Y8B7BRtxe2uUBBARs2oogEyH2kO/q3IS3GRsCmcuU7V0lBKqjNoQ2dgzcN4yujX4HCHuvaByy9CvOmR8XOkKnaHlx1RGK19HdNwbpKPlHme7R2bz3LOg8thxXceWVTJX9591TUl8L+n23Vnncwaa2cWIn5Ibv+muqKoh8mefvSKiDcYeOTB9aMrmXh2709EeHSCrzfXG82gJnZ2W2nSCgC0AqHjQu3W65R4PR4DjMfo9ApNomfq8mpiexIbWax/Dz635167FXgz8v/KXMzldiQdXzjmbp+/5796Wi6txb53nLJ9VAFWYn9H5mM7eY+L8GR0T8ETTXMGZ+1PPukUTE6A1ADULx+l3t+JgjZcJuKZu1y7lc/7jP/7jM1VVTrySWKdw1iqoYN1m5rVNOsHLDNhXBD6rsymEBG+uuemX8dW9Mn53ptzTnlwd4qjjslYBR1X8s1klNie+9x609ZhAcTX4Xj0vPd9Ly5M48b3XniX2xiu46URc1fcMiLc6OPdUsdlkoGf6ko3MPbivudGv4+LjuU+eM6PjYzmnZaQ9O71Hx+bii1rb5NOLRvmex1D07Jbm75UYwBZaLIWhpSdWiyfPpu8kM4BnPgrjLDHda1tX4tzTOOf/YinkSel80o22V/e4nYHBvby3B4TO4oJxzrq3e3t39grVJ7ErfrIHAJ5UX65fV0YmEPL3EeCbug5jFE/mI18mfmjsI17aUtN5a4NhrzP3nP/6r//6TODksQJZEdvK0J4QjgR3REMGMJfSEo7f866xgFSdKwLrugLnNN49Q+7YXCaYe5XWdcK1Kq6LFT97m6gfK++962Yya+57gN3TpOXZGOsWADgL7veAh2znCPjPiqK1bBtwV2ebHax1ozwH79jR3VEzaF0J7BP0zHZwz5OaxULnklt7auzf6aGAbiM3/5UAf6TrbLB19R4M2EMayRfvgE5dJg8EdAz9vfncM3yAJSAI3VNe0Td/o+dJ7B6d5L3n63u87gH3s07rs+Ef65hrx36l6Uy3Zz51lYdbiXt2ViZQuJrsJ3goB0y6rvhN5682NLdmzMS77tNcbW2N+2v8XzsOxZvOa/y9ju0VmU8QcLYU1Hj3yGmurExZzJx/ayvHnl2tIHGNPUcg6lbR3DXTxhx72LR8VTh7BhWzR+3BGJoob7bDrsxdAmgTWUtUc260rR2lvZbg3lhTyD0HJAR6C6xM3iYIWgFQmyH32qdnhryCs/U2Yt+b2/Fo3nOss3me1vfPRsC/Zdxnew6eZsUzgfqsTNYgLbHbKOwcCd1DNb2ipeUSYElnpZdzrrKfS8arjQf018CyJrmAzbRLf3uCulvA+9517NXyEVoDPC2Jdav5BBNnSWl2g4zvf7IDwPgCAONurZ6i7BhZ9SJMS2HsCAjy43hPYja328vrXgFNZFs399ZrBM5sfK/AObvmCGz8f+mDM+6R6z/8wz88dPLcik8Xt7r5t7Y43AOG8tsjgLXX5byn+zv9ceYUOpl+c2avdQP2ku/U7+Rjr+N51AV9zNLUPXIoJjymebHmzKv2fmuJeY1N6xy3Gh7F62R2hA9u6XTqcS6PPezhucrkPG+iPcfnDuqJfPeWgc7wRpF9AAAgAElEQVRafys9ET07Ges+nNXIV3BGCb1/xXfGEtwF34wLrd5O28vopgEdtfnnvP5eg+aGLJ/znO2OGMHHnO1XmEkkmvaqht407cm1Ar39D/ZbUDq526NhY6rvvOTwSYL+Y2xhXoMG7z3ysQn21ov7nnQu10+Q5//V2W4tHd07/62W7rRpuvAjWftN515j0NuN21OzJsU1Max2H717Xau9JDWfthwodht4d00BYnwCjV50yZbQYPxeuzIBY/RcDcarv6KHTDz3BsixfOQYu2az/ve990gBMh5mCNyQk/fXlaxtskYz8OaW8q//+q9/eP3EkzxTqFi1B1bOuiLpZia3q9cc2eGTXm9cy3TeNUhe7M/LgOeLVffm2IvZ0XgLDB3xsbe8cK/v7Z0/c9BRZ+8IzMzxOmeCpr1HIcyi/mno5kwG93RfHgtcrsbH2bBYc97Kx5rf1zn6v70/M2avfOzJeV3puTX/nGtb0rqyOfJIMe7E0HLmVIjwNl+ftZOxIt971xhXgR2hy9Up+78ArXJEs7tAVODeNOwdYH1slvzN3/zNrdrtre0Bq7N25t7ctSbx6+3Dko27UbwFee1SBZZmkssgyJaMe0uySvzrvu7rts2fvvOeMW9Jl0Re//rXb4Doamv/rPo5c8r1e3L11nnJFJ/uwLlKy71zzfPr0l3pGD52nhlg5zyBggCXDo5EDth4MzeAAfD0brcjwD8Dak6919LdAxwF63yrJy4HYNqwrMvib8Ai4ARwAKb0JB54Pk4vjcUDXQIXzu8hfVOGcylorYILjo6zT77nNnTz9Owfx3pHFR/1Ql1Fh++9skKH4qu/+qu311YE3PiCl+mS6Td8wzc8PNjzVufiit73qnS0A/L4vwfA0yf53XPNpPGoY3CFD+egm5wBxF/7tV/bwKG4NgHPBCNTd0cd+1vdiqPuzx4f9yTzPX7XuLUW4OvjUm7FhWSw2u4EQMab3eQrunksKEo2s8txNFbn7nWCr9rJlfOugMv0f0vWU+97IG0uVbLddDOvOwNpe/HVXNuSVkJ9DPCRhAEeb/cVJL/0S7/0IbmdLd/c2+VJKbP62jOCvQQxwYh5AQ9vFVc1fsEXfMGDvlWWf/Znf7b9/6pXverhuUTTIBp/XR/MwfbQrWPequ6lpippyW8mtL09A6tD1bL/hV/4ha1a663x6JCw/uRP/mRLBl/2ZV+2VcsTFN5yvKvV+hWncA6b+MM//MONFm9VB77OAOrU7WPsMJA9He1pA7lb/M8qYuqfDt/1rndtS0Uve9nLtuR8S94zmRxVbOlyVlzrJn6goYcJksm888i5xgB8eied8x2X1IEMc/fm8Ozd97qUugRrcpHUXROAWn3fGOwBMDIvPtvDA7iwf+DdBw1/8Ad/sIEbe3i8nFiH4hu/8Rs3fw3AmfO9733vlsSB/705nxbQplPvLfOcor03nO/ZBjptvhZrvuIrvuKm+xzFMRfd4mG9bgUc2SKg+c53vnOTp7hxBHgm+JnJfc6zzpGfpeMA7hHDnf/YjkTj7nU5fTfHj1a83JJjsXYv5q7zXY1lrrsCivbktJfQj8aq0Js5ZI2hTxIL9649ksGVnD71PpebJs3x3wqL30cgZy8O7jVUXL8taSXwPVR2hNi7xsCY1L1w/Ute8pJnJLfZrZjOewuUnKH5Atse8MjI/N5LnAlH0NXJsSz0hV/4hQ9T9jRYY6tw17u+nLhW9tFxpLxo0po3r6TnDex7ir8VFVPiBz7wga1iE7g8Ht8HDb1tXvVs7Ft7iq6Cl8ech87eptzLV68GCbo9C05XaKLnW8HmsaBqzr3nG3tgBkD1KoNv+qZv2l5YeWvutfrZ85OS0pTpDDSuAQbQMpd3yKP9OM5HB8DjfB0pQEOnEKDRxXG+xBgNQHR709b2dpuTJ//T97suGwYC0GapDyiwfGYu9Ok8/c3f/M0G0oCLf/qnf9refaUTq4Psml6XwRe8lkIB4TNlYq61Qr8Vz46+i39vWBcrzHcGpFwDZNTprHia9lMiAQLRuS5DBzgmD11/dAPF3FYQ8Ghv30/8xE9s8pmAZ8bQzp+ge3YYZuVdTENHXWxzA/ZnsgmoPBuApyJyApi5t/FK7OicCeCSzQSE61hPAiruoWs9N/m3v7VO1DzvCBxembfu9d6y03r9FcAzgctRDGvcK3Qfdd0nLenmdElrovwjBTvnj//4j7dA9eVf/uVbQCKcvZZ8aLS29DrmUSdiFfoMrLPjM8eL9hU5MghBRotXV+o1r3nNw2XTUXqFvS/XRJYAM7Z1vXdP2HjrPPxPWVxtwxv3gx/84AZ4vvZrv3bbI+MTPeifYMd3t3R4xeBnAFiDWfqae0W6q8Z1e3c7ONc5aF5fZ2A83QY89P2ksfnPgkv6WrtwjRVd6aRbsxu/5LcmmNW+1iTr//gzhqUMyduPl1XqJt7qQmUTzumOpmQLhPR+GnqeycV+F/PxQcAFgGhjsmskX9/zTfaQfZJjT1s2pw6na4EN85EffQBsrgdAJlhnz2SnG2Qc+pzByt/NbZk4oNQeJvzqTjqOHx0IOmDf5tXRsdz1oQ99aFtmZu+WunQNyYAP2/yse+a65GdeS9fFGbTrzvS/vUHFAUAL3eRGfmTZ5umSB3u1fEaHNkif+WtdZL6Kp5e+9KUbbdPe0W8JHX/oa19eINUYzrGUyAbyNefVDZv2iH48F3vNRd/R+rGPfWzrNtnDgz88mWPqrCddZxf04IMm8xovH0EXHRkHj4rHNpN7ovfRMt7aBVyT5JlvT/siH7JJZnt6uZKEpxyT8x64uVVEnXXKj3LbPTH46Ny1eF47HGe03aJhApSZ92ZsLF7uNU1mETdzVXl1jcmTliuAZy8/BeSbmzzQ9vCk5SOGp4LXCighOseau2UW6+yMn7EkqAyugFvl1R4WBstRfQSblDcdUYB0nmsY9xpY94wpg/W7ZGCOqimbkwX4t7zlLQ/j6UxwWgFc90SQLYCUyGr5z2rK3/jl/N2CW3BLhj2LxHiSiuBiv4vv0eeYH9+TB2VJOj6zovuLv/iLbTlOtSt4+Qg+//7v/77NLbC7zdjHWL4zh0QlOQl60eCx/6uzFzTRZDw0CZBV8Z6eW2Kna2OTo2TxRV/0Rds1//qv/7r9Rj8606nE2ZgSIVnb44OO9itJRl4y6fsXvvCF27iu8UMnAuk9DrzXCsUbOaCdzUk89KOrR3YFDPSRB/otz5GfD34F18mb4/jzI/gHSixjetieRNlSZrpZ+TBPciHvz/7sz94SomUdid6eKHbBpv/t3/7tQef2oqHHNZKUOS2jeM6NLltr4To6OT8aAnx4lzAVAH4DL7pRbMaGe69/IC8dSh0ONuY7Cc/+GgCJvdMje/EBYMhpVsquYxPxYMzuyAo8ARXkjAf60HUFbOhJfNHBbH/S7//+729dqbe97W0bDfFm07zx2Ba5kD/7sqHf/9kY+iwxk605+aMfuqZD+qEP5/31X//1Z33O53zOxrex2MlREkPHX/7lX27LzEAimyVb1/AZtNmbRN/AC73h1/KeorEizjKaufBMnmjAu7e8T/DERvFoHqDEuUA2eePZx3z/+I//+Fmf//mfv43Pr+gT4KO39NJNEJalLRc6DlSyK2M/73nP28ajO1sZyJpc6I1cxVXAvvPW3DJtfs+Pr/p2xUzPTjrKYfcCnvITOzkDtkdz7h0vJ551wO4Zs4QeneWamfAfs7y1t0yErj3dTFCyB1bX+LsHYlZQlAyuAp7iybqPaQVrp4DHxJzJT4YjaHL6mYg5B+cR0Nt8WOKuLSqwIUBwEYQLhAIWgOGDcIlbNdEGaHNzTucEGjh9SX1tkSasDKwgxinN6X88cGBg4A1veMNDq1+1aXkOzapGwYkQXVPiRQPHFwgKEpJxyby3Pkv6AnZVFqAiOQjckhEezaelL+FKiIJjL1WUdARhrfz5XiFBS4ufHCUAnzZ6okHbXSVMlpYqBF30O25ux/wvwApSqrGWOuxfwnNB07WCp6VKvLoWvQKdQKMC95RcCQFdKllJ2t+f+tSntuU7ey/oCJj8xCc+sQV4AZG9fOQjH9nmfuUrX/nQ0idL9kR+9iMZn968gsC55BQQvCc4zHPJG0gnWzSyg49+9KMb7XRTd08CkriAALImFx/JBChr47hj+MPP537u5z4sNdILXryrSpLiH3NpYA1G5ESWv/Vbv7XdkWRPHDnRt4RJlvxLUqKLP/3TP90SvrHZmuvNBQhIOM997nM3/ZEfm2YTs/J2jH8ZxwftEpnihe29+MUv3uTjb/qmA7ICeowPjJkL4JJcs31jdHeVZGoeyVrhQqfkSDZ8jV/ysV6BQSZ0DKzxefOyGz5gc3LdHX5CB+T73d/93RvQ4vMA+e/+7u9ueuRP+EeLTf3kx76BODbqGDBBfq43F37M+1Vf9VWbvfEpMmWPbBf4b39andpVj+Qt+fMn45MN2nqiNBnSqbvL8EMveKH3L/mSL9n0xk50iMQqesCvvU3oefWrX/2wl8rc9jiZj58CMMAwkKhgcxMDcMSu8AbEkK9jbEhcQpfiomQMYAO5r3jFKx4exEimZGvuZE0u5mEPgBoe0QgwvuAFL3joPK9+erWLc+bfZFRBOruzE1TcC3jozjVP+07X6Jhd5z25OHYVpFRITuA9wU57YOY8K4hYdbGumJzJb453C6Cs3ZZomvPNzlTHz+YPiHXe3pKec9B2c9OyxM65JEbOwXkIkyOonCSL1g05jaTQHh5KlRgpDjhCvOBo6UuFURUNRAAexusjqDpfgjYf553AQlASMNp7M9cwGyOl+18rmkMLaoTCyTmuZC5Ac2AfvKDRurtg/B3f8R0P3SoJQaAjA98JZAJiGzhVNQCKQCXgkIVxBMjuIJEkBQe0fOd3fueWuNAi8EqUggSeas0DQ5Lwi170og2YJGu0CEgSjqDig1+Bxlj2irQ5lvwlBDIWkNDbkoEgab6qXmBMQFTZf/EXf/EmK3RJuK997Ws3viQK/EtAAqgELtmxCfSiRwA31oc//OEN2AjgjE0SJRNJCJiUaJ2D9je+8Y0P71YiE3SwHwlKMMWH4ErO5EQeVyqlAsFaQQBj9oYA1UAbO/yVX/mVjU720NIRYCEpAj2O9+RftOBF8u4uP9X4Jz/5yc96+9vfvskgG5QoyJoegab2PWRzM8CxZWO3vwygAgDxDaS99a1vfZCT4/QjEdMDvbERYIPdlITIrsrHNd2SXkeF7tDtehuFyZ8uASkAiI20TCqpkoeYwJ/4C1k5r/1a5jAegEb/ARSb9tFG92yA/wFBeESf6/lltEjAdX+dax7LuAAA2/Qdexd7Xve6120xg62yM3GLzeIVyALwyZRdsx38iCt0Q+ZoMi5QwbZdzyb5O3ngk80AS/j2wRcwZay1ld8yMv7IEi+KDXyi01hiiO5yGzLZo2UnnSU+7PPud797AxeAR/pWEL785S9/eBFsfiWm8nHjOWasltPIDr/sRaHEFgPO9EKvCj+8iPvsB0/mrUrWVcbPN3/zN29g3CdgRXbOxSP6xDhA76hbc1a5r52zM4BUcsznohmNt+4YWgFH10u8T/J4g5mHZne+48bfi19zSdu5eyBhxrJ1Kcs1NRjWbkdzT53sgYopuyvyK/+KJ7e6c40bXYG6o/kChvmS89dVpr18P2mY8d+8G+DpoomknMjJgQ/HdQE4j0QuSAAKnKt9Atqlgsrcw6NaAQJUJxK/BMe5tJAFQgrnmFqircsbz7ySqiDKWAV71wBOxpN0gQeJus5EFeLKiwAqkamUSwiUzFHRImi5TTMECEw5Lpn/wA/8wMYzugUAlajOCZqAC4BDpSpAuFsEkENTSzz2HRhf4Gyvgk2WAsGb3/zmhztagBGVHPqAI44W+HJnhepQQK/rIOEAjpJcnRzGQC/0ZYPkfOt14EFQR4/KRRB+//vfvyU4INVHhRnwIi+g8tOf/vSWpAA0PPgReNErMQMBlpnIzUcQdQ4ayUiCKWHqljgONKj66b4WvY2UBX680IHk5XjJ1vmSFpolnSvt5lq8MzCgE2CkY8mPbbJBgAVd5NfY/MBt5WQBAAN96HO+hCJZ49+x97znPZvDS2K1WP2PZzaMbgkbLTn7ShfayJJc2Ak6+IJkKJmQt2uMK5EDXeQEGDofvf6XtNkA+ZureQpKfpMN3wbGgBvgjw0CVi1rWMqQHNlM+zsALDaFHonPNd3tZX50kQVZloDxRQ5swLInv0I7O0QjeRkP4ACCAQ1+g07X6MaJPXU20C0WfPzjH9+SNdvWhfLDB1wnZgUy2CwQjkexh/zEAF0WgML1AJfYgi4+CTAFcMUkxQqZdscVmXZ32po4239jDvwACb1TzNzGAjR1Nkt8gBXZkjO/VmQG9MhSfGVH9AtcKDSMpQDip/TExnzwy2/JEfigazyIY+IqGZRc2TE6i1PAnjjge3Gg/UNo08VU1BjDccCXrYkrxa6S7i3/PAM8616Zo/MDQjM5rrq45//AQjxcKapujb/yMfNTPjmvXwHDXnw4Ajl78p6F/x6dK8C6R1bz3DN9rjxOIHULzCaPxk8/K2CcemuuYlxdWMcP79LiXNaEtXZVvxKM5O64ZGEQwUzg8pGAGb/gVftWMBHA/l9357JiXVK04e7LEARBPNBDHahjceCliCNH4sCRXoCgIIID8UJ05sCJtgcQFEXxAkRwIgj+PBuej/eLjsyMtXZVt/wbiqraKw+RcXwjMtdaGA2Bgowdg6WaQ9avM6cdjgrDZA4fBkgWCNE4V5yBmT5zIkicl/usGKJnB5KZBDGrMZbOYSLjEbT5AD4S8ODwWPu3v/3tx1rcUgD48D8OCQOHPkAI5XKcGsGPAECwoA+ZJ7RS9UEgBC7mZAyDKt/jXLmTh/XgeEW8rB3AA6D65je/+ahy4UgJHPwQPAk2KgO8xdlb4VHwVHgACzgkeATN0AJIIyjgwDFsaCbwMY8BD2BJAIZHblVCA5knDhQghNz4WD4lEKEjyI2SPbJmnQQT6HBLEBlAGwr/ta997S1bM8NkjWYh8AlHjMPNRwnsjDQzpCx1slZ0xnNJBE0cN/Izu1aPAKmsDRrhNWuBbtYIWEYXWPMPfvCDR1ADpOkw+Q3wwz6wA+wonVrnqBkfIMCYbulQYaI6Bz80duQAaCVJYCtRQIyeEsTgEYHJs2yZNVs6BshBHzKmcoZuokNcZ4uMD4CQ4OsrNBgHME9AxQdQIZMmfuMjfvzjH791xgw5MAc8R7/wKdAIbSQKgl3kAbgDQOFLaIeuwmv6o0voPIGcbVXsjr7w3Kc1w2t4AtCGHmSG7OkPP6mgEKwBvKwdv2KVifaAbXQTnupzAFvMxdzoHzpMdQfd7wIX49AHnWUO6GMs1gstgirsyjfCw2t4y7jetQbYo2LCeukLH+A7tAF4+GATzAPgSbuAL8iXDz4Ve8X/0I+26iG6DOARTGOjADJkAF/wQ8jFiiD6zrqRDfIkscXP0T/luLPLXSVgFZi7rY0MtN2YqzNWk8Cu3Uza0uZUhcrqRGeTXX91y4Bu8iKQ6XQv6ZVnK9oqz05rWPFCv8j1uh138s/dtlvtUwHVCkhmP30cvJJPb14emoTSgIAPUCAg4sAIljg9D6TSngDt8z0IbjAXhw64wUCoruC0fVEgRkUABSjgNKzOEGTJvhgb4APTMSi2CzB0DB56cGje3YPzZwzPDPjqBhesopP98INjZt9apwKTARkwhcyGT1YvCDhmeD7FGOeBgbMu5qU6QIAkGOG8864pxieoUtbHefE/NPrcEIOq20sEVYITDiaV7vvf//5jnG984xtvba8RnKnw6NRxrlRoqLRVwAM4wkkyNrKQNpwf4BM+qvhUFuAD1QKdKXQDbKDLoMo6cKAcFhVoCiigxYPVADj39gEVbEEQcATK0ICBUE5Htp4vwYmiD2TGKis6QCZLFY0gqyzVoy4bE1AgZ34sbyNDZEzVEH4wF2tyO4HrbBFAG7JhHKty6BYVHmgkkKGLBNPvfe97D/ADMMrzBARQgjj6Id1pmFkS5nsCOQEMIKChI294BjgFAPA3a0GHsREOrzsOAYttIQADIIbg7bXMAuEHSQr6gY4hJ9phbwRdznoQjLFx5lAOACr0BF0DvKCHnH2S18gYQKQ+a1vwDT0kYcCmqNbx0Ra4zg9BHrvBvtAl/se/QDv8Yy4COOd/SGigi21ED7ZTkcPWBdomRfgieIH/oS1VI2xGYAgtzAdd+pesagFc2JqCp4AlZAzATZ5mUMNvAkaoklmpxM9hc8gTObm1bZCAt/AI+vE1VHhoDz3IhLXBGwAPtoxNAsRYD9UdDyib3WIzVIfQS+hxuxDd8EYR/DzyYLsVXmLXP/nJTx7gF7+fH++gRP/QeapBrAUa0e+0QXghSPIGBsa6UzVZBea0nS5YTwLjKiB7BjRt2bZ1nW5T77bPBB/adFYvGLdbI7qlTtHGm2OcpwKeCvDqnN1ac4vsKhB1PJP0en5mtQVlv2mF6Spdzgv/TGqZ83FbuuhRJlp1YM8Wg8YYMDAPccFEjMK7SBiUzAMDxXl4sBOAQBYAePGOJLc0zOogDCPy1lmMyKchc0cKzslndkAHQZHrzAXgwjEkM1R6FR2n4jYNzooP9OI8yGIwSDNyxzEI4zzYasNRAtYIjrQnSOCIyHwJNAQnHDzgI8vd8IngZdUKfuFImD9Bllta8JpSNUqgLL773e8+HAQO3e9xYjgugAqOi7aAEjJbACVOCqDqB57j7Nj28Lkq8BJa2Co0CFOposzOlgMOkqD/ox/96LHmb33rWw+nivNkXYAA5mQdbvNoyDhSggkVJ0CWNPI/Y3rwFt2Ab9CPDJCz20NULphXkMFaGJM1wmdpRs7IBx4yvwewK6CAh4n40W2CH06e+dFfgKsHwQlMgknWCi1sVelg4TOVSeRF1g8/0ScCAO28EwcbYI1cJwB3gEdAoHMiqKFvBEPoBiwB9EwUqMBgZ9BEpYB+ZNfovrYLr0k+OF/E3FbJqsPzICzVV2TgoXa+R3epTqILfNB7zwBBF3aFH4AubMvb1WkHaMDuBfBmcQBF7+RiC5Z1etOAdsnWCXbOtg66BDCF39gsABhfQmLEWCQz/M+ZFucAjFHJIRkBwPJhPPSLpM1KC4Hec2duXSF3+rMmZOU5O2zOxIkKCTIA7NlPvupLocWzVNg/fgF9R5bYLbzlHA9+FZ1DB/GFjAsfAXXMB43YAP4R3qNj6DngBh7Qjq1lkkb0EDCmriNTwCJt+Q6fBcBjXXznzSKsDb7gb6HVQ+L4WOTnDQLwEP+Az8XmtXPopnpuxT19ML4aUAr9gDaSCIHxCmhMvtfXmL1XIFDHuFq5sIKSdpPbJglyp5Ugz6KopwKNbitKACTIWfGk8tLEzvbGkR1g6LbNJjKQftt2Z3hyzd2YV4HMhC7a6Osz4YW+5V1aKD0GR7aHAQJQVHyUgQwHZ0dQQGBkdRgYxkRmQBsCCNsYOAgUnj5k/pTGKanywbEaXLgrA6I8jIjDJHPAUHF+zI/Tw4ET/DA65kvGQ0sGNgROho0DJLj53ixoN7PF0eMQGIegjyOGDgIGxg093k2CE2Vt3vnElg30UIkhWHsAGkYjbAIrtBMAcXgCHg6fmhXg4AmeKB57+mTTfJjnO9/5zsOZOC7f4xRpz9rZJuFDZkppmgBr2T8BD8EBcOL7kaDthz/84QMgIAvWTlBhXVRtoB9HSPDlQ4UJ+gFIAh5k8fWvf/0hB42e3zg5DooDRDjYTabP+GxTAQgACQQSgg28RiYEBGSCrqATP/3pTx86Q3+f34LMCQDIRccOj9A7AyLt8/ySPDADQR+gEZ3gQ3UBfSFLRecp4+OUkSlBwfNK9PFgNWPBa3QZXgM+uI4cASAEDtbBXAQVeM9aCE75kEtljB5YEkbvoAV7YtsTPhEcCT787Z2KVs1oC9/gn1Uf5EZgRVe9XX1V+sZe0HnOwlBR9ewRsnbbGECBXgEqlRF8oh9BG0CEj0AffQYXgRU9wH59gCf6AOBFh6CHQI0NYmPePo5O0YbxGRddoJLEWMyNfTAH9BHMWT86bbUVOSAzbISqFbZjZdoHGTI39gJfWT/VTIALckDH0EuqMoAlQAT9WDu2jK0gR2/cEAx2jhha0Et0HjqQCWvHHtA1Kka0YTzkytrRE3Sb+QGtzMMZOx+FAfCFJ+gn8kb/kBljoTseyIY/6CM6gGzc5nQ+6EEePoqAMaiu4qsYB9mQXJDUCeoYkzkZE5shmUR+yA6fzg+gBvkI4KATYAzIhO+eOeTvK1sflb8CHrcsT2PVLZFT4DwFavtPt5YMwoKbZypPlfasrnAtt/4mQO8EeFbbgtWndFuOJzD4zJZj5UOtJklPgp4l4EEgbEEQ6DF4DMST+QwEageQkEGibIAWjMRnWtCGw5BkjDgJxtMRIwQBD30JHgReApWZDM6BLAsDY+sAg8FRAIpYGIGP6/xUgauEol0cG06M8X15I9k93+NIyWJxuggQh4eDRTEBMKwbA8aw+XjHGWultEzwZT3QyBy+IJK2vtzQl3lSZSHbZx4AjwpDJkjgx+HisHCiODjaE4hwaqxdoybI4PjIqAh8nr+h7O9zOOCXjw7gewIoAc3n3Xgmgfbebk1mDiCjwgOIIchCAw7b53QQ3C2N4zCp3pChAkqsfqALOEtkxzrgI7znMCx0EEClAznzoT+ywbnCD4AXTp9gwPfIkuBBkKMtFQUfGYC8+CHQwSsfxlgNguvefUUwYR7ADeMzF/ShF4B0dAL9hudUKwgyfAd9jOPZJv5nTs84EOhJEli3z7AhuFkRRZ+Y0+fI6Pgs7aJ38ITxCTboAoGEDwEHegADBGODNjyBv8iBD4DBZ5MwRj58rnOWVAqwBYITPLFCC03Qiy0zHsCStugM9urWFu2gG2ADjzyvwxrwITgHJ/cAACAASURBVNCA3bJmwAVbZdioIBG+8z16jG7QljaMyRpJvHxQIXaAbiMj9BV+My6yAijQh3F8pg1j8eF7eJmv0gDEQCt66zVAnAkT68Kf0Qf5Aa7QR75nXMCQ1c1VAEWf8CnMgb+APz4LCRCJj+B77Qc5shZ44xEA1upBfw9wowfQxnisH3CDfPDVvkUeWpEfus1Y2CW0w1vWDZ+Qt1vSjAl/+aDv6BHXfSin5xZNcKAdP8h4bvGgl+4EWBGhYgYN9HcLsMvsJ8FZPmeCMKkSTNqkDI0dp+23rOh1OpBB2OB+2uY5gbHuelaiEnjIJ/t0wDCTwRVw76py9rNPt513Anan61d4UWVR+cBY2+fwMABKjxNA6TFwPoAEDILSrLc24pQwDoIQmZ7bXBg1jgjgwxg4GQIlThDHj0LhGAk6ODWNCyePsfLRqWH4LAK6EDAAjHlqaTAXSlv+x/HYDyeMUwGgkAUyF4aOoeL4UQorRVzDSAn+7kebRUIzjtptFZwO16CTD44NZ+LdNmT7/KAogAxvD4afVBwINPAKB8hc0IwjZJ2p0MgDPlqNgG7PVumAGdtzMrRlLAIVfbwbBtlCC+M7BtUIjIT+0M7aCOAYKeASvgnkWCP8wbE6F33hAwFHWpjTQOOrO3x4IOuEZ/zgOOnPWpCRTwz2TBgVQoyKNgZO5EQQQG7olc/A6QxbwAPd9EGm8JWxWAdzwifGBKyoLwA8xqMNdKOn0Mt39BdYMi590Hmuw0NvoWZcvoPfgmazvSwFc53xveuNtcpH9Zrv3L6iHTYDbQJo1um5FdqtqjvpTLQRbAI58L8AizVrv/RBF+AZbeChT9amSkFfgwu2BZ8JdvSHF/BE0KmM4Beyg05sAJqRBe1YF2Pgb7guAGQ89QTAhG7KAx98yvjIw+0OK6qsQdr5m/nkk6/kULbMKTjFXlgL62cO1kK/ztFncINHyhpeZpavnKVN8CjoYu3oDnPZFz8Lj9ELv4MX6iXgDF77ihl1lbnsx3f6OM/AsQ7GS/+n3sInz0sapJwvfZOPJkjdQg+0n92zba6AEgNwV1WYBMk8F5Pt87yOvkad34GfVaXCIKweJgCB/y8FfhJ8pD5OQMmOXxYPaDPxIxPe1zZXgO6V8dWN1M/HXVrpeOuACAqDJchhSAid7JUgl46eDIIJuG7gwlhRdhyhz9HxnT3MSaaGQCzXY0A4WYwCY/auEB2XQIM5uGamVPdAdRbdWrjGPPQnUKhwOmJo8cm09s8tM500v6HRTMB9WdZnGw96Sh8ORyEAHBwXHrHdAy845Ev/HMODk1YBdGAoNrzFIVtC1okJBOUda+HvdKiJiLNEbIBQwQUBVhp0dBovdPO3ZwekL0uJ0FP/T94xZ/KZa8ybARv+ufWYBkgwJFCjnwBGAVLK360a+QKNOgbnrU5Jxy6fGE8gwVqgj4/AVcCTh+Q85J3XnE/+ptPudE3ZVMdgRa2ObTC74hxsS19BJzbPWnzwINc8gK+z5jqAxyqBa8KOkRXrh0+CNHkozfLYhIT2jIcdIkcBo37B4Ky+EfypoOCPoIlECv/TgRDXmAcak54MWoJTgx7XGF/Zus6Vs5aPaWNdNpvf1bFyTuhU3unfOpsSrNXtE/ulPilH2+o/UueZO4O/NE+3I7rAc0c3a58rAKnSWtenv63Vjvx/FfAn21qZrOQ6ahLTJWorXqEvAF0+FYztQMRUboz7WrLL2Ko+XVn7iicJZPUBxk149LhLK41mNSlB2SyMwOctyjI2JzIoGNDSWCC0oto0eo08QYyGbvA2aNmmE2BF/jsFyApROirHr2MZ6AU5rKkGqi5wVSHRBkfOlhGHZgFIHj7VaemQM/haEUgn1SlANcTO4Rp4EijVsXaO2jlE0dWRVB514LR+5/wZLJLOSh9BjyoMIJKSeh1P2pRj6lPHt50jdSzW7WFgvsssOcfcjdWVktOp1uywG6uCpitBYBd0mJuExQoH6wVQ8j8/JD3elEC1xe00aRZ0Ua2kLd93GXLqNaCH9lRItXEBI/PzN/aS26eAYLZJqQixLU0FSDC0Wp+BX7+X+pYgQV+Y9t4FXfpUv7mytR3Pq+x2Y6SdrXhb50rfqm82SRH42KcmAwkMO37t1rUK9rs+V4JyN0719yd5qBM7v70CPLv1uY70PWkH6eMmtit9xgCT40rbbqwTL1aAzO9d07Qys2sHncbcXZKy05W8RvLLx6ps+n549LhLK5V5VSJMweQCTsGBsZ9Fbl0wzaBWBZhlOJkhnWlICXR2RpwZFe1UrlW5z+yQtij3iqeMw74756QolVOW90Ft6ZA6ANI5oLvtpsrUtZs4swpcpvNNy70EPTIdqgFWElLnukrKVecCzeohf7NuDVWdWMl5ut7ULf52/TtH8Gxpf0cbPPQFpQZLQQ//w3cSISpA/PCdVV7GpVJDew61rpxs2iPzsY1JRVOZCcR18N6Sr215mJqKENuZ0AEogm5fttr5H+hBZwR0tY3rndjZRJeu6MDVtqmHq75dFaLKpNPfCgqv0kb7O/Y/WdOOljsyyTnTt3dxIuferc8xX6pS0iVJOwAzBSWuJwsXfJd3eQnUXNOUx6d2xsvTeamJ7lnxMlFK//gAPPmkZR35aWBLorZLVOx3bp+o8FmxuAqAOmS9ywB2gSeVY4XYd4E9gxLz5HaI/TJAVV7l2AiDw7YchiQ7ReDcVePe/A70nGT0YV0XDF7hZUdblecKTHZ9q8OpBtY5iQl/ar8KdF8T8HSgfUXzyaFM1rpqgwOBv2RObFv5P7991YxP13a7JyuvHjLPZzVVMJe6wzw+abwGFebM8zj041wXYIezP5xZgRZAGG05WAzoWVUQBVHYcNpsBw6erTg8I4NT30nGfgIdCfD0zwbLiW2/NH8mazrx5er1nPOlAEoCnkyYrtJ2p32tbNd4vUoEVvFZPehkk8lpgqYJiDnp5pW151i1oo8fOAKersRXHWwGAheYTMlS6hVH7kK7LGOHCqeZ9sSQpaEzgFyjjK7KcgpGnJNgS4bzUGSl/Pg2agHobu+YNhOluqI0V9u+BEKvGV2CyVXAukpndcpd9kPw9FxUHb9WipLmnZy7YFDnzixSG+ls72rGdpVHtT16zTpNWKjaACiowng3F4d5ASkcanWttEMvATDeUp3JgvbCd7tqrfQwrkmUoId+3PkJ8OLcDjT4MD3ADnNT9bv6Esiuapm2/mHL4CTDaSU0eVnHlKd8n2cfpknXsxWZ0xrvXp/IapVsvQRA0Td6zOPuOnb9VmBzleidEsC0zQS/Oz+sv6Zvboe+lO++w7fEAfruN4BnVT6XOaetmVVwrtnSFIwwXu5X1qCvUPidAf8KoLoKeCYGYMWjq3qxplQg/s+7x1AUMlMqPDhvPrutgFpuXCHrl86+qvJ1AYI2VxxxXedrZHh1zFp9g17kQYDs5LcCPB14SeDbrQW7yrMfjC2/6tmszL51KBNHvnMSV/onmEc/vREBHaVyw4Fx/mZNtAUIeaeY9lkBnbagnp8c2krHfHI7/OOMIckDB5iRoSDJu49Oc3j9lHEqO9tPK9avZYcnenPd6R/Tv3a8USfrGcyu7WvY61Reu3anhFMfm0E+/WqOXeMM107JZqe3V/zihAevyfuMs7v1SoPxj7ZX4qvrfEkbaQEPd2klql8xOBUnnWU915CL7LYlslKSAGBlcLugX69dATv03e1PJ+Mdd9p+l+1UA6j8gK4JKq7AMYN3BWavaRDKoKN7FaQmRnynzc5YugBfnWGCiW7+el5GOcP7auj5/2otKbP6d4LXzA5rmdbKyzToSkulecJvKiYEA6ooAB3G8FA6h405OE6VJ98Z5bjyLm0UgOLDTE/z++qY6kQ5rOxdclRLacfBdapKHlzkO9pcuZMFenb6VLc3T/Sf/Nik/0u06Spr+V3Okeen7gSvl6B3OsZKVlNgf0rEq0+d+rYOjF4BqNP1v3Y7/dnkTJfVnkkcq3TvYtUUDNkuEzXB++MuLSatGe3Ogeosa5CbbEtUYe8CQ1aXJgLNbZCkv9saSEfM39UZ5lomqDUFtRNaNZS7yp801b3a/xXnJI0fFj3yXSen4nd72VNHmHrHeD4igP7ebl0rP5kZ7/RWwFXp220Z51kT2qmnV+9w0LbSKa1sHvo4oMxhYICO62YMDhnzAVQAOHj4IHdsWcrPbBZQxPccZOYZXHxOuqEMfYYM7dNWM1BReUIHoDe3sXzGTXXAp+zfNXRZ/FTGK/nv9O+Obk784902r50wdeu9WgVJGrPvScbyxNhRK/Be9y62PLg7qfjf5flL93sJnZqAPKvRd8DOac36utNaKg5BN0xmP3CXlpNWIJKT1CpOd26nZjQrBZ5UZSqqXCG9VPp0hDp3aFoFhup4O6ZVgHcSUL2eWxPVgK6OJX+lKfk4AYopjylyvkvjFeU/KfOEBp2c+tDtWdftrMm46ITPhqI/QZjf6k6C1y5jXK0tAdOqEqWcKygBaHDui35UNU4ldtepzFPvV1ku/POZVbTHhjzrRB/GAgzxsEnOP/EEYJ9wLACxEgStPLOLp2Fn1Ue6uu1pec25IICMYCZ1nmvMCR+4k4vb06ETugFpVnsmck4fuLL5aSBdzbfr3117Cbu4svbXaLtaQ7feSXBd0Xinr/5+V53oktrX9J1XwXLdosz/r+prF68nyflrguOsqO8qch0N0v6BQ8vpEFd3G1UnOcnSGKsi4hPYqQJLYMUCds59VzlijdX46hqeEdwEkEFDBVVXs5o0iKxuZVYycQrPrPWlHeNVw7w7/50tHTMF9K4DPNV2qo6t1pZbZVcDoW8IB1Bw9msKLtN5qHdXqkQALao7Pn2Xqg1Ag6cec6ehT9ZOwMDzeuAhbXlKOR/Xq80kWHcbi+8AeqwV3gM6PVNIP8AM4BMw5ZvY3ebSLvJhlM/Y2U7fXgqUrEBv97yfu/q/6/daQfyKbU+2RZRjrsXnCuVdwiceGYf0CVMbYtyX9J0r/eliVRffamI3qULuYpXrmyZRJz5zPWW2G7ejKxPYia+qds7/bwGenCQRVFdyX1V1ukWvkGGdAyVNhghC6iHODiwkM5O2VZl+tW0wEdqpzdQIsh08lh9XDE5apnPa/k4WdFr3S18X8DLu1TMqHS05ng51Yjj287Zo9BL94cGDPoAz9TbvctllIknjlWCQ/SzV8l2u7yQLAc/deelPpYZnR/EMKZ4n5cNJeRYO53jS4UAbdklliH4AHp++jmzR+azE8j9nhZjHdvxtIHM7je015uN7qkye3REkcU6Ia1R8+E0lyFvfeSpzdax3wVD1kSf+766vqo93ZXWVlpqIXe0/bZ+BvAb1iT+rSZ6PGWD+yUHr/zVfuJN7xgT/PvmWib6c+MwcdYdlKt8VFtCX7wolL6GDNcbx/1uAxwxWhZHgekaB7/1uitjq4mt1R+GkEJ2jMiYReY5r3xTQSSkMFHdAxjOCz76sx62CZ8a8IosEobUU+gwNV/vussnJdksG+hMoyvG8i2hCr/rkQ63UFXjoXUYdeKff6ozMFTCXweClsu+TozvRR3/fLs/aeas3lRvv1uLloqwfnlF1gQ+MyR1dnPUBpABC+B651C1e1gmYAcT4wkmrSgAVPszLnDx/xyoP4/gKFA9YU3kCgDEed3EBvNjm4sncvv5FPZiU7Su4NNDu7mSd6JltJoHqyni2ndr5STeuzL2rWtRD0RNfnXNXOmv/aaCeVJOurPlu2902ewcO1FXmq2dWT75wSqOVpBMvr/ilSbKtbK+MW9dU52HM43N4GKSWygQ8CVrqdtWKoS5gpdwpRJ2kQcO+CqHbhlLQCqiW/joDPG3JTZXjbruXQLMGAGm4sqYq35NjfKnSPbRWp1W3MWljmdq1VWPelW53411xCglevDPKYO46dDyWxvk/AU/q4g6UV7CR22+1Ktg5u/rdHb3MasuqCiYt/KZywxYXtAMwePEvW1gADKo5bgMCUHhYIN+5ToAPn8zKrVy5ZcVvKmrMYV/k4Atm1cncyqAPVSfm5Dk99OfluIAxPpzv4YGfd5KdDozvAlaVwXT74qVsTf9cffYVG7iiR8rWs1v0zbWk/qtHq5gw5UHXf+IHpwBPOqb0XOGXcXZla8mvupVXgXYFzM/SOwGEV2LYNKno4sOEp/LHYzSJKR4vD13d9dAZqc5UpqZin4iBEAxAIzgFVoGV48rUHKfOWYNKBh0zserg7ji801qvXJ8a3GnMChZP7VfXO4Cbba849jqHzxlaOdqumqixpyLnuLuM2PFSLyZ72x1vpEM9pMLheRLbn2S5oiOdUjrpHE/5Criy0lTLxFez5bu6YhJC9UUafCs99LF9RUWGv6n0AD6o8lBx0e/4vi3vpuJ3rVZ6S7w+wS0t3rslYOIa65YvvHaCsWgDTznjw3N7eMgnAAgw9t57772p0l3hwbOAZ6Wz1bYm1Z6JH+1sejL2FZ5Um/T/PL+Z21DV7650dupv6K8+XolL0DmpJMiv1+SbPOtkuvJbyZ/0Ix3ovCPP6tO6bd+T37sz750+AnrXbuLkWG+9PLRuM9UJO4an4e+UJkFKBSxV0XfO3wXkllp3S3kN0Lk2jf8lD2PdEc5L9FnxfGLAd+d/xuAJhpx72WUy0FWv353zmcC0cjruawN48r1PK35WB5Gl1sx2usynk2OXTdm3jvFaGbxrBYgAWLg7i+0nfqDZQ8lUVTjADB1sO9GeChDX6ceHaz7Xx6Sk3jDB91SRCJKc0+HjHWqf+MQn3rBe3kID8gEMcY5HneJOMuj42Mc+9gA8AFbkzDmhK/6ggtKO7l3wWunKSs93WXqXJFy17Qlomo7Z0ZoV9wp0tI96KDsDdq3Ud7Qge2RNZZGxpg+1FChPqkETHnSAYNKvxizp4je8qMHb9qkzgh8rerYRaOoPnokPky0p5n0JPiRPdjSrc9UP5lOfGevNc3gmAcWyvhlm7l0zGJPxUx2HYCOzDMHTKrip/BWcpEPPcXNOjWNVVpWJ9dzATimnZcHMMFK5GNvM9YpjPRnKiudXSoynOfL6lA+rMe9kAnXOzjmvHHYNTNCVZfbd2rutvjx3YLWq6nytTqyMcOJgBVfS6fZed+ZFW0pnd7fSM5UzOu762F7i3Vn8TwUH8MPnk5/85JtAhAMC8HB3l7eRaw/pg5wfXsonzv74dOe8S4s7sARUZvlWkgHX9NP2BKkArAy8BpQuSFZHa1ttOgNTp08dINnxd5Wld0E/aZkcwF/pe1YvV220sXq9nh9JGzFYa3fd2OnT1dcasDNhTVtPPfFJ9fJbWU7A3BW/lHzoEooucbniY2mblekrPkvA08XNBExX1ltpn65v2q7jjTaXtreLaRW/ZDWc8dXvN4BnIhCVUCesw0jHscs+UznynEOnNAqOBXcvExRg8Tv37flf41hl97nWqeAngFCa4Ee2r1l8Bwon/F+16Xj+WoBnyodn1lP71jlX5XkDfvZfgYo7QECQbrBlDIJt5XWO3emgQWAFWnZbzOnIct4Mhln9rEGwC6Y7+5vKkWoLAIf5PK8DsGFswA3gkEoM//ucHB9EyJo4PJzr1v4T8P35z39+bEU5ftqVT23mO/liMsAWGhUd+E3FibvK8CnwQiAE3Z4Z7Bx8+rjcQujATAVIHZjotmkEylzLO/0SQFd5Trd7JnI82bbryLHqroD6mbY4AfaOqe3kXHWO3GmQZvU//bnzJnh4tuJpDFQmz4DMKpO0zY7XJ5+V8Tl9TOXtRBc+6jbIUd3Orfsrx086vXnz4MGJIlTj7hR5ByA6pwxjO0EKiNz/3Qkg53SRmSHkwivNu0wrHddLbR0xjhnQS1R6EtxlCXEK5D5qxX52/lOmbFBMXldDmNCQJWWd7ArwEPz9oG/O3QGhBC2ds++yesbWPtIB1IyqsytoryXpzmlfDaT4D/gKDWwp8Hn//fcfQIZtP76n2sI5GqpAbHNxxsYXtfL+LWjzac60Yxx+1Gsry1a5aqYvLzIh484sABZ3eskzrnvYmT48O4iKDzTUCk9n93ULIX2OFa/qmO2zqzorl+x7AiFX5aRe3t1uqP5zF4S1zQng6QBEl9hAf/Iy41Zu2+j/a6VoZU8TH6DdrWJW1ZVVzFjNpSxXfEter6qA0lbXvaJ5uu6Pop2+ahUnT1XorBa6G/XmLq2qCLV8mVUUHeu0UpHlqe4BhI4HU1XgWpITsZ6AmesQIXcoL4W3cygJGrqKSVdJOjkUx6wgbQd+doJNWWRW+KyC1jnr/8r0pHRJx6S0fKK7jlErhXk9HUhWU3ZOL0vkyMTxlFdu5/IdAdJKQl5zHcybGaY6rn5WHUugtMsis4qz4tnu7qq6HV3HOAXa1Zy5HoCNDwB03QAZt7J+97vfPc7OcI6GcznwGnBCH87X+PoJ+vDx9na3JJOv9GW98Czf0G5FiUqc7en/q1/96lH1od8f//jHB9jhgDXbb8iUg818VomDepJ8mvCsq4D4XT3DcrIFg78ASd+YvludTN/quvhtVWvlV6t9J3g5JQ6sy+SOufRxFWzlOFf8SeW3sqqVz+RHvaOp8ngFUtIP0KezLed3jEnS6XoFKF18kMZaMEjfb5vc8q5rSwDgtVM87XQwZXQV1DHelT47Hu7sLXVKPWTut25LX5XirUpoWCosjgWncWJaClEjc+FpCGmIGmga2MSh1GqOSrEDUivHkoLtGF8z6hxnd63OdzIMg/qOzwkar5T9VmuvvF45l4lMnCNL0RNn3rXJrE8nkcCglrs9y8FYZv47p5clcsGKOuU1gRTf+5oD+M/4lfe7TKtmvilD/jY56OS+yn5Z5yRo6DyThlO/K45KfifopNri1hMHkHnxJ/4DP0I7fgBDABxuXacqI0+hDXCUIKdLuGjvXWLqAt95y7vy+M1vfvOYmzZsc/H9H/7wh0flCcDjgxO7RAQ+0O8ltzPg16las5KPPMnKnTah/u/AyW7eat/ydBX0q81mNSYrcIK1Os7Jn5x01BjSbYPQV7ta+Z+VL+6SlqtjrPwZepQJeq1GZ78uqa1AKNurB9qjetZVnac+OWV0il2OeYql07kn7cQr9QgNfZeARwGk43KyBEa+W2hCSG2TJXyudXdbqWgTRU+hKtiO5nqtKohZkU7tqqO/w4tdn+rQJuPfoXnKY+a/0lZ601Du0JfrTrCTJ/HN/m2blRDbrZxqre6oJ7Vsb4BwS2ulYx3YUUdX13Is25z27qs+VICcGa5tc+sls9cuiHudawnKTnoIkDHgQhNAhMqN/GO7ypex8h1giK0lPgAizvgwJ22o+tCmnhdMPyVv2a4CzJjp+4TsfCo253r8n+uAKUAWgIf5+O1LUtNpO4d0TOygVlxyvOqUd7JeAZMajDOoV9/R0XuyS+m3yl+TyE4P6jwJrK/qc46vbqce+3etHFU/dQKUEx+8s/WU5UQvqh5kQrWap/o1/xf0dPaQbfRpCQj57lS0SN6k756u8wRkV7xP3Tv5m+RZyjp97QeetJwL78ruDJqltFWZ8kRcLWM6bo5nVsY1y1K+T2c1/qpKVct5rqEDWVxL58r/XTa5ouHZYF7HNasyGE3G77bgdjKZBNdU7rsKnMbXVUMmhmeGnXfq8Lf6mrJ2KysDea4jeVmrOyue2E7A4xhVx7IiWg8iW6GBH10VYVWNWgXPGhQMzNqOh3PzkK50V75VPUlau22X5Gf+rSyxHaooJEfYL+d0pMMtL8AP21lWcVg/r5ZgDJ6ILBCq/kEHLl/ox8MGuR2dufjeCo4BMCs+8IDrVJY8W0Rf11HP0zBGAuxVxaDqlXRnNq5Py+rzrmq0srmUT9Inb1IXEjDkFljKqjt/pK3VRHjlU7rKUA3OJ3/UbRFnApOVWuQFQK2JRNJxxWdVH9vxeOcP61w7n60eVGBSZVltvI6ZuwpZ4auAJqt0+p8KQjvwWAGFvuUlK501OUv/vQNXea3uKGXs/sCTltMgU3k6BtS90gRDK0feKX1mITVbqQ4HI9ht2XRbO3WbSwfg+hJFrraipqU7efAS20ryqhrPhJZJmy5Ipvw74PVMdsZ46lH39uppBubaKkDRwed2TQXWnl3RSHd80snVrSWNS8DjlkxWkORd7qnn1lvyNoNIbbPKVFKHO4eWQS4dkzyz7Mv48oT1nA7Sd0HjFFQYl/k8EExggu8+s4ffnKH529/+9s4XvvCFR7JBtYe7qf76178+Ki78DRiiHR8fKsjZH9qnrFiPz+xhPW4ZWG0ygTGpoSIE4PHAdL749BSoqrNP3ciqhjLOcjt/W+E6Bf8qY/6vASD9mH/rz9Th9I+nimfV0bqdsvMFK8DQAb9u7ep99QkGa88GCcBXfnvH1921ScJ4BUCdxktANQEQ8qVWdPSxxp8u4evAaJXljp+ntdzluX7KZKiCMdfc2eRKFvp/+dS+Lb0uNoNGRfhp1BXwnIJ+RaRZ0XmGadlX2nUAKkCe7ahl35ea+8MYZ1Lt6Zxj0lazohXomQKSuu6KvqUnM2W+q9tR3Th+12WnAh71MLNv19it7VSWrZWerPBQtaggPLOUugWz0omVDmZGnmMZOLM0LU8m+ozTcktHZyf4m+rUVL/lOb895A3IYHuL92BRkQFk8FBAKj2f/vSnH9UZ1sHWE7+54+tLX/rSox0OkefpIIfVIyt4ojP9vGNMfhkQ0D3G4rwQAEy/wHhUlpAhACvPV1Sb6SoQHQi3X70mP1bAQb3U53bJaFfNzHM7WZHb2a9zTWRfK86dHmQiUSshBrSuWqhv0BdUmuVhBny3WnfxZlIZVTd2B38nvpQ2tVK9S6wqzxO4ytvqo7I6WBOmqrOdfu2qUye7vppMr9awmmeVQCnzOv/Of+faGbcFPApgl5EaoE6g5sQ8r0tYRaynYKSS8jvL9o7bIdWKUCcGvFrHrvQ3Xfsz7abK1zm7BIFp7PzdGcmVNW8I/wAAEZpJREFUjCbXVPtVmSZo3mWNXbsEBOpkp7fZt4KepK+WVB1TnmRgSNCcTspsrdsuPQGeLqhln1ybeqvuy7sJ4DHYdrLe6dTEHrug4BOWOYgMX9i+ArRwONhDxgAP3maeh5UBRvD55z//+Ttf/vKX3zyR+ZTRW7XSP8GbrL5AI88Hop2VLXhLZYnXT1B5AWAJfnxhaQUvd2wi/c+uf9qsMnXdtXKTmXzKP8fXVjIY6+sTxNckturs1TWnjXoOSB5Ue8/ky0pcV0XLZGbnP2uiS9tdBWWl+zWJ2SWFK//Z0cm48GC1darOdv475dmB4u47aeh04Zk4NOl7VW92epf+dgfkq5w+AHisiOQgKyd3MozOUeuc62Ky1JrCn1QV0tFrJLvSfFXqZwRxcrwTRXipNjvwtTKYnBs+aiTPbl3t1lT5PS3n1na1MuWcnTOqIGS1vgoiHDNLozjMDFrSkZVQ+lXwvnKStNWWsiJZKzrpSD2z1G1LTABPzildEzCTenRluwdQQ9UFgMN88A/Qw+Fi1gDQ4HsqMt65xRr/8pe/PAASt45/7nOfewN4qm+p9p5ryWqYcwvKMpuHJoAZVSUqPQAvqlD0+exnP3vpdtqd/t9JUqqvTf2t8l7JXxvIgC8tynJC20RPcv01UckqTbWJbFvtKYP/zpZ2c9/1tV2s63zI1PYSeOx8ba1oJf1Vnt3cncy1/crfu7z5KPrlWrvYlkWb1Pe3AE8yIFF5t9WwCjarxXcG2gGi6rgmYKSCjgno+SiE9Npz1gy/Gn41rFWFwHIp/Wtp9qqzu7vmWmnpDjOvAHfdxsztr9zSXN3unWcVsqKSaxfw1Iy0jrkLVPKmA0wrx5+63pW+OyBTZZCBw2uux/FXh8fTHg2OKatVPwNU+hVuS2dbDZtnW+vvf//74zk4fMd5GmRFtYU3mkMfgAkgwpZXPQSeFSvBJv0BWq7NPmkHrpdx+Z4fZE6Fh2oTdDHOpz71qTfP5EmgN9kCumsDtTpTwbf/ZybPd925jRMNE6AjSDxtPde5EvgnuM7qW46dOlltJOlc6Wqttk7PDe14VO14BRYq6DjpxyS+qc+7ytTJD8nf7oD8FZ/e2fqV/ic9PF2vFTuPwdTYZvJet02Xd2mlkqZwc8ITcdVAd30luGbF0zlqu6kB3x3/NfqdjOM0567apGGlwtI+g3tmTatKz9RAT7TursMHHEcNarVPBQVczzs36hry/1qpsG/OUTOHDNaWoasjTB52SUEaZrWHdOC14pOOv57V2WXJztfJvc7RBaaJHGsGP+lDmzwszf+884rXT0gHoIdn43z+859/84BADit/8YtffACSDGRsh9U310OXgIezOvaRz4zP3zztmQcTWv1hXPhFBYqHI9L3K1/5yqMNNHtI3epQrn9yl+EKqE4C7irQXqkmTuXTtTNJmhyszf5Vt7J6qTz8Xe2Y/ztbd/x6B6aAT933WVnPVDSyupw+pvKoVlSuxKFJkidwqfPWanC90WIHmroKyUpHOlvXL050/xndcw1V7l1MygQrfeD2Lq2uHLbKqncL2QVi+6Wy8/fpbpFnGfea/a8CFxFybpO8Fn2rQOr3GXQTJH0YyqzB12oDvOgcbGd8WZ2iXzqcPD+Q7ZiPwKhjlPe10pVO20pABWb0JSCiv52tJODRvrqzPjVrlyYcWxrzyX6YrwKvao+r6msFUiudrMHMdiudqQGfczK8goIKjpUVwAt3WvkOLqo+nPkBAPEUZA4U57y0gzfJc/WX9XkHFmuicsNt7nyvTvhuLYEsa+Dv3/72t49tta9+9auPypM8YS7Gr4emd9sT8qVWAU62nvLbjb+qCjr+s5k4/TNJujJe1UErp4Ibtx07PTfQJcDlu6zc+n/yVl6hSysfcuJ9d/0KQLgyfvpm+q0Ode9icN2lyWC/sscr68m5tYX0VXfixJ0EYMLXrPLIz+UZntWAIvyXAiQdOPgwAv+EYVcMOse7Sr8Kd7Ufc57AVV1DB2IZp8q1BsFp8HuGr5k9TipJq8pCNcosnadxp3P04GylvwYn+Qd/LKfW7JrATL8T4ElgVatZXXUoadtljhq6Tv6UpNTKnkHIoJ/znrbRUh+7apZVHcdm3QBEgIOgJSsvbi/Ba24dZ4uJD2eBciwzWtba3SGjfBPksJY8P+R5olzDL37xi3f+/e9/v/OZz3zmUekBbHHdxyoYTL1hYlL5uAJ41ANp2gGeCsg7XV7J5GS30pEB9MrWVtXB6l9Wvm8FxlM3k5/5dwX2d/151f8r6z7xNa9XveD/zu+uEqVqr/o6Zbfy4VcAT51b+XQ6PeX3ajdhwrvdHJU2xvsA4DllKDKnOvlT4F1d1zmnw1858ykDJ4yatKlBdzo/9F+pUjnPlfKnYGd122wG04kTloYOEK1A0oSH2UYd6MCM21infWrGy33o7lzGyiHI38xMBAUr3icIq4ADOsj6DbzSMgU8WcIWlJnp1hL1NMHoyvY18+/GysqeAJjf1Uk6Vn6fQTkfLdFVs1K+mYFl5Urgw/zqCoeaqQIxLwDJO7nUKasP9bk2PnzQ8QVGjJ1bH9DCAwfln+v89a9//ThQzRkezhy99957DxqYzyBdD5Cf7OJKcEj96wLgKqFRfxL8VbvrZLmivQallR7YP+ftwHvqj+tKnU//lr6Mv6vNp3+qvir5U6u/V6sRuY6XTABdX+Vpyr5LNFyrPKm273rr9mFd9yS57MBzrSZ1809iT9r5Sv+62FtBeO27BTyTDKIStsqkO6JXIKAjamd0UwaenM6d61cUowNyd+bc9alO46XHvzLeCfAaPKtTc45Tdas6G/s5ngE7AdGusnEC9umEaluNj+89+5Ggp9te6Rx4pU+HkclEB4A6ubhFMNn6S0eZASQBTtJWs+w6Vw0y0wpGBZ6ejeB7EyuBCttdPHyQW8nZkgKcQJfv87NdrkFdsNpWfQ3r8OnOVuyo2KSu8fRl2vC8IHjLs3vYgqPCw0MQT3qrrNJhJ38MZEl/BiTBAOPUQ758d6oCdLd0S1MmZRXwdjqWlQDXoM5WULPSme5c3spOO5s2BvG7nt1J25d+g34998b1zges/Fi3JZfguZt76j/VgSqPrCStbCr7dud2Vj5mSlttl/raVenujnvq1xUfTofzpS/96VtvS79aqtsFlG4BXRYNUafy/YkZ/4vXazn1pWnUMKfzTKtTd+mcVKdO5cfOOHWQna7lOQDpzgOF6ZRzXR42nWR4HcjNipxPD07j0vFokF0VymAlXZkdrSomO9nUrYqa2QtsaFedeq0AQXcC0+rYTtntlQoGYwEQATE86yb9gfNAL1tZ3LJORQ2QwxkcKi+s8+Mf//ibZ/lIK785A+SrKhJQJHDgtnPAk74P3ic/GB/Ag5y9Xf5nP/vZ44A0B5k9A7QD/DUTzUy+6kgNxFU2NdBnFaDTj6wiSqvtMinbAWbbJ7hagdyaOFt5y5sjcv6d70/77sBNrrcDgx3oSbDfJQenSu+qulTlsrPV6gfTXmqyI41+X22vk0O2qTsx00RvRX+Ol4CUv68WI56JSatdB3VGH+861I93//nPf/63Q90QgyPSUXYMOAGeamwrECTjpmX7u0H5/1O/CcDI9WZ29gwfnlHSjgbH69aT3+nY1cdu60YQUTP5auSnICF/VmXUCibqXRsVsNTtgAwg6fzTQafBZua3kh0gQN50WX8G3VqVqNWcGmR1ZBmcdgCrAzw7/cPPwFOqZbUymq99YP48WE7VBz3gzi4AE+BGXvk8Hc7eAIyoDNUPcwFmHFenyG/G0x8JAAE5nOf55S9/+ejHazAAW4KlGlyqnLuMs6vqJW8dc6Xvp6rzSrZ1O2ISCFdVBu2O39ps2mAFzKnzXZKjHnfA+pQcr8D4qhI28YVpOwlWJwnTKm5WGSdgWvF5FeTTX62qgNMdnAk/Oj2f6E8d+6S7E1o6m1YfuyTk3X/84x//rUZBB4hBoDUrqEF0R9QJTdtXJT0BqDsMuNJHgHZXka/M9RJtMwM6gcWXAjzPOI5dteQEpJL+naHUdl01Z8qLbCd9XV95okyz1LoqAWtj2acDUlyvIIDvMpPhf0EDtKwAh2NVcJl2aiWkO4TruF01aufAdUCrLYSsiOU2F4eX6cPWkS8cpdICHdyG/qc//elR9QGI0AYw5BYg/OCloFSEGCPfj5UBV6DoKy9YNzIDTDG2d28lz5mb6hEgynFXd+ZBj3zLDLgDwauAdtLXne10smUt9VzHJDt3rNX5oNV2VVYC6rx1i7uCwqoz0uBcnQ+0TybcuwrQyRebIO0qn6cx8nr6ryq7BHSnSipjdmvUzp1T/Tnp0ZU11Fh9B/BcmW/aNivENbFjjLcAT5dFVOcoakrBpPPt/maiLiDX8tPqfEe32FOAnDKoKiL/T4z/zvgv3ScNYgUWlddLoenqlJ+RQ8qfcZH/nVsnk4Zq1DqrrFJMy6/JM/9egbYq27qtddKrbtwKXLrEJNtg4L4fS6en/CsfqrPMMw46ikll7JR1Vqdb+cQc0JiVG7e5eOIxFRRpB1QAbJjz3XfffVRZ6MsLRLmDizHQIcAOd1TxvR+3HtUVfR3zew4LmTE347uFRnv7Shd9mU9e8z/gin7QWgP/yjanNmm7la2txsn2WaWAJxUIXUnydsAsweSpGtP5wwqc81zKDsBwTWDVbZ8JWO/4dvmbcqygP2+Rv8rLpEldV4cSLDpuF4Nd3+omDm8mSP52FZBTjMoELvufwNmVua7ElFqkEK8on2p77/7rX//67xX0qzNcOV8FlOeBVorflXhPDPe6SniFkdOxVZ4VULsyzmuDteT3yoGsHO6z69BxnpzISoHNivNOpwQm9fDmKotIh18BTw0W2bZWSVay4vuTE+vW2GXxOUc68M5hZmCpNpRVUdYBb7A5g3MGdHgioMy1SJ/gKOW5qmTdzeS6+ZmPdTCmdMsfQAt3u3FYmA8VHkAI21es7T//+c8DcPA3vOPVEzylGdBDdQZecM4nHTTjuC4zQao1VGrUO/lqpcitMuULXbSxssTcjEW1iT7QZ2XI9U0SuZWN5PdTgMS8FeB0gFdeTzP/GlyqLq+qN10VprM1dbbOI32prwmslGsNuh1AuRJMK43OXwsDzKMfniZTK9/rWJ3OaHtdDNaGT3JOHnUVkFNMSKCMzax4Usfpjiys5rqi59LDWuqd3oxf+fjWbekTZyaTOme5KnOtAu6kQnESwBVGroyM72sF6gQkTnRxfQXGTgKdgrhJO0CFZfdT0K4O7Er7HT9WDpWARtDCCVXQlAFSxc1sJ+dLsFAdTga8qt+7BwRmMDBw+V3yJcdXn2vFqcvSdNITx71KGNR91pV2yZgZwDX6WjGShurAExikjk0D486Z65jTPjobVo6sHRqo5vBEZLavTKao8lDFoboCyBEcWQky60/b1vbkF7L0jfdVFoAwgBYgyn4Z2OAHfGas3//+92/acbgZoARtFcjteNP5XwPgyhY70FzlKh+gNeWpnlZ/tAIF6k8FFrtKTgcOVn44q6LaHOtO+jLgdjco1ApRbs1WEDjx4bZZ8YrrXSzcjb0DXTVWJljUpjvAI0DfAa5q/3cAT7euK37hGcC54+kUB9wGPKnkK3BgFqXD7TLqZ6o8U4XdAYPMlKfjTdtNhZDjrUpxdc5663O3RkvtHti8Uok5gbIpD3QI9ZZJM/MMCNV5V+e2mlMdWlUlDK51/avbx9PJpe5muVh+J40CjVpxSrpXID/XkM6+OtR0gFzLW7lPlYSu4rRyVn6fOvysTmTFyjWeaKYdAMYqEECC5/FwEJnqDFteSaMVI+j3XE43R74eArrMEA0czIs+AqYYy+f5wG+rPHwv/3kCNIAM4MWrMN5///1HhYmq0wT0rHi7y9gFNhWo+X1nFxN51qqo42cwTj3OLF+d7GjaAaOMA47RAXHl4tnSGnv8X4DY2eIksa++5hTUu2Ri5a92Y62KBtWH0C71mjWd7PNkf3fByIk3SfuJxitx5U7b/wMkL5t8m28XBA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7" descr="data:image/png;base64,iVBORw0KGgoAAAANSUhEUgAAAjwAAAFeCAYAAACB28VWAAAgAElEQVR4XtR99891W1X1uYof0kE6SAep0puCgkgTCyBdhEAMqCHxB/4D/wRLImoIBsVC70qRXlRA6b23S7+UK4ii98vYyXgz7mDMNec+57mIT/Lmec7ea68111yzjDnW2uc97zvf+c5Fh+bnP//zPw8f+9jHDh/96Ee3lje60Y0ON73pTbe/3/ve9x7e8573bJ9/9md/drv27ne/+/C2t73t8OhHP/pwuctd7vBf//Vfh3e+852HD3/4w4df/uVfPpx33nmHS13qUofzzz//8G//9m+Ha1/72oe73e1uhx/5kR85XHDBBYe//uu/Ptz4xjc+3Pe+9z38+I//+OFb3/rW4S1vecvhG9/4xuGhD33oNsanPvWpw9vf/vbDZS5zma0dxvnv//7vw7e//e3Dy172ssMHPvCBw5Oe9KTDNa95za39j/3Yjx0+85nPHL75zW9u19Anxoacv/qrv3q4y13uck4Lf/M3f3P4n//5n8PDHvawbXz8YOynPe1ph2tc4xqHJz7xidu1//iP/zj8wR/8weF2t7vd4X73u9/hyle+8uGzn/3s4elPf/rhZje72eGud73rNif09elPf3rT4W1uc5vDne98501W/EA3+ME46A9y4of9PPKRjzzc8pa3PNcWsn3ta187/NZv/dY2Hvp59rOfvc3tyU9+8tYPxvzbv/3bTd+Pf/zjD9e//vXPze11r3vd4V//9V8PD3/4ww83uclNtvHxDNYWz9zqVrc6PPjBDz786I/+6KarP/3TPz1c97rX3a5Bx7AF/GCd/u7v/u7w//7f/9tkody490//9E+H5z73uYfHPvaxm+zoH31h3Fe84hVbfz/zMz9z+M53vrPpAs9iHpj/M5/5zMMXvvCFw/3vf//DT/3UT23y4T7k+cQnPnG4xS1ucbjiFa+4tX3BC16wrSXsDmNAthe/+MXb70c84hHbc/j7Wc961uGyl73s4dd//dc33cA2Xv/6129293M/93PbNfQHu/z3f//3Ta9Xv/rVt+uwUch8latcZVtjzhPrABvGONAL5gfbg/wPetCDNn/AnGA3l7/85TcboIzQWfqhrfEeZKLtYv60Obbjfe0L8tGmaFd6HzLpfX8W4/i4/KzysR+9Bl1jnjquy+hzxDPUB9pC5/qZ8tGP1Fd8ftqX6xDyYmzqMelf55n60mfY1tu5nD4OnqOvp/WJhmEXfX1U795np3+0h24Yj7h+OiTmhJ90r5IXMjEm4zn6cGV/qhNdc/wNe1g952utMtHnKrtUe6N/qc8lH5usUWqjtnFMH4w9yYbdj9C/zw3XaCvuy5w7+17FGPfBai7u62xX2St17fbmMYH9Jh9lflJbpe3h3nkTwANjQ0JEwsbfSGI/+ZM/ucmP5AHAg6SPf+gUyR0JBUnyale72hZAkWhxHckAfVzpSlfakguC7xWucIUtyeDnS1/60pZ40de97nWvLUChHZLb17/+9S2BwwE+9KEPHd74xjduwQPJGwkN47z//e/fgNB3v/vdw6Me9agtqTGpf/7zn9+SJsAUkhBkB1hAIrzjHe94bt1e+MIXbmMCsNEAvvjFLx7+4i/+YnvuKU95yjnD+ZM/+ZPDDW94ww2IQYYvf/nLW9K76lWvuoE7dUbI8b3vfW8DIB7UMQ/oBeNBh5/73OcO6BuggXrFPYCMr3zlK+fADfp/znOesyVctGXCe/nLX77pCHOADvgDnQGkYh1ufvObbzojCHje8563AQAkdsgAXQEs3P72t9/aU0b0hblAHxjvcY973NY95oTnAE7/5V/+ZRsb4IZAFPK86U1v2mwH4wKoXuta19rmjM9oB7AIGwCQADjkD9oANGPtCHie8YxnbLrB2jFgYg64/4AHPGB7FLqCzjBXzAE/WCOsO2R74AMfeG5eGANAE33BbjEX6At2D5sHKIau0OerX/3qzUZgj7Bf6AM+ArsHgMYaA1SjP8wXgBTPAeRBnz/xEz/xfXGiAg/q8LQRDc7akSeOBDCqxMW2TH4KshjkdCyVJQUxXlMw7MFaQY4GPNhSBehoLwxk6mMT0Khz0KCp89a5pYAO2fAsfsPeHGi6bOyD/bK4WQGwCnSl9al07EDBbSyBS8rKPiuAXCU6XMe4ADwJLCtg04KP82K/ei/Ze1p/1QPlUHunL6ltuX/hObf91VzTvVN057bE/h3AMLkTELpd6DzU/tJ16srbOXDgmih4S7ZfjeFxQuMKfQJxlXbJvjl3B+eqk9Q3++e9EeBBYzAhSBQwYlSvCOgM8gAOYGiQvCA0gM0///M/b4AF7WA8r3nNa7ZE+5CHPGSrljERTAoCswqGcF/96lc3hgfVPRIHxkYyR1LHeAAxAEusvPHsE57whO0axn7Xu951ePOb37wlFcgE4MFKG4wOqvI73OEO25gARmjrgIfgCgCCSRzjIcGDAUEyBsME2V772tduY4ANwlwgI5IhxnrqU596sYUDKwL2AskTMmlQ10AEYAYd/v3f//2mL8jLyvAlL3nJdg8gg88AIKK/xzzmMecSP5gOjIXEf4Mb3OCcT77qVa/aQCF0A2aE1RcAKeYCkAKggfGQwAFcwHYABHkyAXj5+Mc/vskIuyAr9Fd/9VcbmMDYBEkYB4AVYIhGDMDDH/aN8dAG7BiADFmlCy+8cGMOAToYSAEsYSd3v/vdt3EAKJ7//OdvDCSAG9YHIAnzBZsFe+SzmCv0DKYJ+sFawNE++MEPbgAWawodABhBdowDeSA7fAEgCNdhOwxuYLDQJ1go6BDzBXCFLmCXAJAAn/gMO9IfD94a/GFTrHqUHUqAwKvICkT52Ax4zj4paFklZ09W+MxgSdk5ZpoD7SQFVJVVQVkCTxXgSdUu56z9dMwOZSFAp/8o0KzADhMUk0E3Ln2+SrZazWrVi/aVnXhlTxm4ftS/zsHvoX9P6A40XLdqH8q2pCRdJWeCN02Cqhv0mxKgy5qStdsodXgsw9MxJBWoYYKuxk0MqI+Fogrrzxzr9qNAqbKtNH5i4fD8KuZ4/4mpU/nxN+Imr2lcSGBV2ZtUyCmzCFlGgAeJBMmGdD8qViQVABEEcSRgJE9SmKiKUaXjGtpC0E9+8pMb6AEQwT8qCokMlTC3npBAARjQPxImJvGOd7xjAxjo/573vOe5JPjWt7713NYZWQO0wzhIeABmYF2w+ABSSF5ImEhGqLyRWFF53+Me99iugb3BD7YrcB9bV6j0AY4wx5e+9KUba3OnO91pS3hIbu973/u2bS6AM/6QOfqN3/iNbWuLRozkC2CGuWmlx/v4DWPE1gjADvRy73vfe0u2bA8wgSQK0AXZ8AMWBoEKwA8GgnUBGLj0pS99uPWtb32xuYH5gRwACQAV0A2CHnRz0UUXbQmcW2UAqJgn1g+gC+NhDSgn5AOwwrYUdAAgC3vAukBuAAf9gRMBhAG0wQawFgx47JegA/1gTQEOMB+sB8a47W1vu8mL5wBAsb4AY5ANa481AqC83vWut1XesFvICTvCeGB6uP0EUIrrsBOwNAD0kBFgBI6Cv6FbjAXQh3XAnKAXgCjoGiCKtot1AejBdegdW2RYb+gPTowtRqwJQA9sgEHPE6QnXQ0+mtiq6kt1jvaJ5k1tPGGgTarQNXF7cqVtrLY/FLx5/12CceDnDI0DLwISgsa0nagJQBmnKhmoXthGA7ODrqQTb5MYpQ7waPLwpJcSo8YZykR9qI1UgM3tUCtqnw/vVYlfx5iCTMhMPTn40bWijRDMKahztsqBtgKRU7agFJgnhqwCDwlAuB26Tn0sAgZcr9Yl2YL6cgVM0nXKR2C5Koy4hmnbnb6H/Ae50R+JAQXGKR7qNV1Dn/8I8CC4I/FRCCQEnldB8AdrgsCP+2AxsCWEQAPAw7M+uI4tCAARbEPwBwkOiQlKwtkUbAkgKaKaBgsBQAIm4TrXuc4WuJGkkUTwg+SCewBGSGQAIEhuYJfALAHEIBHCcJEwwYTc5z732ap3yAxgAhYDyYdJGwsB5gdKR+WPLSg8i99IVAAw6A9MABIkxoP8qOqZ+GBw0AEAALfKsGDYZsNY0BOZI93fpjFg+wyAB/2iTwAs/EA/r3zlKzcjQOLFOkB/SOpI4gCDkBFbjGBKACKwTtA5wALmBmCDxIuzQRibBgzdQmcAClgLyABAAOCKH2zBYDyAEFKouA5wA91AJ9AX+kSiB0AgiOFas+p/wxvesOkRYIY/6iQwXgBkgGEYL/rBGOgTa8cfACfMH2sH2QGSYKfQAZ7DbzBzkAntMB70Bj1gPKwT1g9tAfbQDjoH+OFaYBsOckMG2AzGh04AbmBbYDW5HYt+cR1jQR9oC72TqsX6oS+0hw0woLpT0vE5T4IHr7q9Gt9TlaFvDVApiDCxewL0cVT+ilZOFS2TDcbhVm5VpaGNBkkmNbTX8T0gU3auQQrGCroSwPOEQ71QhwqmFLhoIl/pLPVP++uSh89L2RjVEWV1P0tV8wSwOUvC9WPSpFyUR22Y643fDowqXaTrDn7YZpV4HRA7w8Viyu1tj1wO5pJNJ8CzYn10/Arw0C55hANrxPlqvmFfus7J7nmNcrF40iIiyTXR1Qqsc12poxQffQ60N9oWZXfGbwR4kNjB2jCwI/EguSEZIDEhWaD6RdIBEwIGAT9IRKi2sQAwbPQBxaMdlIgkShSKhP2Rj3xkA0wwOiQd9AlmBgAIn5FIkZC5eEhYAESYHIAVqmc8CyCEHyQoboEAwICNQZLCQWckMCQmJEgkJiQubn+hXxo85EayZZUPRgHzQSKFPLiP/jAP6gdteWYD42CuGBe/2YbnEDCOLygAFvSB9qAnsR1DY0bSxLNYSPaFpK1noaAvony0xdgYAzK/6EUv2kAUQCLGwH38I7CgUUNf+Me14/zQTuXF2OwHc6V+2C5VN3iG4LlyDjyHdeVc+RvPsU/YJeeNcSGvJhnOhU6ggYhOTBCG35wXAybHYUIjA4L+oF+AI6yDJhE6MoMOgRSTO2wXcvMMD6sY6sHPrqgszm5wrJTY9PzDpPrxRKlnO6qAkxKLBknOSfWn6+3bTJ6MdA4EAG5PiY3Q6l8TWgUetHrUv1eBewKSFPw4EEugYjWesyBkZOi//qyuZ0pwjCeMP7puSU+ryt7tTxPVFBxXIKs64M85qR5gGxU7NUnC3mbFNnqMcLvmZwV6DtgdCE0YJS96GNs4niZ63lP/o9z6nG9b09Y0vhAIon8eRXGGmaB3tWa+rUvZIA+BFHNvKgi9oEqFj7ZRlgiynwM8K1qRCVwDHAAIEhc6wT8YLII4EgEAAn7AxBBE4DPaM9lBUB724wSZOJmEuLWS0Jo6NPpEW/QJOZBQoHxW9ZSb/TB5MnFxK46MBPtOi0sFkyVAW/yjEajhkUHBeAQCK1RNY6COeK7EEzH1xWCliYKGyeRMJwNjAyCFN6iwPQX2jUme4IvO5EHfA7cHRPZD46VukgNP6GtP8hyvSpzU+apCqoKyPkNQwvlThx6YGAg8SGswUZvGOrIt5AALxIPkqVLWQEtQkCoiBQE6D+1TWRSCMM6PdqvB2udGtkmDWDV/ypOCaZVwVok/jeOJ10Gg+t9eUJFkTPaqAVUBL+1Ut8g0Masd7ZVNfTDpudJvAn+eHAlQGE+S/DqmJu7kc7Q/9//EfNBnki060wkZ1A59S811VOnEr6/mmwo2PO/xJI1F3WhcVVa26nsld7J32qjqg9dWTBzH8V0G5nONL7RzFqEqo4OwFSup/uuyadyo7HYFQtOaKGg6B3ggcJqIB0L9rIulCdKNblUddhUXnWA1ScqkVQVlmDgA21SB3WVMAZCgRx2y68+dVT8rq6HATitiByWrgId72O7BYVts+4Gdw2vfBGncoloZahc8JtUJ+kh68b7dcCfBhUHIqXM/8c+xCPIcHFRbMipjon81CCp9jPHJWKINmasElpSN8GoQz3pgokxq7xwDv73a1UC22kpwgKuByMdc2UXSpSdI1UNKPMmHPR5ULM8p9sx5qc70ms67YqoUADlo3gt4Ov9b3acOPXZVLJXbt69LlbQoQ8V+rIq9Ts8OjNy2lM3tWCHXVeXPmvAnhVoCAQralL2dxstqXVWXmsPo957P1UdSPvW1Ycxl3MFvBcYqV8XOaT5UG+rGV4bJfXiCBdz+FHBuDE81kZUTTQd2mmuaqDU5rg5AMoCykj02yK2qXk92aYGVhXIjSXpU/an+K0qWQcaD6yQQwoAAeHCYm2wDDv+CfcP21rE6W41dsS171r/rX5O7t3Umjg7Ldh4w8RnrsLI1TfYJBPA+gxkLCYAXMHxqF0leZ1HYRqtCTaJVYK90rMG3Ak8rnVeVcPUM5dB1UsbJdZiY3JXvKOOMdnvlm/hOSsTOMqGfimliHMNvZxMn45/axqt/T5TOmia2hz6hz4KNT/bn1b4C9zQ2r3WAh+1YXPo5EpVbk7UzQpqEqdsK8NCelKmfrofOi88ck2er8VY5yMfxnKJ+6TGti1FeUNJ+VsybM6LVmSb6MJn1ZF9KAHS6Seu6AZ49aJNGgMDbUXJamR9T0UBg3SZI4ymzMzXGVbuOFUoMhSdPlTlRtQyCCtY419U+KAPtXl3iOWyj4BAyzpQw+OLcEw5R762IOj3TwSagOPVVVYhs21UrlXyalFy2bt0nc3aAgnVCYtCDtRUQ1KTpQdmBAO1N51Mle61Mfc60o/RsxbY4SJmCjAnQ1UCcmFXqV8Gazu+UoqBa38ouqMsVY5USaqcH6jMl5qmumTiUua2Suic/Mp/og+CUcVftjcyl6i0Va4xrelZD11GBTKrmub4VO6RrvkqkjLmcl8qd1gTjTnJcFb84F/W5PXm2izd7AI8XycnGNNf6liVk4TVdD817CcyqDWkf7jMpnleFv+IP7VNzg6+n2tXo0LIqP9Gg3eIkI5s848EmoTvdo5v0eWqbFDjodE67YqwUMOlMvq2ycn7KfWxihtw4AM5kgc9geMA8nDXDM92C6oBJxbYkunW1rg6gppXWCpyogzkIUIfjl2tybTm29u2gPlVk1SFk+lbFjqi9KDORgkyVVFa6PRaEe58KXKqArM9oBa0BfbU9carvpzjIsw1+wNoTKs9PdTJoLEkAgOvWbbFw3ZWl0Djsz6vOndHxuFslbk/CCszRZ5J5VbxhLfEP50VVF77GDuTpW5UfdSw55e7iRBUfPPlzzTuCoLMNvZ/moHrxNVsBEvSrDJvGCWeqaFeuG19HXyMHRzqGxnOuc8Vkr9beC+1kW7sADxO1JvLpIu5lJVaLn5gD9N8FgVWf6dl0raoiPbGsQASqfhzYph55zmSCxPc4Bds6KoZsxwKnY8b/335GgaQf3IVs1UFCr3DTPDq7ZtB2wKN9ezBKtqPAIgGXFTviydcBmrKLCqzZrvOrvbaUki1kgE9oYMT49IkpWEtzQT/dHFRHk7aeFBTkpuc1oahfVrR9ZQPKHCSAgb71u3V8C4JyKuvIhOf2nc4mreJ9lfTUpthGAWLFXEFWvpDiYFOBn7/dQ99a+VHaguS6VUW9y+nAjwCoAlQd4z0psKAH3Rk4xreZdzQOQLbEgDvg0aLeD+GrfrQAo33BLvE81tXfRuU8OJ4CdbUr5E788JrKQL2vip4N8EwVrVVD9QZLh3onwcQdz5+pAM/ewOvGkiqqlNCcMmNAZX88tFptFcHZaTiYG99q8upNUbo60XS9KJej5g6AdP1397v+J/edlame8XbKlhDMqO7URtSptDpgH9xeXJ3r0epE159/+6v/Cja1ktQKW+fq53rc9vh5z7akMyjoY9VPStZpParE5W3dT/EZY+h/RaDr6OuggTnpowMLnf1VcUTnp8AsAQOXIfWZru0pvKoDnQrw6QMpcenzzggwsaZ5sM9jAJKyv/S5qojkOGoLLLp9y6hi/Cij2rwCJGeOCJYIBphrUJTiC2j5VSrsV2MhWQ9nljTOpOc02U9AkRes7s+e1yYxwgsmB/CMgYm913Wk3rim1A+LfAWjOiZzItejKuDQTokX16cyrhqbGR+POsOz2tusqmJ1wr1bKBqQMUFPQG5gXUCb3p8GevSXKj6l5VIyxDU18EpHXrXu2Qs+BgR2/Xf3p/pdtZtui5HZU0dJr1An9iy9Juxr3gWgNAcFyfo16V5VahWkPlEd9KSdMaio/XRMkwdB34KpmBGOMen/lO0k2qnqxJkKB7cpoJ2F7VV9qGxqOwjA1M8e4JnGmQKj6lm1EcrC6p1VtRZWaK8yc44paad2Kkd6pioWvG0qItMcK/90QOf2qvG5yhdJ99QH/AWgx7fXNBbyb481KYakGDqJqzqvBKQSu8S5Jx9WgF2B7e5FDh3TgSVBIHSHgqZiJZ1xXPmxrmUCiwp69D7+3rWlpcHPDYgdJ4SmAfrYgFS9FYD+JsF4z7hceGcDPJh5RZsMi5WgsgaUxZGqA0H2j+sOnvidQSuK+QfBxOzRa9d2wuqkpKfOosGd46V10cDuAELtaS/g8WCqgMedL4FdJqzVmRDV47EgY8qMOOBZMbQrWabsj+oksQGun+RXnZ0dez+xIJSH/lltZxw7ZseIJ706eFUGRWNJWi+/pkmVc1N2i/NagR1nXU/JB/RvAjWXd2WDFaha6VjX3AHRyqarGLKKcSs5kp2rbNpvtSuRiAYCSK6pgxffEoXeq5eHGCvU1gniICvkUhnUjlakRdKLxgll5xMAwjXO6/sAT+dguuhuQBVCpHHudXo1KH0rwB0ISjzL5F4h/WQMqVLB81pdUeGuh459SQ7Ka9SBom/XwapimCYgXbOkY12L7jyXO7t+1qpz5WSJrleDroKa63raLgGeVdDSpAC5+P/CpMSQkjvbOYXM68p64JoeQvf/ygP33Serde+Cfnd2hG8EVclsVcGrTGyndsdzV1o9kmV21mwaYzo9TIAdxkq24FX4ivXROXXneZJMVYzQGERQ5mtTPauvGvt6cDuFevatCNqc7gJUzIKu1ZQZI3iD3unT+gZY8hv3mb1x2AEe46Drj9c9J3hh44Uu42bKBx2gd6DS5RT3D7anXnHfY6zajRbwGu/ph9XujdoUZfD4x6MgLqOCdN5Tu6y2wZLtfh/gccpwGkDQLj17bAXqTpomqLJN6MA9c/Fk4ca9CuAJFKK/6Zsae+Vk+z06oIHvYce8fwYdT9KV/L5NpZ/TGQNd8+pV5OQ0XDsPbB2YT3InwOOyuq2QxnWfSODYE7vLoCBTn/cAhYIA9z1xHAv0qjWsfHyPHfk6JF/SNpyDb7do8tu7TV7FJU0AVZ+JmVuxdV7V+pYrdd3NYU8y29PW13pPzFZGlWvGa+qz1RhdQk92yPMgulZsl16p9vM+jFsTkJXYrCrOciulYjEgo257TeJm51cpL6rv7Il59CcvIrQPtQ1nWRKocYDiZ6a0YMC46FPXJTGHk3XjuFpQ4NqZA55q/7JbuFWS37Nox4IFfY5K2rOvOBlXk8UPek5Jvr1BkTLTSPF8Ok+lh7IJ9NL42p8GpURR4nme1+GBebIKfuZFg5RTy5MtB63+p4AH8muVw+eo4xVlS91UY/kWhbdXgHWKn01sGPPRIMtzIcpsdQGJOulYFJ9L0sNeG3bdJXvofDMBLeokFTXsj3Z5zBp1Mk3WzoF59Ywmvm4tabNM5GqL9NlVIXGMLngeJOmkAp6QQYG1AjVNjjrfBHbYttpRSDbr89+zliv9VP1ontlLYCSmR3VVAR7I6UV0JR/jqzI3fBb98z9vrlihSQynrXt++j7Ac2wAUeNQhLhiQqZO6sapqK1zyOkY2m4SvBwgpfM9fk2N71g9n+XW3V7dUGalPH0bi4avSF6dyPWsQAH3FGT6c34YLTEtDLypckyVq4KbVI0kEEKHc3aJzxME6Fx9m8N1r1tCDuBScE4BXEFh5xdp3hUo1Xmpn+NvrB/mxuCU6OdVYl2xKB7sj/WZNH6qjBUMeVBV0EI7ZZzDZ+o7yagM1QT4pgTp5/g8MasMK79W+TrAqYDFWQOOp7GS7Ve6TT7G5ORzqmxYmR23H40ZaX10jRPjOolb6MPjDK5pgtai2bc999jxag5V4aD9d4DHbSDlcWXqFOCqrnRbSYvXBE60D91uxHMcKxWtvDb1oZR3dh9aXgUvLjrbHIPeq+CkldMKxe9N4snZ1CndoZIBrYKcyrPH0NM8SMV2p+aP0cH0mdX+NANBAn97ZE4H/gj0lE5Wxsfl10DBe5SB/XcOtKrwKlp7xU6pXSkL5mdU/O2xScWt7EdlZ1oouC4qP6CvcV6a4Pi3vk7eVaSrxKzB91Rf4Xyo8w4Aup86U6NJ1uOcAoMObKCfPbKgP9eFbyOltZz4M/tJa6LFgTNTnrAqRnUKqjG+s9/K4k7mouvNpNm97dhtIVKu1fjKbOr5IcqAZ31LbTofb8d45+u18pXVPRYsvs2k4zLupuKyy+8dM82YQvvRmK36Y5xR/SYfSgCesZPzODPA48F8GgSmiw/BGSwUuXVKn/S/J7h2iJnjnRUTo0FD6WKvGibzPLVNQtYVA6Jj7QE7ur/u1YYfZsa6+aFtjrs6QO1ASQGQOlKaW9Ih14LBTYFU9bZVqsIUXPhztPnK3tU/qnVOFY/2l/pIrBiTMMdBwExVm8pRJUVtM/WtqR1PmIaVrlYJ0W1jGocqtm4CDpQ1YHydxEIFupVfejJVkO2AyplNB+gcw0HTCuh5fFfb8jVKbJMCC/6tulkxJew/JcxJDEjFj8ZKX7eV/a7yxllvXVfFO2OPFm8Vm865VEWuM9vKZHdA0Jl0P+/jwG/FhDNGnQR4Eh0GIVYVx4pG7QKZViTHVjXdGN39DjFz4X0vu+u3uq9BQx1LD/we27c+p0k7gYWKRtSAcArI0y0oOqImLH8jwM/vdMyTysa18W0vX1tlMyodJ73wOQUCq4To7AGf6yh3D9QT4K4VjyYJ+qUHQc6Fv6uk1bGuzhQlfXSuEY8AACAASURBVJ4KeE6JLSmpekB1cMbPU4od7SsAWV3XMTWBe3XsMqguVPfszw/3wubUbtFO/Y+2smI90Ua3MBSkd2vrLNIqpmli6+wuxZCKKXEZ01wnMa6LRWo36UhAAlnOsDoYV1Bb+aj7h8cL9oG+/c23BHh0jTy+JXuubCAVYuxbtw5124x6U4aN91fb5CcBHp/ApOrpDH9l6G68ewLNWYCCrg81oLMCPB6EOhmOve+VfnLE1LdXUYlOnsjk20zp/MYK9PhesTuRV0cdcNVkt6ryugN0k0RW6XVCuTMxTdtW7RV0qZ/p2RQFSC5zxzRM7FjXZBrAKQcBcKWHvWBIGY6UQJzlmG5TVfagwLJjQnQdVv15BZ22itEXAcDkDM2E8UisYfcCyB4/UVvq7M4BI3WX7LHLZwR0HWPtgKrSWcoR1VZ5xyBWenDgq+drVTfKSmuhhjaaZ1dzqXSN6x2g9X6VzamKSgU9nX1BBoxxNODx/b+EhtMiVYmmo3Q7dDpJqmhTvb47fX7arjLc6fM/6HaeuJ25YfDkOqQKUp1jEhjZnkFInQ7PK+vkjA4DNRO4ViQM3FrZwu6qcysKbtLWSzeXVTBaBfLO5k+1gcTAThLzscl8AmqqObmsLoOuEfvoqnu264JtJZMyFCk56LUuIbnMq63JveBVAVCaS5Xc6V/0DQdE6eB2l+wTgJqAGfr7nrlzrjq/ateBbVf2PwE8E59MxVVizR3wdNtZ3dgdiNOYms6mOmvI8RzAJjm6daMNVAViRZasClPOV4FPtc6MAUcDHhck0VIVmqycsvqemlXA2lO5oS3HwCKuznl0xrX3/h459/at7ZPTTMeuKkA/TIbPDA76RlLlMKv5OLPDgKlfNKngpkrGKflpoKV9VnQzHVHZDThxR+GrbD5PPAsZoCNPcAlYeVJNSV7XsltXZ0wwHwWuVf/O0k2T+RTApaTkFZquA+RMsUEDXrdlWMWWlW1WcccDLfromD5NzsfIckpMqOLthAFKyU7PeHgM1a0X+o9vNUzWfzpf2hxtGf6ma1El0tS/Ap6J36c+9NyL2kWVHxVAVmeB0E8HKCp9aQxwQKfPsJ0Wnbx/7Nja/6qISrqu/CnFvOSParfa/9GAJwVn7v3xHpPvNGC6sa6CBA1dg3jnJIqAf9AMzMrYOrn33E806Qolo28/y4Jryo4w4biDYKx0TqVjRDim7xOrHJ7wdP/W5cDn7lQ/26StMs4vAfTJXJzCVrvF//aM+z5ux0541aoBnX1165oCGq9VFTUDM3TR7Ym7XU4ZHgdiWDv4M+eVXrlegTXGDeqoSvAYd8Jw4XkNkl1Vmvxn5bN71m3VTwd4p3Ej2UJlfxobUqxJiUb1l0Dk1G6qddXE7GxSiiOV3hwcTM7ruEyMBZoLTzlvOQHS00JjYnf0/2nO7myMJIODJo21WowyFlfHVRSY6SvtWnijj1RI43oEPHsXWukqfx1vmuhX1TAExUQ1YJ1CgXaLtOf+VFcTY9szbtU2BaGu34q6Tnu3nK/e0yRJYNGNCTm96lEmKSWv5Njah5/qTzKoI/gbWSvgt5pPOljHpAlQB2f3RKABsQsumhDOyo66au8HwUIoqMC8yLqmYJjYR2Xl/BBjWq9pLNKkzn58/dTOu/XrfMHvT4GMx8RjwVGnFwcRHu857uqwroJ0tCf7MwWgUx1OwFNVWOsYbDPZwtPnGAtSfJvOIYGo1bO6HoybGiungIhj0B6cPWNM89icGDv2Bf1pzNKzOWijPqyM4IqJVtDMv53AoL154R4Bjz/cOaAnLg9OXUAg2GFiqCg0reT2MDtqLN1c9gafHzRTVBm+78fvda6EiBOdDb2npOs20I2vAbDaWqxYEZXVARYDTTW+MkXqVNWht+m8UkVSsTjU3yQ4d3rce59BTOdb0cRnQWWv5NPqmwAr6cztTYOYrmcHerrErrJ2Ma1K8nvXI7UnkPHEUrVN6+RJTpOYg4wORFeAp0vMur5Jxj3rcRZ6ZR9aoE3eOtSxpwXuJL5N59Tlz2Sruma+ft24tL/0dQPelzN2WsToGczqazYU9OBvtQntKxU8CVR60eoxdrSlVSFidSpVugvX0XLonxXeKshqMOz6rBZ1r5N1waAznkvyvjrfKbQpZEyIeG/Co3Glff3VW1+awPw7IDwJ4TPHUTYRz0EfygJ24FWTv+rAAfKkynMGoKJYL0l7mPRNP3X2buJPe4uFiTyahAimcY3bndX3e3RvbniSSFspnX1UCdvj0ASY7NEFA39lk5O+0tYOt5/TWldVevreFAeqlIfbOVN9rGLrXlZiopMUSzzGaUzQhK022cUDt81p0VTNIW21O/vihYKzcNUWUTVmKkYUgDib7vnDbZf9aXzmLg3ach00P6dYRRmq3YdVzsKzY8CzqmB1stVir1DqtNJVBR1Luf8wA5i9TnsqbapBzilnNXgGsGnCcwdPLJgGXXUGgpgJ8KWtOa1Z2ZqDXQ0SVUBwm4MuvMpLVD5kqBieveuc2k/XIj3rPpD8LyXA7tXPU5KUj1dVpanCVFBE23MAOnlDb1oMJZvoqvC9a97FxG79E4tRVcwEWNW2IWXXMxOMCVWiTYBz9f0wDpLSOu7V4d720I/GHY2BXsBUfa/Onpz6kkxaH47nhIPH79UWUTUX2hj9QteagEbtDNf0y2ErVk/BkoJkPr/aIaLvOTuf9K7xiLY/AjwVSHCndDpKXw8+i4Cg/U+DExfT9w73OsMPY/uEqlNCXqF4Gk7aPtIKh9XhdB0rtkdlSYcZvTKoErZXBbrOFVhyO1ZmqWKGlN3UZOsBRuXkM9U30J6FLWH8FZt16hgVOKzWf5VMO1kS+6KxRZO7A54UByrZqzMmCvYnrKbaUQrAZ30uJelvEv8UNOj6JB/z/tS+fZtA10CToBY2uu1MsLAqRCCTM08p73RAr7O11X0dz/U1Pbqwio8OGPbKqn0nQDwBiZM2lIsxBnEszV/9Rpl5jc0+R5Wb+l4Vnsku1Uerwgjj6lhsNwI8FLozNgrnAawCTHsXnAugSLCTiQBAKTMf95TKdO8czrJ9dUjX2YVuzIq9cyo1BdlO/52TE+H7YfdOZr2v1cwkYalD0zkV2Ki9E7RAF+jb3yxjoOYzXglSP1OgOPU1OvSe+XY61bX04M9xVmCS/U9l0goyJWFc81hCe9ItXAfO3BrTL01MW2Rene4FKhVQm86/W49pcu7aYZ7+VQMOLpL9q679gD/tPm3vVMxrtW3qLBHXvdrOTNvHp+gy5YNu26oab7U1THC8YnpWZ4RWxQblITjReOSyum93302kz3sRzHsO/Peshxae7jsddlgBnpQjdgEedwoHCooIqwC2RxGVIdIouKUDJa0MhcER/bkhn1KZdnOZHnDr+lndpw7QRg+GJaCRgJ2DHbZhcteEnrY01CaqbZBOfjVajo9nVo6o7bStytCBMXcIT4pa5dKeXa/OHOp64JnqtXQG9SowTSr4PXYzAfVVcFnJMum3kpP9Tqs09JPs2vfzCfj9bS887wF1FWw7/U6DbdfPKfc7/Xt8q4oDXudv/6JP1aVX5J7AtRDTBKnFQgJQDpQ8wSeA2uWk5GeVznj9WLDDddR8o7EpMRq+9hWTtDqDwzVLQKortLoi1v0tbVXSryZA3+O2+qQ+P43dBFpqtyt/2g143Cgd2CS0fopD67MaYDw472U12O+x7MBkTsfKpH1Xzuk0M55xupD90BESDZoqPa6pJ/wEjvRshDtPx+4QTHkflHsPPaxMkW71pT4qZ0p0ryZEVsq6Pso0pKDEL1BMctBZde2UlZgEkIkdKlCYHE52+4McK2anOmDcyUYfTnrv1qiqNL3ooo2t3sbRmKYJaiX/JVkoVeOmWJBAl+puD6BLc8LzOq7GNOot+bkWoxpr/W0dtU3dItFEmHKAxii2rdZE4xiZWu2f+vJ419kv7k8KtGrrftL/JBayTbUOq3FSkUMQiecU/FU7AVwL1ceet98cIHJc6m0FflYxJM17F+BR5VTARq+vgmtXmSRhtQpxhU73WPcY2TFtdXE6mSYMEOeMYIDkyYDcIfcqSPC6jl0dINYqT43dKyE9OKeHyZQl6nSpfbDt5OAy2uJZpe11+zJVJKtXsj0AKEhcAbiqAuMzyRc0sOh22d6tlU63uK9VoG9V8vmKoetsLVXeK/9OASzpfXoWS+fPpJeYhW6LRNeKfua6pewe/46JZ5N10zapYKmuqQ+s2AFNUv6tvwQF+sWQCvq1sPC5aLJSXRLkT89heL+rAnUF7laFuBZqkyItrQl1Va2p62oS+5U9nhQqOn/KAX0lu+f9FGsqHbCo1Ge9WFnFOwWkU9tnDl3FIAWsOl+NM/TPXYCHzuF0px+mQmJGm8QI6EFm9NcF0wr4dNXvxKCmSvdti9VzCTGvnGDqYFh4VEespq94xStu3VboVysPjNEBRE+C3/zmN7eq/nKXu9zFvncH/aru+bacy8FkXtHD3n6F5t1weU6G17XqVHtyxomJX2X2bbpVNeFrVbEMut6rIOzBOyWvqY1O23m16284nZKIoFfoD2vg551W45wCFvzZCgCktzq9LXWT2FPqlzblCfSSXruVXVagDNcVVGu79Gab2jPaKnPHuJaAg9o4vx6Cz/pblyk+TnRX2YjqJYEpTfyJXVIdMa9x7sfmEM8XvuXKvKdFSFpfxuTu/JzOkTFuxRR73HGWSu/rNpkfn1B2OwG6avsYMnpBwmta1PNa90Y25CXQoX0RXDGvcE7nfeMb37hohfbcmdRgvSJCWyi6ovE1AU2MfBrEU7uOXdnTt+5J73mua4t+qcNpVU+9wWDooAn8aWDaA8I4V6whDO3KV77yxabhIEITgIONvcCQwMVBsDMhmC+uYV5MrqmySICHAYF9MPho0HB9pqren6vmSrkmwF4DD32ps6Fj7q+qXe3Pq7duLPRLnaetj7PQkfahbE5XAFW2sIpvSd5V4u/0M72fkvtUfozBtqmirsBcVxygX+/Pk5z6b5VUp3EurQuupSSqcqyYkMoXVyzZtCBVeZNeeD/lTP82Yp/7JHboM3tshfaC36stK493rpfJdqQWWylXYO2+/e1vX0wObkF2/u05ropx51144YXnAM/eQ0NeETGZpO+8cEc81vC5sHsqnmmgWbWj4k/9LoWpI9MAdTyvOCbOvXfuui+P9QXDo7p2wyK69nMeVaBYsWVp3z8F2ZToqspzFSwmCV0rhcRsuX7dLsGUQYedw+o8qSNWLXvXsGs/BTz056kcCfB02ykacPcE9gnYWdltp6N0n/1Vif+YPtMzKTFPkhiBUnqNeMVaaWxO8Qm2i74pF+xZq26Vt5JzD/Cf6hEyadyhP1dx8Zgiey/g4fa6gjNnTfcyR3v9ojpzl3Jm5Ue0JT2WUBW0Ex/nmlbgUs+ZYkzNE3vm78DSgVq5pTVlBbSdKi+hcbZVCupY4DKVjwrYsy1VOVxijfYYL9v6nKs+fDylFN2AHEAqmp4EEA+IGjwYQKu94HQ/ja/BIG11JcNmwKGO/NAhdekVJZO1nilK8lfBQfVLZ9Rtv8r+/PrXv/71i7FkqXp3sEOZ99r4ZJ2pF249qH5wDzpy+3Q5nALHc5wD2ybwWsmntkYZurmkwOlyKzPI/vYWWrpeyu4oJT8FhN2c3Kc5xxWTq32qD6TvRVnFWs5N2zjAY/+Yu24F8zp+V69FXxKAx8EVAVDKPdSTz6+zN85tWuhqzNZ4pnFK2eWJTSiA6/Kl52O1e+Zdv1blal6Hnh3UqF40Lqb4Vs3RfUttdhUDU/xhDOJ6av5R/e0+w7MSXr+zpAssVH737a0Tg5i00f3GSftpmz1bZ2zrjjrtg3NQJ60CiVeh3XwS2FCjdoNP/buDO6jp5lkBHgIlPw+AOU0qXwc/1MX0Wa3y9lQzGAeA57KXvey5M1R0RJ1rAmvdeh17Xys3BTucI86GVUCrApedLaxihp41qM5YTOfqcqfqfG+1qGBMzx92Z8WmMqdE7MCnYwfTWAkQdgCa66jnHjQ5e2GWtp79HBBlXwGeKoF1iZK5g89Pcokm/e5sjMrVvaruumGcUNk0fnf96dw15nRrqM85k9sREknffKbyGx9jD7D1tsnXFMgkMJNYJ99eU0B3ZoDHg0tKzq7QhBxXgWKvY0z66oDZ3sCF9h3rM020q7FX+8QEAntkXyWCVEnRYTXApQOvnT5UV5OKKAXZvUlsL+A5BZCk82x7gtaeNZy0rbZLOEdsVzDI0De8Ok1+zHXmvUmSJgOjoEeD0woMTOaqVZ4yhHt93hmotH3rh/4n8un8Vm8Odn11VX/3vPoD/64SSbUdSnalWvdVItQ+V9v0Lqduv9P+Vnan4APtV3FjT8FIOVKcWG2JTXcdTolvtA0Wm6lwTawuY4CSGAQcak++dntIjyoW+dokm0uAfgK2SsDTJW0Pir6wE8p3b+A/JfHoIk2oz2mQSO1goEkfvk/ZjZGqBjzjb0/gGnST3rzoxvAApzRjVTkRqGpy8qDrlGdV0eg2Hc8KsF9d78qR9tqQ6kOrPdUd5gIdM/lPdZja4QwP+j42aJ0ydno2BYXkV6rXlY61apyAHNe/2lA11258XzsNzBoYU5Cc6ld15L5Gne5l/zi2y9UxbC5zZcfV3CqA5HbgjB7ZHt/+ZvxJ688+3O58O0Nl7exI+1Jg0vmYzq+zO22rb54lnabi3sHV6rkqNlLPlGVl56l/PMcD0R7n1fagb7e5CvClghN9ab5fMbVqe8kfV9d8zZwA6fwb7UvA020/uJFrNYV7Ttl3RjwNPGx3SlVzSpKcyJl0N9Gn953O8KANHb47U7KqLtJYuKbAgltIamipkqtoz0mV5BWdBjPalK71sUlllUzT/CDHWQAebGnBF7pgPLGrU9vsSQ7TsbogM+3n2Hbuy5Mq79ixPElUgOXU/le2egyD4v0lhjnF0xQn98ZOjuVs/il2w7hQxcdTcoPrSmPbJJ7qdgqBEvqcngHS8VcsvuqgYiwdbCZ2B+Ols42rAlWBBnOEFgGUrTomUdnw3nVTzNHFV67jOcBTDbaH6aEAZ52UsCgu31lsC+0JTHsXY0/fyclghE556t66fz8CdUQDnoCNTsa0jknvVZKZBAjI4MCNAIRz0CDrhq2Voq+R3lvNlc9pcNMxj1l7jo3XLM8S8BwjC+eemLnOBv6v3f9BAJ4fRp1081ZfqHy4Sxqct1fWK30o4Jn2X/WXEq3Hwar4qmJst5ZaXE7O3VSFPgHeHuCDvjgfnmNUcKKyJdCjutc4yzmnt6l1PLZzHWtc123FU0gOjqtsGcdfbUErcF7FRsa+c4CnAhATZkKTA/rp9mEnIKqrSvZWGp1hd/d/kONxLEf4kNEPZOn2VnLOPbpm20RZUz9V1UeQonrsAI8CugpcaX+rNrRTBgk8lw45a38MoDw/kZKGBlANuASWngT0YCvu0a/S+aQJCOv8oLNbvf+DtOFKL3vkRdu9ILZiDk4Bintl/t9ov2JMPGmmNxP32Ib6dQdi2G/X/2R9mLT0DUPKoudoui+qw/p08mi8m4CU1RkxnZvvhKxsxd/4oszsT0HUik2p4nC1Nak5hbqinH6IXQ+ld7awmqsDwups6KqPFfZA//h3DvBMDaBzZqcuU/sJiOoC/cRBOll/WO+786jB+uFITdLJsKe6VqSugDVVc1PmpAM8+uacAhWuS3rLy9E+xlBb8PmuDs974E6Ap6rwqC8FTQrI+FwCPBNfo/NSF3qwd7I9nNZoVZmrDlfr2/XhQLCrQjsfdF1NqHzvEzJ7kp/acCff/4X7CoZOZS4J4jnvvUmuittTn+D5SMYotS+NG4wnew+oJ6A+ASmQp3rrS8kEgs89+csLveQTq5igYGICJJJO9QUGP8gMnVVfXVL5R+V/VdHpcTD1m57Vdrh/1Ftaq2AxYXgoxB72gQitejX0rALPHkM8qzG9Hz3Ii3mvvrNGF3nimJXMyiZpMtexV3vK6NeT5oQC1sCZAJLbiDMlPJTH66sDhtV5Ia0OIY++rl3NQcEanvGglABPBUL4loSuzQrsJdYjAUH0p3N24OxBzLdM+VlBjspVgW8Fmd4+JaC9PlcVVasgWh223JuwE5jyt9kuqbiwp98O0DHx7p0/waMeTO0Asm/DcMy07itbYKLviryqeGOMUlBeAXi1Meqqy1tpXnzWAZrmyVUePMvjIStQqWvocTgVcox5zn5p4boCm1UhtCo6Mabq2P2he0PsYgzPHmda0cZpX3CVZDsWwBGabulMKt0980LbSaWhho+/J5SnyrFyajUudzTtQx1InzkW9Giy4/pqsnKjdzkhm75au2ddmZj1kDTn6m+GUDaOp2wYwUr6Yi9nzVS3DoTo/FPAloIS14HVXaoANel0+nL9q+Or3qk3tYO0NarBIwEhDfjsywMzPuO1e/6/bqs5JPpcZeUbel1FntgaJrI9b/J11eDKXzVJKnO0J3bsjUt72ysTpgme/fj8J6BTk7ceVl3FfNo/dab6UuZD5epAGOdGtsfjMfNCylM+7+Qn6E9lU7uGHU+KUAc4GuOYZxivVix8pQsHmdX6TdaV82VMUJ1UhZy3ZWzQNXFwkliiqn+NyRrzGSdSbGaMSVua1NdRDE/lfDSMKSqdbrd4YGSA64Lj3iAxbe9JdpoYV05Nw6yq4ySbnlvh/RVI6uZHdO7zSZSqAw/27cxHN6Yn0XT+axV8HNykQEPn9MqwcpAVaNRnOLcqKGE8yp58oqtUVXc6RtJHqnw0ESW70OLBDyaSUWWy5JiqG+hav0ma4yVgpMVJqqqdcagCdQUqHGw5E+hJvyrakr16YtaxuuTc2b/fnyaoyXMKVL049MSvjAPjq+ss6diTkcuVWJkUz1fXVmvSjZ/kIdDQMdO1lFyZ0FdxQHWr8vm3X2PMrliu7Mvtt/KLKQhP9gD5KhaXwA9tuJ1VnYV0NqdaM41RFYZY5Tct7Cq5jwI8lVPuqZpODQSpOtjb57HtvbLY208ywlPm48lwrzyauFOVnpB6x0h0MmjF70HBaVHVl7MRDFQaOMim+DUFAA4aPLBUoCcBKsqrFQzkwhgMAonq1UCA4LoKfr415eB0BTS9sCDgQB/cTlttXTqwhtyMAf5fZ+h2ghcGCp4cLGrVTt2ttj7cvqhLyqX6JhtxLCNMW1GWgmuV2MFTtu2OjQMOWKifqj9PmFXCS7FFq/nOz1egonrW2YvUrkrk6dlJf2mMqkhQXSfwW4HplB/1+ZRXzxpQd/Os2OC03Z0KHI01KSatGCuPQWndVnknye7XjgI8KzQJhXLBz5KB8YpzilynDrmn3V5matL3JNB55exJg4miGo/PV4C1AnJuuLo9o2N11Qrapq0NNWzqAV/Yhx9sl6i8Co5wn/RlVX2qTDq2Bi21LSbllS59/aE37QN9w/Y1iatuPXhgrARK3H/0OX9bgrqY2Bp1CJmcIfOtM+1P7YD+54BHgZjOySnvZAfq0w5yV4FfExOfc1s+JXEkliIlOsa+BKzQHv103+10bFyris1pf7RVtTEWEwqe8DftfQIgO8YqJTX1/c6enS1cgYqO9dOx0G+aH/TkhRPjWmqfYpfGMPblDGeK7Z0uXP5J/q1YlarwrUCgFojOfvGz2xPl9T4ZgxJwVLm0X+2bbdiP9n8U4OkU79Watq+SdtenJqBTgtdknP+NNl1gIoWYts+8+q/kZxLwsTQZ8ZuBu3VKle1ka8/ZIsiqAYSy4WwIfpAgHOy6ozAAA9x87WtfO1z60pc+XOEKV9hAR5WYlF1RGQg+/NlEYWtQolOhHfr21zVVRiYNtWnqm78re0gVtwKRbt3UNtgX/dVp5FU1hbZYo/POO+9i37KqQMMDHcGszk0Tgicvfk5nlHQeCQTrGCt6fJIUOBbH0aSna7mKG/ArzP/KV77y933R21nEm5QcvN+k6/S9LlV8rUDVSv6ukEty0/exbt36aKKlj0EeXNc3G3mNsnasn8tdsXupHwc5vp2b4mS1fmktOhDJuDLJkw4O3NYrlpz+Dx17QaxxpQI5uK46xeeKNVX7gryropmxXH2eukX/JwEeKj45UhWkKnYk9eWOdIzDnUUw2dvHnqQz6ZuLt5fO874r3WvFpv/3k4/nSd+Blia4iu2pKFMFGgoeFDh4ckmg5fzzz99YIQAlZ6K4J+9OmFigKqnR4dKZF/arbfA3wJfPw0EK7hPYwXdWLJwGpfSWhCaBlX1pQEwAa2VvkJ/sGt+M8/mncyMehBXM6rZeBRA1TvjcmOAALjT+ODhnsOXZgy6p+jiuX7JaaFf1BSYMzwHwaDLWwO/Pug1MEt0UfHhRmnyuir+0Xb1fzZtMatKNAlz2RWaUCbBaOx07HVZ3e3Ymo0vEtA2Ok1gd3qM+Jm8Qr3wqrV2af1ccox/4AOyys+0OKCvAcPCDz4nVSjKnubFvP2S+WhvO3X1BizZ/nm3RZgR4Kkfziq2ixyZJnY6xquZcQZN+/zfanPWWl24TOI2nr4dirnsdykEEDcfBAr+Myo1JjXXyOvcK8KBv3wPWIOKyprm6jbjzJRtKLJD3rQDFt0vSGGzDqr4DKbzPcQmUEqBRm05yOjtV+UBi21LFr88rmFfqWQNfCsiMDSkYaiGj9qfJj/0jkAPQJjDONgAXkA3zc/9wPVfsTxc3FPSozVZVNeSADshYqr6qQs71iHZMUMp+dECoYsq0/66YTFsZqqMqyTkDs7LdFItS8qMOCIq0z0r/WuV3zEcH9CsmW5mNarvv1Pjc2SXvs3Cdgo+qX7WRVSHlxXCnY4w3AW5JLo0lvM9YUW1DssgYAZ5KMEdbXMwURDrWQ5FkZSzHKmhqJD+M7Xwryw1JA1UXlHx+iRpU0JS2T1YJgoF35dQd4KGM7IsOmwLyNHhoBUaQrtWlBjC2RbtUHVVbi64rBzxOcztDpImYGfvMUwAAIABJREFU22JIjj5HHada7yng9i0tAk7dCnDAxb6THVCnSW8JVDr4UGDvsrAtwMxlL3vZc9ugyYYTS7nym2P8fqV7DcLa9yqOki1bgRfoUP1AfcNZhs6+IVe1nZXWceJrifnBOMqOrADPFHyqfBXgr9YU7TsQoOBoZRue01IBoXreG585Nv1CX4pYMTfK1qVXtI+xd/dV78Pj+gTwaKxPPlPFk2SLantknN2+0WYEeFYKUrSl+5nuuF0Q3gtmuqrmlEX9YXrW9ab0OeTkNkCn3zQnNRJ1JqWI6bAV9emJHO0qsIC+poCHwMS38xisUvDoQDVBiG+XqG7YR2WPlZ4TqGKCwjYGAy3HcpDldDjbezWZQOix9lr1VQFdHSe9Zu6JTQOWVuVe0Oj2igYzT4Doj/83mSYDlUuDPfrtkm2X/FaJs9N7FfQVjNC/uN7QzYod4LYs26gtq75SUqgSNGRgwclD7K77Y0GA6iht/ej9Lkl6QUVf9MToa+p2SLY6gYYEpqq4kmIzdZnmNQGNfE7H1LiF+12u5DiUr9NrsmO3UbXTVS7x7cWUp/Wax/EUezTmY+z0dpjKxO08fj8YdXbyGZ5ucY9RdAeuJvukXSD6v3yfxq8Bf48j+dzpWDSqRFumdaRD+DkIyOIOqdtwfpYlObg6tQOkimHR7ZV0fihtvygjqVsfe/XpwYnzpy4SU4M5+nP0J2VRqJ+0NaMgwtslG1/RzjpnTRiaCKvA6KBsxcpVvkedJWCkiY7tJuxkxSqhPwUVk7eNEqha6Rj3Vkx1dRh0FTNVR24PafuLNkY5FQDimo7lWxdT2V0HWHs+W53j01ijdtvli6oIUMDM/hRcebG2smm9x36nxWRVzE2LPNWlxnmC2qmdetHA+VcAr2NkVafdiykpFur4BDhJJ4ztHE+BjduuF8KqO7Jamnc47sUYnlR5dOCABsJ26UxH18f0vtKRHcqd9nlqu45VOLV/f56OkJiIPbKwrfbH6pFMXXX+QatoyKcV0xQwOahwIKdADGMoe+jPejWaAIsHU50Dq1omgT2Axx0vVSgMWMkpPVgrCJuc83D78GCn9x1sUtbElvFe52cqL20Bv5n49OwXrmtwrSjrBC6qahptvSpXcKtxie1WLMrEXyc67vpRYEc/g3z8GgbXVVrnagtI19PtUZOAylBtkWhO8PN01RyrZKb24f5IRnelN7c17Q9zQZ9pC9ZtbnVOtAKO3Xqu2LVjAI+yV3heGXi1jcSg6LoSKFS2Uul9TwykbghYGGdSvGG/Gl/UR9O4WgByfQloEwDjXKkb9YeLAR6+kgwBKgVpgMHfmJRXmt3J8M54qvtK1V1SY+yVbYr+9/abDJmJhA4LfeAf3gJiYukQOOVQupNOvgIBXHc9EFtV8m60TkmmQ7XOaii1zj1ZBdPVGZiUvJMtuy2pI6Zk1AV3rSK5dvSnVLlqoMGzfJ7ADp/VxlMV69SwHvKlbzp4oO41KHBMBywTH/MA5oCN83Lw7LaW9KttdL19PVX3K4DW6ZAyVL5HH9DKc1p1V/aj9grd6fmktDWj56uqyt2ZLc5nlcwrdsXXM/mXzs3tivc86aftrY7hUcaFST/ZW2cr03Mt1VxTYanHAxLjSX+sWK/KPrhmrr+qIHHbXcUgjKlxSMHtJI+4HiomSmMECRIW1x5jVkDLC0dfZ48xnJv2eTHAg8N+DLQr43OHciE7w/XFXQUYbevj7gUR/5fac7GqKpiL/61vfWt71dXXwLcvuoSdElCigp2JUcCnTlgddlXQlmRS26GzpyRW2YIGwIqhwrjKRDl97IyBy5m2otxO0ScO2OJ3Sly+FUh5lDHy5xQYMYBqFaWMDROCysXndeyq4pokhcQkaEBLvquBW5Ojykv963kADcB744vrwJkz728Fms46Bqm9wpddFmdo8Jnx0tfO9aa+looO94Hkj76e/KzgWJ9Llbvako6J56rEvQIAWuXrGUY+09nKan2rfKPXJ0WuMmkq7wRIpHjjxZ7bia693tMD/NX6VnE7zSHpQdn4VCQxj5BtUnbGY9ZKPwoqWdz5UQQthjR/sN3FAA+M+Rvf+MbhSle60sWCtAMSdxQ3Yg/UlfGmbRltm8bl/VMrqwS6UpI4C5C0Z6uJ4xHwOOjAfV1UGHRiMPgc+llV6srSrFg9jOsyadCrqu69FY06K9af7E6ipamrar++Sgj+FpKyS3RKTRZqA7pdolt5K8CjgZ16VNnTuTTK7r60AnpO81bMko5dHer1pODA26tfPZdB30zA0dsloK1zTMA9BfsJG5V8eZr81C+T3R0bJxRQwJcxN9o8+mQljL+V2dVq1w8yu89pQvL1VtbEdci1IchSGdSOfZssVe3uo6tiJOmyKkIq8KFzPjaur9iGVU7jurGN58e9tpIAubJ77oteNLo8Or7bP/v1ZzrmxWNtmmMqyvUYBXOb5pVKV767QDtw5tD99mKAR6tMnXAKCmzriF7RbBeEOqSsFW3X114j8vYJWEz77BgqzLMDHkkeB3UcJwUPyK+BB4EN7XleYQW6dHvL5XCaMyXgFVBKjMtKFq9oMS9c0ySqWwrqHA6WUnBPjkx5NIlUQM3lq7bLoCe+UdSBQQUBtMNq20T1qUGPf1PuJJdvEWkS0aQGX3ObVgDGxEdbqSo8DYIVm+AMggZv9IvnfKtO5w0ZND5VjOgeX14lyKRnyrgao4oRKjvjnZ4xcn3wCIHHBu0H2xiwA/43FinOTpKirjnjV9qy0phQ5QpN/rSfrsBSfaosygKoXmmHXpSgn64IZ+FI23cb79aWNuMshCfcVT9VXPQkrjbRre3U7rWdxnwtDh2IMN/4GUj2pf1o3HWwqz5VsU0EQxqX09wpk/sk489Jr6XDCH0xFMV1RjZZjK5Kn/RxSbeZVIlkR06RxfvQir4KNAyMHbiEXKlyTq8AerBMbNtqWwLPVxWDAwoGKwYUTZw6fw2eFfuQdE+90Za7g5lq7/6MBzeuV7UFk9garwYrhkd16OtRbUdpkcJvI6beCPb0LJgnMjIPDgZXsjDQJSYH91Z6Z78dkE2JsdJ553+pUq0SAHU1OQQ9iREO3qgfTSyTxAu59FwWn9GEOtEP7YVHHfAM/lVn8OijKxk9P0yeoV68X8wTuqdPMvGmGJLim/a3+ob5zma8+Gd7yuHxKPWHNmhfbekkoFkBpMnaTtaIBYeu0YphZqyuQBLlqnI6t9o5nueIVd7gfDQnuB7Q33nf+MY3LpqyJ149JeP1BdNFn45TBTA1nFMXtTPis74/DXidIa7mnRwgbQlgDG+7Mm4624q2rBiBNB9Nrn4/VZ6rioBz8XMZynYlAFDJu6owVFYFkF7VUU8KeFKFn1gPBQYYz7fNlIms1mNla7yH80WaBDwYaQDRAKbVnOreGaDqMKIDOOrAKWq1Od5LbIfbj+qkY16TbSadrtipLpEeG0e0YJjGOmefdGxnPRITkdgx6IP+h/7536RwLNqoJ/lq3tSvxp9jC2P6l8qt1/ycx2qc5Fd71i75HNbNWdWVXlbrrH2prlPhOLWXCnjpW1buDxXgqXwEY1R9VDGHPuVzq4p2j/UpJ+AaZDzvggsuuGiqIDWKCrXq4BhED1vtPXdTUXd7qNA9RntK2xRcp9eqcf35DjQlg1DEmxK2bkeooTu4rCr0KjBXDA5kqGSqkkeVTPU6Eyzk8Yo7MTHcPqBO9PCjn/Hp7EJtnlsOSBJcLwI8P9ui/qGHj5OOko9WekmMhM+B/0Ejx1Wg5231HIluLykYq5gpyqK+n7ZjqIsUYxxwa7VLWb2q9Gp/Cn50fNWDAjNcVz3sjWudPU2AHfpIAEUTjPs7t2v0ayd02zCBPVxjjIAOsE2W4pL60Wp+qsdj3nZT2yYjoFvX9DmNlWqbHbiasDHd+vG+xuOOndgT25XxSyB3ms/TPCiHxnWNRxM/Rh9a8FS4YQV4VttViWH2OFP55HkXXnjhRcc4bJXQTlG2LwCdDdd9704T3DHM0TQATo07GSyrDQ+cU32vnKCiM6fysp06olZ9GhRxPQECD67+/F5ZHMi60+n+LPpWNpGBrFqHBKa02tTnnC3q5lGBEdoYq7O0XabProLtCvDoWvqapOdS1dn5bQICDgJ0PZhIaUfVtmfluw64dV5VtUsQ4IwUn+3m2K1zVd12z+2NNcqeqN402av9+7wcfCZfp98zsfC3AiA8R79QcK0FxXRuzsKozvasSzW35N8ed5lHHPQ4iOrW85j7kyMFXb+rrc1jbbMas8rviRlMebtq57tCzsKtdJD8nmBM3+hMMYVrfPQZnpVTUehTGA6v1FMFSaff4zCULYGRzuD23t87xqQy9+ClOj4GBDHwpS0uZSvIUvj2kAbnvW9kuT6r8yru6IkWXwW8autHr/taUa8rpsqBhgdOPMstAO2/Ck6rsVaAh2uXKiYHVM5MsKiYgvAU3KgrZ7q6viv/cECm81IglZJmYvPYH/upknSXvI9NKkmmvbHEgWwHGDxepm1ptAHTxwShbVYgSvXIN8e6+aivuWx747c+r3Fr0o+C9NWB3G4+Z3W/szmMswI6ms88Hk1lTDIk5sj7S7El2anGdY9xiVnWtxQJUhnfVzHS46DiEAKiXYAHzsGT/1U16gcdlcbnV+xjkl1y9EqdAEjfQuGEjgnWHYWoyrrwwgsPl770pQ/4jZ/LX/7ymxGSIoZM3/3ud7fr/OHBvokT8pmqsqPRpxPqOo9jqgit8KhHblWofrXCJ2XpAG0CDjonZGWQtgyc8VEQVgEe2g3ucw7OtLAfZ3am+lR2ifODDqEPfEcSx/ZtK2e0VH/V1rA7sZ7N0O1jfVsSz9AeVb8uFz47i8BndVxdQwQSApcEWHU879u3HjV4+7wUtHgw1i2uxCg5O1X5fnVd7U63gF03ybYVvB0Tp7TPyr88xjCBKTBwMMxqmQd/Mc6KJU3zSOCh8m8vOnQNu22m1KcDKLTp9Kt68faeX7o4le7TZ7vcps9O8pDqpwJIqs+K1dVdEc1TlCEV3CvgQxtCX3rgOB2Y99jHsZKs2hfXSV+moA8q2E1x0PMq+hgBnne/+92HCy644HCta11rS/T4d5nLXOZcZQAggM44iate9apb8oeCv/a1r21fwIYJ41tEYahXu9rVtuf3/LBKqr43pAo2x2x3eZD54Ac/ePj85z9/+NKXvnS48Y1vvM0LC4V/mNf5559/+MhHPnL4yZ/8ycM1r3nNwy1ucYvt3l6GZ6WPafLdo1NvW1GGnAuDon4fCPsgaMDnqcN7gFhVa171e4CuAp5W18o4pADuDM1El5oA1dYwlgIeBQxqwxzTqd0OKDPZVO0cPPFMi66Xzs+Tuq6jV/S4p2vHgFkBOGcXJjI4Jc75OCBWcK60NsY41fcpJ8f+zGc+c7jOda5zsf/CYLVOWhR26zmxtQmrjn40iVZAg+wtx2VVXYGGCtx4/2rnmlSrdtX1lT6O1esKXDBWT5iNSjYvfKZxcLL2GpvVN1THXHsv7CqbwHW1S66F+/GK3NCjDzqPCsSSVUyFSQUYNf9QZq5Xsh+NqR53R4Dnwx/+8OFd73rXBni++MUvbv/fy53udKdzygLz8/73v39L/Ne4xjUOt7rVrbbfcJ6vfvWr23UABnxGwLjpTW+6BcwJnQeBE7szQfNTunVlcFggADYAt09/+tOHj370o1sgvf/9738O8OD+Jz/5ycMHPvCBw81vfvPDbW972w3UJcDjc06LM3GAPW2menbD4hgJbFXsSuUcKq9XyWr8bsAdq7Paj8eYmgSVUUjjVK+ErnStenDqNgEeDyqayMnCeCCqxlcw5+AlHS5cMYgKkJRmdkCRthcryt2ZFZ27s4g6d58vz5AlEKYgwAPmWYAM2B/k/uxnP3t4wQtecLjuda97+KVf+qXty1m7dVrpe4//alvOVxnAVSx0+6rGnTANCWR3QEYTFP6utq33rJXa6uRMyST+aayexDDXYyp8VM49662FH5+rYrPe598diEx26QXgnuKPsrncFejRt/4cJDFmq31DXj/gngCPM5sJzI0ADzpHMgeT84lPfGJjOe5whzucq3Qg0Mc+9rHDv/7rv24U/k/91E9toIcBCt/58fa3v33bDrvd7W63nWvAz8TJuBB6qM4P8qVKzoPtxOgnwOcv/uIvDt/73vcOv/u7v3vuOykwFr4WHkzY5z73ucPP/uzPHm5wgxvE+Sl9qEGexuG04h65K4TMxIj5ua60/4pFckPGZ8xDWQnKj7G49elz4Zd7ufPq9hX6hZ34+ukWjSdH1Z2DFsjKcwrJAdJ2FO3AK7QUiBhwFbTRZqELsJrc+kyAxoO3M5ir9U82zoBRBZsKYHsQ1OChQMP7XdHhDsJURzoe2jkD5b7oWzIqhydi18ueZONt6duvfOUrDy95yUs2u7zLXe5yePzjH7/ZqW8R7vHXvXLpmnQFH/tWgDR9pouDunYV465A1Nnf5IcV4En6rICE9uEJu9s2Uzs+pvBRUA49HwOaVuBGdZjWR9f2GPuHTpXZ2QPWGM+rwriyJ46Z4m2yEYJn6laLTf6t2/p+RAHPl4BHERYCP5IGQM973vOejaG5yU1usrE1FBpMDkANPl/qUpc6/OIv/uK5cy5YANwD63OjG91ol59z8TzhaeU/qQ4m4AqCdQnmz//8zw+f+tSnDk95ylM2FgeLDCCIOZ933nmHt7zlLdvfP/dzP3dungoyXG4PSM4AOPXsyqO8WC+uBR3W2REaDNYSZ474ZVtYR03meA5bmPi5ylWusiUj/JcjOMeEny9/+cvn2Dp8/spXvrJd/853vrMxeqiGsc7Ytvz4xz++bfNd+9rX3rY5MV+wYZARCYNfp4+2GBMM4t3vfvdz/9cV2ES0SwhfdeEgSlkHjkGQhucSo+Fr707fbdsp+OEYeIayqYze1teV96tzLg5ctEIjQEl+0VV/mihTwHC6m+0duDmwnoyrATC9elqtG693SW1X4JHGYHBf85rXHN74xjdutg///v3f//3Nrp3dmsaZiSy+xsf0jT4qG5rIoG1SPHG21rd1GXPUTlKBUjE1yrwkW6u2wTWO0h86+6Cujt2Kor852EmF0kr3CTh0srM/j2FTAO56ngKearua8nhBwByL326XiXlCO8UADnIU/Kx0yvmc973vfe+itMBp8cDu/Nu//dvm5Fe/+tUPd7zjHc/9/y4f+tCHtq/S/6d/+qdtIve61702loML9d73vncDSh6EsS/O/WN9W4BngsgWYDwNxkiu+EESpVJ5eBjPIBjpDw8e4xoPXicFJQfTdn/7t3+7gbcnPOEJ57bmAAIBfgDosO0FYHi/+93v+4Ih5Hrf+963bXlp4sCCAjQg2WN8zAN6QhvokPQ55UA7gAMCFrBpaM8DiNQpmDX8gJHDnHEfARssFNoDwADIXHTRRds4AD74wXPvfOc7tzNLt7zlLbfnMBbmiB8weVhrzBdzAbsFhg9rAUYDtoBzXJAfYwBcgfnD+mN+L37xizfWA+PimZvd7Gbb37iHpHLf+953Gwd94VwUD/5q8NQKkte9qlR7IYOgTJQ6pR7q9UPN3o5O2AVG2pICHgfwFSu3Chi45wAiVWgeJDUQT4oEtXtnUdx3NFjRfrUN5V0xTzys6AweGUX0l76KQNcjMS64f8p5Htg+fAo2ji1tzPU3f/M3t639vXpMMSddO2Wt2N8qGWgirFg/lyslQU1AaK/6TzZDO8Fv/xoD+pPqVJkXrqEnQPeFpLsJ60F/9dgyXTNnIfmc6wjXVyCoAinOYCWb9vw1AckJFPtaU16XmzKtdKa5Lq3NHvvT8dSGOj88B3i++93vXpS2AWggeg+J8J//+Z/PMQn3vve9z52vYRIFGMCZHSR8sEBMskho17/+9b+PQfnCF76wVfwAAqjykeCQACEgDgKDIcB5oZ/+6Z/e7AeBBywC5EPiZ5WFxAvQgEoMZ42Q4HHuBsEKh4ihVPQJxoJ9JUNeGQj6AODB1tVjH/vYbWyAkZe+9KWH29/+9ltCx3yhixve8IYXe2sAzwIYvf71rz887GEP2wCG/qCKBMBAQAWDhL6gB2z/4Z8aNxgUgAyAS4AQzA9t8YNx3va2t239AOhARpw7gNFhXSADwAgYGOgIawogC5mxnmiPOQC4AXzc5ja32fQKecHScA3e8Y53bM/f7W532/T6D//wDxvVD7lxnutf/uVftrXEeQeMC3kAnpAkXv7yl2+/0Q5g7T73uc85RgcMGeaGvmE/GF/ZxhXVqUAgVYwaGN1BnZJmEsVvBTbV+FxLBTC0JfZNxkSd3rfUKhCVtpIUWKQKzdmYFQuTgs6xDIMmKYKNBEbZP4GMsgUdo8ekkVgo3PPk0wXEVVKj7LBLxB74IvwEY0/6rXS7AmFVtatgxpljbp1S52rvTKL8rfYyYd/Ut1RXKeF5MZe20pzNU/a0aq9FOG2m20rSONABX439x4AeyKe+7eyf+1+1deY5iH7hsSfZHp7Fvz0A38cjANLYR9bJ2afE1rkvJfKENuKx0J/lPNhO46CuUbfO5wDPd77znYt0EFZTaTEwANgLJCoIgkTlFRcZDgQEbE1gIFT8OMyLJOfKRdBGMkTCBGvzC7/wC4db3/rWWyLGZzANSHpI0Dw4jASOHyRqgCUkYmwhIbE+5znPOTz0oQ/dtple97rXbSDikY985JZ8keyhGCT2Y34gO87wYI4/8zM/szEQGAdg7XGPe9zhJ37iJ7ZuMSdnkXBo+1nPetbGsDziEY/YzjKpUaJvgB6wH9AxzghAZ1hoGAwZHAYe6AfAC/NHO8wfbQGWADqhG+gBusI40B2YGYAdgBLIyu0ygM4XvvCFG3DiVhwYnFe96lUbQwMwhX6wfpwfzjMAwOC8FpLAa1/72s0eAM6wZviMs0xg+jC3V7/61efOb0FmgFXIifEAaFnVgwkEqAZAxsFw9J8CrAfgqtLwfWl3NAUoFfvggYryMDCTocR1XvMKicFQ21CXlRMzqet4mjw9aanT64F9PgPZHLz5Pe+j2sKq/EflY0BSUFcdgqZekt5wLyUgD/hMohxj7yHwLiagf8ihvjjZakiAAvEAxUpKTFWFr/JpHFUmR8dS1g9/K/BW2/F1qvTga6DMm9r15KyQ266vpesgATTKWSXU1c5FmqMCcNzfe5YngQH0UzHGnb3xvoINjQVaQPlW4sQu0Vdi+jR2JFbP5SaDrddTXE0gvgOWjEfpJYwEzBgz3QZLwJOE14kgKeNtBTAbd73rXc999wyewySR/JCwwcQ8/OEP3wAPgAgSV+UISM7PfvazNzYGVDGSMVgMJFowD+gXoAaJFP2DVcBWCAwab48BdIBRAhDBltsDHvCADei84hWv2AAAwAOSM+7jM5Ls3n1VGsfTn/70rR+AKAQszO3Nb37z4YlPfOK5w9ie1MjugDFBoofefu3Xfu379AHdQg/o//d+7/e2LSM6ujsTdAW9QdcAJ495zGO2/gCCwPzgObBQBCkAZWCXsCYAL1wL6AHjAowBYGIe/L6kv/mbv9mc/tGPfvR2jc9gbNwjoAJgQvWLLTHcwzzxKv+v/uqvbkwXbANMHcaFgaPNX/7lX25ygwHC2Se0gaxgeLCeAHRYN93Ogl6riiIFPbTXQKpJgg7gW1yrbaDk6F55MGhCbwwmus9dsS4dc8WxPYlVFXYCX+rbKhP1lILbhMGgb2iScLkqJssrM08yaYvEE53qhkwB2S8G1Ok8VklI+1JdVX1z/RnoNf7B5/illD7mimVO8mn/KmOyd8rqjGAFelYggAAqbUV1ydxlcx26Dvh5wqDQtjXBKlCYArpuDtP7Dvi75ya5SeMUwSwZPn0ztWN6+Kz6bmJfVjK7HWjcdbtKbOcUVKkMBDt6SHllhyXg8cTqg+BBbEkgAYJ1wT+cJ+EBXiQxMEAAImAyMGGwBJ64tF+Am7/+67/eEi6SHM6VgAkha4ExkQzBBIGlANgBYwMQBCYAwQNbWgA5GB9bWtiGAeABKCCjAoUAoGBrbTXPanEhxzOf+cwDXtPHoWWMj2tgQn7+539+2y5zA6ODguUCkAGDgfEhk1PSkB1AAuDhyU9+8qYzr+TUqKE3zAnbeAAfCBqoHDEO7gGUMZAABAEMQr9geRiMoQf0AeYKYPCpT33qdj4LMjz/+c/f2gHwaEACaEP73/7t397AKc7o0OixFgA80DsAD+ZKZoEVIXT2h3/4h9vcwADhB9fw9htkRF+wGb4J5+vha1exNg48tR9PWHTMar852USq6DRhK1jFumnQ9qpvAtgggycKB4CJkWHgx29/q0YZgQmL4vGAnx2oJAC3YrK6JKAAqkpeqpvq726c7j777QCPsi4VSJkwIZ08k74pi7OdiSHTZEW/XMngADPZR5d0pwBPwY7KqUWGy79Xf5Pku7dPlWnS/zQ3eVHhZMWEnU2sHezSdZ3mrMCMdoB2foZPQU96q4/xyRk5PcqQGJuJ/VLuEvCsFpMBEwkNHaBCwTkLJDye70AbABMkrnve854bk4LtrVWFBdYGWyr4DeAAUAIWACwIgBWSLxcTgAFgCooDwMBvbIFhW4SvH0MGLBiAGYAG+sFr9LgGNkEVucd4MWcwMGBVCHjwPAAQ2BjImhYB20kAcZALegGY83M86Bttnvvc5266BdPlB68BSHCWhosH1gYMyvOe97xtO4oUOcAOmB6AG6wRDAmgDEAUh6355pVSok972tM2/QFkAMTgGegPTAuAC0ASDRLrA6brSU960sVkhH4BfsEkYZ0e9KAHbdua/oM+//iP/3h72+UhD3nIub4Bkl72spdtusRY6J8M1Yrm16p1FfC0D63+tEpQx0oAYGUvXplpFe1Mk1blCswUeOn2j+5la8JnG33lO8lYJQtljAioqjNL3q8Gb/epSo/QgyYofY7jKh2OMXXrpEueyU4mW0SrdfUP7biqAAAgAElEQVSqVKl0XTvtw9d3T5w567YKatl3AhlJ5sSSqH2QgUtbqNUr66nKd6BUHcjVdrSlxKYm4IVrnf24TVdn6vaukepp77NVey8qFChpEbhnzh5LV7IqwPL4RtCksUr7qs5p0d+TX6kfKzPFdfVYxvE09o2+h8cnDQYBQALOAMXiDAnf4EFbMC1gYsAUYJuDVX6lPLACSHQANg984AO3hI7kjDMhOCeDBM7+0RbAAGOAxQEIwBhgM/iaG40WCRsHeB/84Adf7I2yYw0O/YKBAeABA4OzMPjBdYxNlkP7xz0AE8wN+kJSh/6w7YZDvlrpA3DgUDRYGvTvB5vxXSA4f0TGBMATnwF4AKJwABjAD2uDM1G/8zu/cw7cYIsJZ5p+5Vd+ZQMpulUAGcHYgDWDXNA5ZIH+cO4JusWWIJMqgCkAEs4tYW0ZFCAXAA/kwTkdsDdYQ//Bev7Zn/3ZNg8AMM4TW2PYWoNNQS+QFTLhB2sNveA6v+2a/fp2iTpbtbetVP0qIEwqMiZojKvtCXi80lIH1EBBmdyOK4pZq2voYlVU+Dy0OqS+nBJHn6uzAAk0VomL4ydWzNku3wLQwNqdTXBGFPJoMt7r+75Wibk5BVB1z3b3OR9+xxU/+/lAJpAObFT6UX+pzrZUSd3XLAEwHbdifLwAUbvAPXz2RFoB/WqeOsaKaZlsO+21tUl7Hde3tfi8M3ka69MYWmSlM4jVXFU/yS9Tvyv70q04ghjPpdX2IGVJMVDX9CjAA+fCwVIkIbxZhcOp+n9sIQH+4z/+45bg8X08qNjxUymOgAeOAOYD7fAKKNgjbHNhOwZvQeEHb27hDAzaYgsI7AlYEyRHsAGk05B48SYRzoQgiePcD34gU4d4q0XBmH/0R3+0jYnx7nGPe2xNq6CE63gGbAdABv4GOwIwhzNQOHdEIMdkCSCAc0tgN/Q7iwASsHUF5geLCpYEoAZgBG9E4RwRviYA88RZJ1zDthm/8RrtcXAY40F//EFf0Olb3/rWDTxxuw+6he7ADIGpof4gJ2R50YtetIEVbLupoXJ7DHMFSMK68b8ZoZ4A+sAQYZ2x3gDGaIM1e8YznrHpCfqCfsEQoU9cgzxYPwBcnO/iq/Yp2aegmpJuR/tOKj7fqoE8lBn61fsagH1sAgj+rrafCLAqlijZbwV4aL98JZygtjrc7H0n5kkBTBWgtJ+UKPkcQaMnohQQ3Q91ziswuEo0Om4FvKoEPUlgrFSrmMT5d30hhnKOK5uuquCu/w74a2zn39WWhNrtFNBRPpXDAUlaY/ffyTZiN1fI0m07XRKAiOvqNpliirKoGuurdaYNJ/bVCznvg3OtQE+ncwelxAr+HOftMcW31lbxbxfgoXFiYAASsCd4xRvARLcF4LxgbMAE8MArnoVBenWA60h0SKAwtEc96lFbUgYjgomBYQBDgsSOdmA1wBxgWwY/GBdbKEjISL7oA4kQY2NrDQkbLMOd73znc98M3C2AK4xGgL5x9gTPYzyyF1VQAsgAuMFcwOZAbwRAACQAPGBleL4DzBXe0kIbJHt9FR/sDA7zYssJegGDhrecwF6BkcF5JWwh4m+AUawP2B4AGIAH6B1AA/rEFiDWDPPCmNiSAwDDm2OaTHEdW40AJHgrDc/g/A4AKLa48EYddYnncDAZifJNb3rT9htbVhgfjAy34iA71hDzB0C93vWut60bWEIAQ1xHn+gfa4atSCZh3AM4Q394c4/rnQJ8BXg8MCdb0CrYk2YVDFMVi7bcUkxJnQF6lagZXPHbt626Slnt2OWuqkOCx+m8dVvBA6vL5xV6lxQIMJSNIpiknM48OLUOO+SW2CmFTtKLV857kzf67ADIFEzxEDRjYpfYCHSnOvG10/41EXP8idxMdClRJl2mxKhyVIBHGVjOOwFm3kugP+UE150DvAlw6oAm73uMo91Az5SXuq/01LGjKzZsNZc9DGzSo8rP+1WOTqBHAVkXU1vAo0FJjRjJHIkNSYnnLNSwcIYESkLShUDJAaBgsETYnsJrzGBzAGawVYT+sV2Ft71w7gbACW0xJpIkxgTowTMAAngLTP83diRfgAI8j6SJ5IhzRn6wuHIsNWbIAbCFeQAw4DeABZgGPI/fvv0EFgwy4LwR+oKeADwgK4AK9IPzN2BxAHowX7QHAMGzSPgAJjxo/YY3vGG7hjev8ANWC/qFLsDiAOCgLzwPUMI+MG8ybHgO20LYOuJ/5Iq5gF0BMIH+dL3RB0AG1gdt8JYVv7UY4AdAiAkF/WAbC+uMM12QDX/ze4QgO40VawIGCWPBCfEbffM6r6F/PMekz8Ps6BPnjPBcOjsAfScwQBukHB4gvSpKFWTn+HRYtMM/6DltAWgAc9/wMehXfhhwD+DRhOUJIFXBK8Cj8qiOnHmqDiiSPeqqZN4nsKButV9PxL6mmAee5zbhNMFoO7UXshPpHMsxY0yAQZLZt6b4Ba175udjp+2u6VZWAk4dAHTWzrfhPOlVvqd254wjmUvf2qb/+Zw5xso2CQzc1lLRg/VQf9mzPtqWfVNe3/ZW8M05pIKiYjod7CSAVck+YdoS0NQxWThVQJRj+zMab5kn8Nu3sWlrLeCpFh4dIHEimVLZaqBwQC52VUWQ8QADgiSNz2AaWBXjOhMqwAEmi3ZYDAAdjAswhKSIxK7ACrJh+wgJh/8lAtr4q6CJnfFAALYI7dA/5eFnVvF4M0x/MH88h+SP5zAvjI/r2BIjiIBseBb9ktXC33gGsjLAAnBhvgRWaIs2uKZbO2oQeFadkGc+UA1CbhgF9IPnMRbBjCZojIPrROHoH/pGX+yP6462+HHEz8oDv1mRuPMk52SictCt/XE8/FYAQL1VlUJa9xRQNWi7L2hFx7nRYQl4qgBTVVu6fgmYaPLn3DqWyoOCysTxKrDi66mB0PWV2B5dHw3W6TDo3sSwYs1Wc64CtyZ3TZxkYKFnB8UaiHF/9S3uxya79Jzb97HASfuuioTJWlXsSreVqKCna1sBHrWDZBNug4hlGJe2zIP/Wiit1mpVaCjDUG1Jp747cMg5JIYD97hGGnv1b45ZxR0FSR5fGdumB7irQpL5U9dIY9ykgFMb0FioOcvjpsaC7b+WUIVNFwMLRCoJTq4Lxr8rJOxjEDxUY3OxoXAsOAwTSRh/M/Fq0Me4AEI0ap7iR9tUNXSORiPzxSHDAPlS8mN1oSwI5soETlmwcGyTdMB2BFdsq5UyE346rMg+de4eMKEDPQeQ5IDculapmmYQcQdSZ0nghuN50mN/lJft/IyJAo4K5OicUoJIYyRgpMFD+9QtJwIegnfaSGIGNLk6Pe0yp3lrm8RS+aFgXTcNMhUV7kGU4zm7UhVHDoRSINak5LbTxSedf7JJT3hegFFnAOwoUMBmgkH2+JWqYA2mXGNnGabbRuwrAa/kj2d9rUo4Hv80ITKeJZ9b+Y7btfbpenD7reZdxRVcp28zMUI22CtzAkFPdSBb89uqmKL9KRNYFQI6j0pXid110MPY77G38rMEevaCjdUaeC6uGNnEIvk1H0djjufclOdwTWPiefivJXDRF1oVXSUHZzy42Fy8lTOocfpiq8NTeSoDWYJKOSt5kwJXCZJyep97Kiq0JVCrDLvqzx2NICsllz0yuR4IurCGjuS1+lc7ccfhPDV4eaDBvSR7YjPYFr8TVc05KJ2bkobPdZWA1PZYCU4AVGJIsNa6pZUCEG1Yk2lVhWEeCsqqJMP5uk75LH+zok2g0oEZ1911ncAJx/etK5VHEwJt3JOFzm8FgjRWVfJp3+xXAyEZabI0BPcaYxwQpwIi2f7EfhIASCBAA/heIMVn9TnqQNkN1yFtc3U9ybKKRxWoc3lW+vfCj4yz+zsLc/ULTfDcGVgVZZPY6vlI9VYBKcpU9Z/Yq7RlTwCnNsN54ZrHdC8MFMRVa6M+qzpmjqzmr36vcU7ZMGIQv5Zit8cxzQ8JiClIKre0mAAJWjrn0kTOv1dGosHf22lwU3ZDARUm1jEzafLqUOm+X6tQ8uRZbTPRSbVYewPmSraOOk3bNroG3rfSijRark2qiCtaVNcyMQ2+9mmOzlxoIlSA7YBCbUKdY88aJ/kc3CZbqij4lYyVXK439uE2r8GegdL9m22qsRRA6JYA26/W0P0COk/sq7fDZ52TgzBNKilWVHpgQkDfsPUEjvbYwiXddlKNVzK4Tbot6HOVz022EjsdqJ9VjGMHMmi7fphfEzaTodoz1xn3Emjt2J7OJ3i/86FOR9V9jdFcC51HVwitcqf7bcqxPi/KkwCMj1Xlds61i/PJVlbz8bUoAQ8rHAgIBa6qTnSaAM9qQVdAIqFNyOCJ9xjAszdYVDT9XmNV9oNOuLePU9s7Rd/1p4i92u6YOKUacwUo1Fl0W0f3pmlnOqbSms4IeOLSCiU5Dm38GNCjjqqsIK9jHmrzCsAwHwVn7vypKmKbVKGrftR+EwjgXCtmxHXt66Fr4mvotrEKnri3AuOesKqD4BhTARjXnHHMGQPOp7Ij1bMzI10R2PnX9L6uMW2ho/6rwk7jtPelDBbtNfkc5VYbPiYWa6VOXdIeV/0pM0ffUdbObYM+oD7mBZYfBZieV9E1dJmdlTymz6mNVMWNJny3cbcRtYfk5w4eXLaqeKsAbepPY3aae7XOnf1xLZYMDyl9DpyQI4OUOlKHzNGfGuHKEBJAIet0DPOhYGpqTGfVrtuOWI3jCdLbdvfRfu/clb1JW55OKXd68mrEz6OkxM71r56tDJ02mAK/g89UHe0FPSofnoXcCKLqwLiurIQzEpCV28TQZap2fL66ph5gfT18/RNzl4JW2orywKMJWOVIZ46cUYOc3HbwwM05dFsCjCn4rWcGOBbOp+FcjgMr10kFujymTWJc5w/T+ypj5cNu5womMI4CCj0mQN07K8ICc1XoQJcVYNb+KqCowMWTYiqwNdc40OA9jbFok+yPzJDmNY0Be4q7CihXsWwSp7vYrmNyjrim8SXFCc+Xnlt1LZMP0Y4cGBN0aj6owFXaGvdiRu218hFf5w4LcG7tW1qdU9LxnSrtnuP9xKDQKNRoNPkq26PjrCpEl6eqgKZyn0W7PTJ0TFN3/yzk9SCjlPKe/pl0/DzQakuC/SeWYjV2xeglatX7qRJ3CkgMPFwH+kNFwXofZH8SXU29dFW9g8Nqm8qr2w5McL1SINIxMZ77rK8xAQnaqRx+hqSTKSUOv8aEjDEBePhfvyhY8ZjxgwQye3ymi20VEJowJpBDAX4FXlcAgklPQbQCZc5V9cvCFfd8a0kZJj6b4o0m+opBpF1o8aHMXgI7U2BS7XxoEtd4pyzvdP39meS/VZsKeGLsle9W+bmKHbqt5YCSPp/mm/Thca6z/dUcdUzIdTLgUWPsaKXpAlN5dOJ04Kqi47qtN5UXf1PmqdKmc2C71WLhu3cQ6KcyV2N3BrFX5lVCrxxhOoZXItVzid3Q9ZoEcqVovQLQaqbamkjsSdKNVsy01b2ApwOsHdjRAKZr5G+Auc1PgAXZF33W/Qifuzmo7vCdWtAv/7+4VSLw7T7qIlV5ek3XnG8guq8xOP+gtqeSvXexh3a8Yj003uBvnc90jgk0+TXVb8UY0hZX+YBz6hha1ZeCMo9DyT90DNdBBRB190BByyq++XawM0Rq2/x7GrM5LwdQ6n/eJgHWU3y32rp0/WBOYFHTOq3ivPaT1rEjU5whqny5BDxKR033HTuhpgnR22nS4j0EspUjdvQW+lHKFwpScHUKcHMgtqoY8WYIZT1lzFOq0kkl4+Bj8szUwCtwBb1Ua89nqnkrVe4JPgEATySagDhWBQz0WZWX/+GtBsNpAE2688rK31rDM3r2SX3FAzBl9sCEdvqdTgQx/laI6gdj8jm0J63Nv9NcYD/QDwA/vpuKW3+uH9qZb2eu/NsTCT/zXA/kcTZBr+nzVVJyHz82tqkd698esCsQxzjWsSNVcl+Br+pNLjxT+RfvMZ7qtqf3p1sbe8DmqgjW+Xix4zqo1lDZia4YcP2lIs0LPC3mJ3lKbT+dq8G8ODffLmJMoJxa3HONJvldAdvqmAPkUFav61t14yyc6lbXJNmKMvHu326vkeGZ0vAu1ClJuwoaU0M9Nug4UDsFPEAG9Adngi46R14FsmPn0z3nQXxCsSolSwBRJadu/G68ZHsc3/tO+vXkTnnxGwmW/Wuwcfp8LzBxAIEx0v9tVPWrW7g+p7QtQJtdzdV9Uz97Bcjx0S//uw5tzyDtwRufAdrxHIASv+k8nQNCfxrUCLbob8ku/NqECXV/9s9dZa3tq1jgWwGdzU/uMwFX2/WTPhQ0TZIp26tOOLfkhxVQ9raeB1yPCrTT9gXk6mKn+5ImYiY9BbkViKzOtezRtwMKZ2P2xhMf2xkc35WYAjM+p+sxkW0Pc0s/V1ZYfV/n5syXgje1gYrdYl9qswpkHZijfQQ8KxRXGcIlxfD4eHSWswJXRI88fzBxtpUzQD4YIHToztQFW+93b/uJk/o6dQDEAU6iWHWLQVF9YoI651Fwo6+bJsdMNpDa0Z4JbBLA0WS6h5JNwQ594b/OgHwVvew0MeT2xKDPelJyPRIYoY/q7I7Lis+0B44P0JLmn9ad80R7zJWAp7JD2pqvMW3Mx0222YGeFeAhQFzFDq0mGQucDVAbS+xgl6yTfpxxnviytkmMxYSJok4UzBAweELBZ7bzJET7nOYBrrVvB1VgcrUGlDP5VLL5pFsFnImZmLDaXhhSX1NAsvIb+mpagySb7tKw35SPvPDba3epvTJdWrC5f2shpYy+r1lHDCjgSX9TBqzrxQDPZFErY8GiHgNClB6fgo1TWRjOQStkyL6H+u0MI4EVDQaTYHRW81RZtc8EVNRRlEJV3ajevELbW92ozXlS5WcfD/Px6k3RvBq4zl37r5ikFOTVXqpk5qwG2CR9Kwh9+KFsDfpw+NVZNfUvroUfvKwSugYMT2asqpwO9yCtQUwTjP53IgryU9Kgj+mWNLfA0jmoChyv4gztm/6XqtnuecwPzBW32jwurBiKPT6bYsSe5z2OuS+meOZxR22p0ovbm68LP3P9p+yS6lHZh5SgV2ugCTIlPNwnGFmd72A7n+8EuCT2syv+uhzC+4lZ83yVGK8OeDMfqa9021ATmRUUq015HPctOs5BQdJkPLUNXX/alwLRiwGervquBk806ERQRa2rSU7AwXQ8tHOqSxPrFHR14ylzpElU92RxnYvle9ydsXbjT+5Pk77Txel1auqNtgAds0JfzYWOqwBGmZ0ErvRaCkapCnWmReeujrECPJPqlQAOW1rYHqoYNAcQ3i6BUWcTvBruqmPOrTpPsbIZ1ykDPOaJ/lb/K7wmJPU/gkD2rVU27nnC4DVliNKc6Fdpu8JBQTVn/r9yVfI+JeZxzGPATZJ3DztUFXUTWRJ7qvJMdavP7NGjA8QVENNcVhU6nRzdfPl8Vah58ecMxyRGu++oj2uuclmrtVCCgYUHiymPq3vk87bK5qq9a4FTxa9jiBMdA39rAQW9M2d935ZWVR37hJxix30VFP2wSloprjL4rv9UHaVxqiqKwdMToc9jOo6PnealCNYrWgcfpyz6aq30nibQlbyr9dNErX8THHQgwZmRysF1XdS5K1bSwXvSrwJpZ98SDT1JCtQB//fqVEQQLDDh4/dKXg3sugWgATRV3QQ2HgwT0E1+79eUweEePQAPwE63ncU56gFoXOP6qfxuE+qjzkixjwmrMFm/KRjx6lGTzymJAs9OY463S0XWqbLweSbDxAC7z67m4MXrFPBw/LSl2QETLS7S85A3FT1TgJKKFwcPiSHdszbV81381DGSTAo6Tt1607GUzdU1Vwa2+loSZ4VOIQN8zt8HeKYLowkiGS0WAmiuC0TJ0GiAZwEKVgnXAyDaMhlRyXuCpC54qqQq5/Yxjh2zcqBVf165a7W9cgAmKmVo9G+Oeexc3A4VJOj2j46pCVR1oc8SZCg4Y7LlmNNAxzEUdLGvld05OEmgrQvsVaBjXwnIJ3CgNulsGm04MXoELh2wc4qcc2fi1Oqrsl8yOuqTydccdJw1M+zyqY3jXhfrpglOk8KKHXUbq2LpdFwFN9Sls+GpSErsPIEp+9S1I5vLN4UY71eg0dkSZSrICFfbMQmQJJ140cNY0enPfVELA8qUWOdVvx4TpnmZfab4oYVTYpC7eXb3PQ5Wa67g2dfMmam9uVGLgMRYlYCnC/oqiCb3aXXiAasLFnsnzv7peJMtIq0enWE5Zl4pQFbOfRb9dwZZ3aeDJrpRkzr+RhskOVT1PJzNYJ8S5B6Z1GGY5HR7izapSdPHTIwKwY1Wp/4WAeRk4JoGusROcL4ds+WyuL8lSjq1Uf0ykfibPp4s9JmqwvMtNjxD4EgKHM/SLxND5GBUx9UE0LHKXFMP4vSZan5T9mCPjXZtz9KPOxtK948tMBTsEOAmG1A/0XZJL2qviVXUa6lA9BzBz+kNID0X5j7hhYwzCGx/lls7OibjZopNq5jshQbaVmxWYt48h2lO9K8yoIwr+67YdD7jcVbHUF/Uvz2mJZkV3DKP6zWVWXNSKti/D/AkBN85uQfQStF7+lm13RtUusCRHCvt/0/mNakqNcnotsOk/7PSofdDY9VqxZMyHQ6JFf8LuDrJHmeu5qABVp3HnVOrJgIi9lkdlnUbwDopU9Ql3SRzlRCop9V68l7ausXzq6BMWRwAVAleg6QyeOinYvE64MgEo2vh/XWMmTJrqRpLOvf4RFClwVwTmALHvXHjmBiUYk0VEzp5urjV3T8mVjh49ASrfpKYHR/TgQz9Du1wb1KIuv6ciayKZbZTX/OXazzhavG3V38pXrKPCqhMx2Bc9pjlDBJjD35XBQLuJcDAWFDFQo93iYWqbFLZR/zN76Cjf3ocUbtIBY2yVa7DFTBbvpZ+zJ7eJeGEnJDSq3vAgVOVEydLjtuxUGpslXwe2GmUp1ZmU8eZgA22SXPwANYxgXvk0iTLREada3JYVQXqHM7AkDViYk6gauVIPpcVyKPNpcpLAY3aZgImalP4u6K6V7bnwXYF1HSOHviYDFLlltbZ9c02VaCc2oqCcgeGGrOcJUugdxoLPOlWfSU/XgHRVRzrYkJ3f6pPbQdZFcgkQMBkBdkr/VVgjjI7GFnJ6gVixeh5H673SUFA3zwGoExj/jHrojFZ9dGxQO6Dq601XfdUgHjc8PiX4oPbFvq44IILtp0CvgXJWK/FqoI1xmT05TlY7/lbxfoWK/7GnM7sv5bgxC4JJ9S++fcEfCSZLilARgfvqNnkSGm/9RSnOObZlLx1i0f7POYtn70yJfaiYh/TVpRuvxAoOBVOB66A3SmvaNLOtO8UqHFNE7jqKTEkGhxSQlcwpfavc9HAtaqGUnB0gEE/5HYoxnQGToEO/oaPeKDuEgzl9ETq1XtXZft6TH0vJU/vK9mRMhopWKc4tmJ+OlZI73dtuS5slxgRJhm1n49//OMbA3md61yn/CoS2nV14LSLk+oHvjWmSU7/ruISk75uwSnD4YX9sWw1/fiSjI+rYoX253GG+qNvuP9pfKTeE7OXjgF4XF/5E8bFv/PPP/9w+ctffrMd9JnkRr9T31QiROOf+iz+xr8IeLq9upS8ps7VJT51PjccPKt7eNPqzJ3Hg8xe2VP75OA+V6diNTlo4OZzx8zvmLXZu97q2F2iUnn26jmBhQocJMfrqh/dUkl62zM3f56AJ4ExdWbSu2mtVc+aIGhHGhDUtrSq84ODHFu/d2fF5HqAdYChwapbmxTYCNo6XbN6RDv1XweFKUjS7rgm+jkBRE2G6eAlQYAzXQ54CHYSS1n5Ka7zHEKyia6g1IJO2ZRVLGG7BOq4Pgo68N1L0DO+dkF1oP6tLATjtsqjsRx/O4Pm+uH4qRBi25WvdQD7mC3tKpdVcnS5b3JfwZjGbRZ4tB/2pf6BtWKcqJhiBw+u2xQr2Jcy6lxf9SXKRhYR8tC+nFHSvlYsos5XAZ2+DUqdwYbKLa1VEFTjVAVVlN5kIdmGDutMTFdh7RkjJacpmsSzKehUFYsaVqrw6cgVOj9lXny2C5JOKU4B0KraqADEHhup2JFjdKKO789XbGGXhFdyTJhE2pz+n2qpzwrYELy40+v5mlN0qMmOclFXmtA0uKx04jZeBTvvw7dYcN+/tAzXPEYwkfLchiZ22jzaVDQ5xqj053ZcxQQFO3ootgIznJuzd1Obn8jBZOR9egxzG/btLdWBs0Ortmmd0rUUp3FNQbeeaZnoqALYFcsw6bNrM42nq34cVFAPumYpXlWxw1msU+bPPJCKI8i0ArMszhxvaF9VztD5qr8ohnCdboAHAvl/Glgp3ytJojUPDp0RVPfpsF4NMHDoAu/Z1uqSkzrSsbLzOafVuTAJ8OAZDVJK0Z7V/Lr5+NYFq+lqS0fR955zXhMQoLKeVaV0bPK4pAGPBq30emZKfpVMCgqoQ09+e+fT0dM6Tnd4PIGbKtih39XWVAVuUtGREmlXACT9ka3hvb1bUSpH5wcq315WdOXrHrvZ1seoiljXgcYqZQz1RQyOoSAF80e+cYZs5afKTChT4cWazj+xNqnw4duNeHZPPOviqs596nvVeidQ4UCgGiNtTbvspwAeZcopgwLLigyADNX2Ia+vbKLKpy3g4f9a3C22b8lgIvqK6p7qPRlLcjx/9XFSCVSOjOvVdpQq9pQg4/0wOHsVPGGUTpHD9dtRxh44KkOsKiQmqdW5l2mimfQ1DTbJYSZ6dYp1Oh7bdUmN7WgHXhHr9tCkolVwCFurWNi983A79X75XSorNoSBjT6g1HOq0H3Nku2y0Kq2VPgM759aPGA83WJMNrSyb2XEIEvaVoeenPlxO+r8eBX7UoJwZkbBpK8DdeCARhkMr7Tpy8oMoh9sh+l2R9KJ2qrGffXNKvkawSAAACAASURBVJlX7KH7ic43xcy9xwoSm1PF0uSLlQ0lUKFzSWBNZelkWBUfKucqdipISSDnmDORGvvUPwi+lel1oJ4A4Mbw8MvDumCY0BueYbI8Naj4YmsSUGQ+ZZM6erdKTnsSs+tMjZD6ojP7AnQAcZo0u3XDfd86Oxbha4JGH36yvgPNE1mZIE/pS5OqJ5IqiWi7aUVWzWfP2im4Sf05+Olk0+DWBbrJeqidqh3hbwY2/f6LaovL4wQTaKKzNXGTPdL44iwI2mvS3FMYTXTgsciTf9dHimX6TFUFVzHxmNhBkEhdMS7oZ7+mCc5jiII4Z3ickdFYi+fwtRbpjN3Kn5hr3P6TjXu+SECxYzWOyQO+rdPZxd77Hfuu/blelDX1N5imcWKiE2dnFIhM56u7CBpPFJhpke564T2Ox/lugGcyieQcqcrSQHXqAePKIT2ZnLpHOp3/dLHUuemkTgd7kEl975WrYy5W/SXnVweBfKtzE3t1c0m3dxBBoLaqaCFTBz4mcqcxJs91bbAeZFXd5rvPVd9qM5UfJep8VRGmoJ+Yz+oApAObzlcSuHEAUflG5zOqNx3nGEC1ova7tXdw1BWXCXBP4omyLhjTD1Ar01UVJJo8k+3wP9bVOWm7junvAD9jLn6jL7R30Exfom2t2Icpq6b+uWc9tW1lj+qbx4Iq1XGy5ZS7j51HYvpSX2nbkevngNp3FzxnKQCqtvuOfi2dQd1pNdLp3OoiaOkctFv0Ff05Rafd4u0Jfi4vPqfXEdUJ0jbW1Jk62Y/RswccpYo1aLBdCvKT4DOR/SzbJJ3SWVil6lqc9RzQH2SA0+2lxFd6WDE30y1J9K/BU5mKyo/cbp2Z8aDlATltjVTz7JgLDcr8O50f8f4rxs1BwCoGqP2fFXhJejglJvDZbouo0j/9A/0ABOCsDWOBx4eqD9VhSjz6FQbsQ21MmUMHJNNYr4VLKsynLKjOubPNilXYE9sqO53K28UP95kEnibAuAIve4viqsBUXXqfGsMhRzr24gCaW+dHAZ6V4a/Q/XTh05bDHvpzOs40KHb9rYCAO4EDv2MqxU6eY+4nw0+JDn0ryD1l2+kYOSfPpABHB1Db1e05p3gn46ySBmTAWndBUvs4JdHtYaZ0rVVXK6aU/euZHYInf3PLbUl17wnMdajjrNagAqmVvqdBfNXukgQ5OtcVc97ZpVbFLD73gm7MU1kRAp5VYaCgV3Xo66Fbe77FkhgIxptT4sxk7SumgXN20J7WwW33mEJqImtnA3vuTwHkpE/1e11LXfNJP1WOWRWpfmbLbYnzPArw0CFXb/FAaEx0j7Ol6iSBqz1JZKpgtKvQdddHB3jwfJXMfF+8G2t6Xxmxbg2cKtQxqiA0lUPbMaGektgn42rQ0L1gPMvAudojToFqL/vniWcqNwHBpP2xbTTIeXLqgjTtIW0Z6QFh7QfP0I+daavm4GDbbaZaI8q3snnftun8o9PzXtvo+jsl6Wly4TrvjZcac/UsnPoO5qBFgoNefc71m4Cjz7mzwwqgdLrFfQdaBHTMAdrHMSCXwIc6OeawLuXc+2xVtKyKmYnOJm0U8JwF+Etjevxhm1R08Z6C1qMBDyZUfQeCVs7TrSwPiBQ2ocNpFThZJN8q43gwkGnQ1P1hBW1MXhUtykC5AlopmPLayojpqJCBf1fz4XqlIJPYnP9P3Z3/2pNVZQO/JCTGxCEqKCgqiqIoiCCCIKIMMsjcTTdjQxMGGxv9AaMmxj8Bo2EICLTMo8wyCDKoDAoNTYOCOKA4zyKRaExMePOp+Nys72JX1T7n3kbfk9zce+tU7WENz3rW2ruqjnWe2Ez6Gd2pctbg03Veg3sd96hEvBWMDw1CPTM876A4IpIz9r52Tpbg9jLpag+1rbVNy51Mr1UHRzbVlzlG/lSDlzHQ0142Hn8Yld+3yHj9ruozSzCH2O51aQ/V948h0PX6Hki016uJPZuvfY5kM0M4u45ia5VIObZmr1uEqNpgYtghFdI1H+p9nrXNNezaIkNrFZvzrOSM5m/udNb1UWVwbNyo/fVqse/qXuG1zfOx22nCU9d0Qwq2hNizij0H31raWTP+vcxljSxUIVVCpT0b6v75n//55Cu+4iuWnzUQ60QsYxll9j3b1X9IUJa81ojhKNDm2KwRz5TIZ9uK4ewFxjVQ2OrnUFJxaIAfrQvXNhJgt5ZsZ/ockfdjguJMX84ZLUduEZtu08bL7m9wgxvMdrl5XieTMw8mXLOLvhbfg9wok0xFaY+AjDBnq+JafXu0mXcPj6rQrmtbPxdFlka2Ki6jBLSSmkqGu/4SKOt4q946zs6SiL3zQk7g7l41aVaWvbLjukMrNLO4eQhez47/LOfNjGfmnL0x1Gpxzh0dW0tepwgP482arucn+IwqL5XBded3/VZlZo3w9ExqVEZdE9Koz0rW4li1bPlv//ZvC/jbrNcfnd776WSpB8pOgkIW/K6ZxR4w7xnB3vf/F8F1LZPeyrD35rn3/Vp1oZOekLk9kr5ldyEi9ZxDlkwP6XuW8MQ+a+XE+IzLoym+5mu+ZlOEx2ZoIZqz4F8z5TUS2rPp6muRxx4BWcOcNX/ZqoDWmzT27HD2+0NsYLbNtfP2+lpLOmt7a8vfI7uphGNUkeq4v0ceZm2z9puxj2LZWeQ5gzNnaf+Ya2fls9f2WfH5rEtuI9I0Ora2h2iK8CAAWbbpJWQCGhlvr1iMyqRVuJV09ON1SWYrA+tOWw25gnzN1LqCgbLrvvRLv3SZ1wwQ5EmdfYkvfdZxfO5zn1uqRqpHI/K1Z3Dn+f2s8W45y7GOZO6CLMOshG+r0neec98qeVcgnF2S7cQmhKfK5xDiGbLe7/yr/6ft2cypL7NlzI6bZ/XtOp+ZfrbsYC/bDoaEEPXz/V99qy5Z1eole87dSTOyDq5UfNmysSq/St5GQfQ8bHU0h1mfrbi1h2HGOttXxfFOYNeCzFqQ0u9WBb3rZYt0rVVvR8tM3aeM49iK9Xno+bpqo+p9r7o9O4aZ1YKtts6y5LZFlnqfwe34S/Q7RXgEJp818K+M9rqoVlRikHGMxtKXDQKAEcZoPbqDfF/XHwWeLtwapHsWmHKbvsnRj6WD9LtGvo6R4wywrQXmY4zUNbPBdtR+3iG1tQdg1hEPPW8mCB/aZiUQITzHyqcmAHH0XiE6tO1ULkfJyBax2+onNrc3lj2CuXV9lj367ad1Wbj+XfU2s6w9S7LX/HyvknSsHY2uW0sMnVvnWm1lBsN6X7VavYbvHetGlcO9ude2+7ld392/6vlr1aWRn6+duzfW0ffHJnyH9nVMP5XEjhL+Q8fg/JlE4ph2Z67ZIkujZXqxvOPaKeHZWmI4hP2e1fnXgvZoH8xISNXRo5ze5lqmG4WGVHWnXyMhe4QnY/qHf/iHpXKUqkZfAltz4A5ma8YxUxU4hvDMGOMx51xXFa5Did8xY9+6Zi+AzgTh2n4cfRZs1uafxCXPVtmaw9oyRM3qO8nINaNrR8u7vf96Xf27LtmlulN9p37f8QfJq1XEfp0xjPQ1kmE9b69ifd42tdde10XHwdmn09eMeERSR4GznndegXULC0dLi6OkaVSFG70C5RgykfGZb8ZzSJK6hgFrbfRl4b0EYmQvMz64Z2f/G9/P6Cdzq/b7t3/7tydf+ZVfefosKWM/JTxbS0qZ5Mwa/FkJTwX1DF7/WVILKdkqha5lsL28Ncou6rMrevm2zq2OLf05v9+6mWOu/Zd/+ZdlX1CWwOqcuiEdmoWPyFrktqaTrWyxjucsBGLv2tmM9RBHOyajPaT9PaLw7//+70sFj9zjM1UOI+JS5bAns72xrhEjcvHdDOHp2VSIRg02/jZWy7M+AeX0U300vrZ2Z2ev4tT+8/eI7OTYyI6M7T/+4z+WccUH6rJIXXI2/upzIxvqfawlidGP76P/KvNDg92avjs+RgchcRXf+ibrOoZRO9qIfEaVnIrJkUu9Q6Z+Twa1j7UXVddqu72U2S9KL2tjrMSjx4SeJIcUjuQym9SP5Fbv0t3zzXzf7auOrcagnJ+VgpGMZ/vc88FRO8dg0QxBmR1zbHpEcmsb3Zd9x4bIstrV1JKWi2tmtDXYCPUQtrvW3mh5KM58DLHaElqEUglKHVcPIqOKUz3Wjcv/eXLp6Dx97cnsEOPTh/1CX/ZlX3bQw+9GujgLgZitSqz1e4yeZ4ncntMdIu8KvDXIRteHyKFm53tjPOT7rcrT3lxHwS++Et8JKCfI931Bya67H+rbtXtBZ295ohKNBNzIvdvRno3k+5r0dFnvBTrXZq6V8Iz86RgfS4W0A3/m7ndfsq/JWYiEeayRt72lyhExrolxqm+Rg/GQxVqVJuP413/915Mb3ehGp1Or5yegdpsdZfmVMOwFzRlf6pWzXHPoXj/thKwnpvWxwhH4LS7s6WFm7BWj9nwt5xqncXzJl3zJorc9kt8JSq9E5X/V5r/+678++dZv/dYLhq59ceurv/qrT4/vzb3G7hpHR/q+3mc/+9nP7wXaqpAt9la/q6XNbpgzQhsRrJqlVQOr7D9SGs1p5DTVyDLPZJtbJGREWkZG1MvxtQrUjTQyG80nIDZLAJJ9k8PsNWtOsxUoD3G00blbtrC2JDnb514Q32tnFIRmsvNcp/JxDMgeE/z25hJ/qiBbCUKvAIza2wOe/n2ITNpKH91PDiV4I5ypdtT9XP9saQbn6ryB8tZ1I1l2uY2qQh578Y//+I8n3/zN37wEkXrb/ihh3PKRNftKEBg96yq4FpvwO2O68Y1vvATiGnD2bKt+35degn9VDhUT165FmgTZjLXjbZ65VOc3IsQzQX6mIhEdGMd//ud/LoH/M5/5zMlNbnKTaVmljdwYUxOC6hPmYSn2wx/+8MnXfd3XLXdPukbF6xC91HkdugRmrAgJveX3137t117wTrLv/M7vHJpGxQHX6zvzIztbO/7mb/7m5E//9E9PfuiHfugCUm4V5I/+6I9ObnGLW5x81Vd91TL/Pb8dFRdcU5OVkPDrfe5zn/v8DDutQW/NyXRc26rZRAWObOBNRthJylo1qYKBc0yiCrM7T9dGzTKMoQqkbmju5fStXf1rRlVZ52jJy9i6o42WDfocZsnLqHRfA9wWmdsC7VkSMXveDJmqAbGSwa07mGJDI+I9Q1pCfjmnNgBNMtNRtaAvh7i+vxF6NnCErH76059eHB6wyoT2HH/UfmxMQPuzP/uzZcN8B87qz2v2NavPOoZZItOrX4gGuRunvzvodWI1Wv6qgS6EYsZ3qn3Bl7rno/v6DG6OfAmov/GNbzy59a1vvczx27/920+xaPQwxF4N6DLO/3V8W8vYmVMwQvvG9OpXv/rkDne4w7LP8Lu+67tmzfWC83olMASonrSW9NWEtlaJ9oj2IQMdkZs1Ahab9/sv/uIvlm4QER97Q6699toFG37kR35klYikPxWrv/u7v1sqNq6Lnd3+9rdf7Lt+XIPsvPe97130gPBc//rXP/mmb/qm3UdH1Ha6X/hutrJDR8as2vJ7v/d7i30Yx61udavTJWwVuD1MGvk2svMHf/AHJ5/85CcXe5MYIjd0TkZ//Md/fDrf7/iO71gSg5nPVtwOxk0taVFO1t5royPWuOVocbDsbeiGn2UfxyvwAD0Cyee///u/F4EYU1/fjQL6OCqJGo0xxr1WJk67nexVeaTdZOjGK9B8/dd//XBJsDtyvb6CmL9HQDhjBCNCMUMy1tqeXZpx3kxWvQXmxhC99T0Yvos91YDmfE5qH43fbIfDsJ9PfOITS3DR1sweKWN7xzvesbTx/d///QvpmJn/ofLtZML1ft761reefP7zn19A6t73vvfUgwF7W7Ex7X3gAx84sZFPoP22b/u2U7AaEf+uf9d/+Zd/+UEPUpuR1cjOrL2Tu+vp7Za3vOXiQ8d+IoNKfkdtjRKtOocaGPfIU9dDrdKwpze96U0nN7zhDRf9/sAP/MCS/NSstBPotf5GlY9eeRrZV13+YV+y+Je97GUnt7nNbRY9G9Oxnyqnkcy3EubsX5kNzDNj7ERwC8M7MaMHJAd20JvEB/FgF69//esXuT3sYQ9bfGq0xzW2pw1LQ8byrne9ayE9Pj/8wz98cpe73OW026wuIMQf+9jHTr7hG75hIRmIj4QrMXdr3jMVqxm5RU7G+773vW+pZl188cWnVcle4Jhpk9y0C4de97rXLeT6Hve4xyJTOkesVD/5v/ne6U53WrD3mE8KJJXo7RKeGnC6ofQAvVfirYHgr/7qr07+8i//chFiFMR4PvvZz5584zd+42JQyfQYChYN/ASx3/qt31qc8s53vvMXrAcHKCpAdCAbgUdISi0vV+NK8F5zVn2k3frguquvvvr0AYZKglslyRHh6VnPHtCGJPgdAM0m6RjN2u2exxjV1jVVpjMEahQk+ia9zMvv6CKgQjYysWTm2mM717ve9RZ7UkK9+93vfkIPe5lJ2pdtyEaQph/8wR88ncZWxWOP8PRrOzl0vWMyvD//8z9fMiB9G0MNnCOZbsn8ox/96JI9KRcDGPKakUPI5Wjvxd54jrEp+vvIRz6yAJ8q2c1vfvMFJ87jM1oySrtJdtYCxiGEp+uh26osl62quN3sZjdbfdFsJ/xdBqMxj7CvHquVtyQc//RP/3TywQ9+cFlqIOsf/dEf3RX3SE6jKrW+q52sYWi/9piqYh902gypFx/S/xYxqH2rNqp2qHTc9ra3XfyHjf72b//2Iq8f+7EfW2JW9nSNiE+tuLNtmCLeue7SSy899UOykiS/+93vXvAKIRb7BP7Zz3lVxEL2JUpvectbFtx85CMfucTeY6qbiU0wR2y/6qqrloqONvl4jpPfb/7mby5LWypAM7Y4K5tdwjMylDQe9l7P2QuAvnfd+9///pP/+q//Ornd7W63CI8RynqA3IMf/OCF3CjlA2jAcK973esU8GUiDOHRj3701JJWNTb9d0BwbFTBqudF+b0tjqE0R3GYaDaZcSZz+vjHP76At7a+7/u+b8ms1z4jwhMZB/i2stSASiUJlcCl37rcVgnE2rjWstW9a9fsYq094+7ArI9eSezVngCM/hDMrC0nQOuP09LRAx/4wBP7FGp1aIuMcczf/d3fXeztbne72wVVkTWn3yM8o+pXrSTker7woQ99aCH51rq/5Vu+5fRhlXsZ/6jCCbSBCBIhYzT+munvkZ8RkMpcz2OfWNcBudMXwqfCk70lo2AyWhrud8f1zDiV4T7n6GEUlLdK5hk/W6vLYHWpvM5RP7kTiQ5qUpIqh/P7xui1pKBXVdLXKGFIZTxENqTpU5/61MkrX/nKE8sIgnD9jMjHyB5CKOvdqtqv41ir3jiPnrKJOtsOcqdNdHpIBaPiZ/Aqvl/H1e2vElZVB8vLqg4qOQiIMSCJzlOFiX3tkQ3nq+5YpZC4k+vll19+WsF0vULA3//9359cc801S3UJ7lTCwzfEzsSa2Jw5zNyBOcLUrbgtfhmrz2Mf+9jTu+dmSUa3+1R5XvGKVyz+zdaQSDYsXor95vT2t7996avb4l6/3dcrZuwSntr4iBlXwKznjsAzjgXACdHyQnbiY7W/9mu/tij4SU960pLVmjTlY9L3v//9TwWtlGhJ66KLLrpg7tURtkqpo1LXyFC3qimRBQUhb+aBiRqD60LiGCdC9Cd/8icLudsiPBnzXsl1L9hVoWzNaxSYRxl7z1YDGCGK3QDTxpo9pL0AULWrVNJ8l+yz7oEa9ZnzBEiZAcKc8m/GqqLIaVUFUz7dq0iGZLoOCCPddXxrjrdHAraydt9lvvpkWyozbD1VjhCmEeHsMssYUzXSloxVpQuwaGuGTK/NVdCuGd95ZOXaoD++/853vnMhewhPDYAjG4/dmZNSeQK662plpyYGPSB2orAFrqNqETn7yS3Vro9805b/JXPkn42rtTpQya9rRklPHydMCL6ujTmBsS5NVoJBl0972tOWipPAluc2xU86wa+BNkG076szJhtV610+8N//WcbTD7KVypM9LfqS6DpmvN/93d99un1Be/ExMjyEqPckVjDMPKvcalIlKFvSErPgtyUY47OPZw9Dui7MB5FR2ePbEpC73vWuFyxr2b9z05ve9ORVr3rVYieWs0N4yNw14gkbs9QrViJRCBCy2vcEjexhlFyv+a5q1Jvf/ObFvh73uMdNtb/lN8Gi17zmNQvhecADHrAQHu1b5sr2gT/8wz9cdHPHO95xj+Nc8H2PjzWeHkV41vatjAymj9SkTBJrlrnF4YHbr//6ry+G/OQnP/k08zRYQczaMtDzQXgoOaWuKKo7/aiU2qsFW5Ks1ye4BCyNizFSkDaxcBm4T3UWDpU5MGLrsXsgmmpTPy9jr9lpJRe5bi0DyvEAdQAsvyswV8JYg+iIENVx+p4OGaq/OZ/gFaKQPqIz/WgfaMWuauWw7tFaA7YAJbsCEhwk6+LpxzkAC0gon/qsZfn1Gue5zjHt5u6QgPVIHrm7J3YwqiIko082n3N6sFPhATaywLp5L8GtO3e/PrqJ06eUno2WEg3JQ+w7Np/ysuOySeMFqD2DNNfY1VpgPAStYh+qUPT5hje8YUl2BD3+lmrSCNQFAefQkay7bnaOTgVLgTRBTpmeXOsydB1vlcNa9tyrksE07XSy4xj/sGTBzi1xA/gsP5uD6wUy/anK+QiuW8sIowDW/dK8BW44xR7IR+CNf9r39tSnPnWR3UMf+tBluSab9iWnll/yMS6YDYfJXFLnbziY25clIAIxG/ve7/3epfKqUiJgIzDIg3GooNKLcySQ2ob1/A5m+l+Wn8BuKShknUxcV3WzhfE9EaYLS1XaYwvsXPuxH+OTJAi+5pMlVuchIYfsLYstIDzmp0KE0MMkBDN+JMFC8l/84hcvNxpYMuOvPvybD1vudj67IEd7YowJ0ZfMzJBA7dVq2xp2mPvLX/7ypU2EJ3H4EL+u5wa7EB62YB8TwoMTiO0IHp9wni0JfH/0WYtzPRE5mvCMMohewjSwPdZrbdIgTDJKVL5X4eE8V1555aLIfCiYUSTDRYz0QTA+CXh1LL6PAhkCwTkvb4TeWm+tSz79dsH8r23LJ5w1Zbc8VLASpZAQG9CMD8nLhwPkhzEJKLIfzs9w/R/QdFyf5OM4kDafBG0VDN9zQNf7jkw5MWd2Dafg4ObnGFnEMYwDGAIOm3MFBOf73nnmpG/X++0YfdTryRm46UvfwEv/lvKSZbueLBh3gIo9+B4QZ49TrRzu7TlKxQOQCJCyx1REBPNU3AC4+XGgjJucgHDk7DcZml8cBQABW0Qpt2hqExgnCEXnZKC9ECPtqShFl5XYCCb6oC9txe6qTC3Fve1tb1uAJoQ69pN574FbfET7bFagUm30oS9jZV+WuczbnOylI68EFrbh+ppB6pc+zSPLY3l9RSUkM+Orc8qSEMLz2te+dqms0ZlgY1xIAT+qAZj9J0DSsf8FrRCHyOp3fud3luXJ3P1m6UDiFLsToAVY36cCI+PmD+y4PzekY12wKPOpYFtB234ZpEfweNCDHrTYl3PNmd8Zo/0iSAh/I2Pnfs/3fM/STA/qsb/RclGSEMSZDC3L6CuExbzIzBxVeIzlfve73xJAbSlg865L5VT/bJKcVCfoXLXCOC0ZkxF7gAHsV8KKCCE5+nzPe96zkAVBXcBTwbdHzdz4DpKvbf3DGDK54oorFhv9jd/4jaUCxRfMlS3wcZusY2d9q0VfBq2+SreqS/qH39oU4NkF4mAeiIlxsx02Yc7sUPyqlbw9ApD4GcID41/60pcu83rCE56w+B5ZsmN7V8RDZIt9kF8+sNM5xm6u97znPZd44X96tbE4t7LvjWnme/j8ghe8YMHR8yA8IX4ID1nzY6QNoRQbzJd9JAHeIjZbm9tHKyYHVXgCnFtC2iM7JhvyYRkok+fQhOojm62AmYw5T3S1gcqHoyZoAAnVE87gY7IBbgpLpUXfHEv7o+WeOv5UNup8q/PYvU5hjIuSchtybTcVDP0y+PpGamPmsPWWPyABBDgS5ssZBBtGwRkYhWPA0BwYIVC0i14GJ5ABbw6gHfJFAAQqIKJ9DkyWgC8E0FytmQIN1TTzBCT6ZlQhWHTG+QVDgRyIZa+MYGF8AEF7gqvMT8ky1Qm6BFoABciYg7YEKCCGBFUd7C2f1UCpDRkCOeiPEyET5up/d8UkEyQ38mAbdETexvz7v//7i/wsfYVMalOwQXhSDTFX85f5+miPPslLW4ie62VowJG+tBtSDpzYBL0iHZYTBGdZcMgefQtSgo5lXm3WT3xna+k1RI4O9a09+pcssBH6MBfjBJwpLbMneqEjIC+g6Y8dkQP7oBv6ZRN5GS55qgjxzVqRnAHWShLMSaIDFOlCe46RiQCKzMgC9cEfHOP72VDK9sxXwGRXxouA8zfB0Zj5DR9mJ7FjwZh9ax/JQlQzT0mYa2s1oVbEjL9nybFf/dcKq76Rc3iQmy+cywbJWpBX2SJX5/JNeshtzKPkbg38tYlUkKdqQSo8L3nJS5bxRr7Oe85znrMcs5HU3JABQZfc7JmMLH/lV35l0YVjMESgUq2AWaoR2mBb8Oa5z33uQujve9/7LvNTLXCOoG4/Jr8VSNk30uR/lVq2plLrGP2zyeAJHyNPcyIb86LDfEYJU74LPvNXyTMfRHqNmY2Tt7uk4GD2usG1F73oRQuOuCuLPo/ZvGv+xsz+6NO+VXOiA77mb2SXj9njwvfhaZL7xGDjef7zn7/g9eMf//gl9iCLYgkbMbYtMnCIP7JFG4zJDQ4dW+FJlTXEj+zZFmz0Y+z8TwxIRSux/Ni5sIOjKjwp3deOR8xrD3wDAKmwZDBAn1D9/8QnPvELhFqBhDPoG+AJ5q51jMFjwoIogxRoAnzIECORVTEmzpasrs6jVmf6JtoAWkiP51YgfQu50gAAIABJREFUXNpRcq0l59wS7bd+OZV+6jKHjWuyJ8tigA9YMFxZkeuAicCIHMiGBCrB3LgEXkahPePJxjL93Oc+91lAmQHJloAWuQBxshLIgH9u+UvwEjQEPn3J0rStXZmN4A7sGTsHYJjGrI08kApIGKtyOL0gXMiNvnNrIRkZEz0ITpxc/6ooAg8SVsGKzGcrBNoBzIKu3+SEVJCpNoEMMBAE2ZksG0gI9ACCvARAjg0AU+UxB3M1B+3QowDiPI6a5TgyMX96AcjOJSsEXVuyZuciWoKdvQBImMCRwEKexugjYAQUfu7nfm51X8iez8XH+DAQ1S7bylIGexNkkWW6oiPjYyOyenohU77EhszPOeyazlVbBCcECtnhE67ZG9ca6KYaY1x0JJkQMH0EI4GaDsgK4RQkcl6qrLnZwRiMl93zswQ315MLMivAyObZBbIjAxcM6cG86FmQYlPaqneMJXjuzTVzCn6SEbtAIPhV3aeDEJBjMnXXqqjAM76ZO1sjP7pYqyQ5B2awI4TtkksuWfTifAmmhMCcBPfcKhxbdV6WXejiEY94xOIDrmUf7Ej1jX8JXJZZ6ASOpcIZEiW465vc2RJy7zpkKFV9OIIg5RZ5GE0GxmiO9K5dNmpsfvRrM7HlZoSqVnnMfS1Q8gVLWcZMpn7IORumVVdgLJ8NNjzrWc9asM7yU5KcQ4hDyIokWcwgE3bKh/QhhsALsYpvimmwGiYidDW5kyD90i/90kKIrYgk9pB3iNhaZWRrzOzST33oHxwXm41pFJvTXvpbW1Ks1c+QcJiJ7MFb+G3FhO1XgheitDXu2SrQdIVnbTmrG9Se4/dBx1EZvTVLBk+BayzS5BkjgGDgFA54OS9j5GwAWLsyAgEMaDvGSBLQOFwCS6/I1DnV4FuXQcwDYKkIMA6GUD+c1pz0ibTIDLSVCo//AYtznvnMZy5tyOjMm0MAdmSAM5gfoxAcAS/gc6u1+Wd8QER5FBiqkMV5GZQfGZuAz6gS2DlSKhmOO0/7jC3LJ/q2rKAfmY2AAgQFBY6hWoZo0gvyIOALEgKMcwQTZCmMnayd87znPW9x7Diytjiqn8wpFbatvQuRuf6zGdJcEAi25FpAbs4+xiZj0p8gog8AliDAPrQDVOmHrNmRQI8QZO+NjNZ8kRbXuoZduobzBpCRGcGBngUHRAC5EzxltQmExoqMIIo//uM/fnq3ChKKXP3CL/zCBYQnfrNXUQ1JD9iyEdfqO2QZoKmkGBvQddz4gC1CYUyCJntntzkny9DsASHhf84XKNjxoVhQ/YdczJ2tIDxZOiB/9kh/Ehvk3vOK/M9f9Kkqw+9U2/xNH/xDRiyIslfBmp+zDXNzDoxwXL/8gM+kGoIISXDoULWhfrJ8vkXO+16e7Dfjg0hC9iaxF3ZgHoJ9gNx42OHDH/7woWxH+JwxIqqSFvMz/tgEvWe/EL/zPx0jYLDRd+TKZlRdYFxuoWf7xgqHyJivGyM5pvKWJW7BUpt8Klgbu5f46BeZgo1sU6WI7sifXTmXjsQH9gXjkSC+6bcEQhLr3C2bq0HR2F/4whcuWEam2V5BNrCLjZk/zHMdffFv+AGnjyE8sQEVVTgN80M84QMsEZfgpT5z2zYb4QP1Qy9Pf/rTT/G+44C+gmlr7y7rsdg1ZJ9HYQQD2T7Zawdu1FWKKtO6B3NENmvRIv6NSLOXxAF+C6uzUhNbTaFkLfmtMXyNcGnrgldL7DHCLafSWHX8Lef3Xa8Y+V95EzBZzxw9XVH7iICsgJPJUhll7vAiDOAB0IAZhqxCgQAIWMaPfHAeSrPUsscaI2j9JPBGDtm9rg0kLfs0/J9NkRQoe5Ytc9YEfgCTDX8ITwKxY4AieyIYBAMUbFWEOGj2vCTw6C9lR45PLgmI+kZkHMuTa5ExcuFIwCPkyLnaZnxZ6uJYYfcCcdrgBAK3NlQ5AmCO+5hDlh4EQoEmxqp/IOq63NlW9VCzldmgab6qU/oiQ/p3zLjYjHEBUY5BbvSBSMSOUrnJ5r+8ZRcQmQe5Gm8qk2QlkABl52ZOSFzNQPUfksGJZZJK4/q1zyh7vNiL85CIn/zJnzzdw0Z3iNmI8MyQnSpX8uiExzEBx3E2KAsnP3arcgLkgLD5AXwEgD8ZtzGTIxsVfNgnP6MD5CM2tOlkG18KvuyPvnLXXewq+yD4sKSAX2QJyLnGBzjhikAoiQDaKgH9oXr6MEcJBX3pl25TviejLGmw1/5MlAQWU+mbYoN1PTHkr/EB7SUrJ3fzUS3LXajs1/mWI7OHYuQXa1UeFVXLPuyXjFKhThUcaUAeJQkwEykiI7Izb8su+k8iSkYSPfrPMhJ9ZL8JOWZPEh3ADwE7+8YSxPTPriQZsDFLtggBnRlDsCD7SBx/yEMeckra4j+qArmTb82koifzQtQs35lf3R+XvYwIj6WVBGJjkrjwbT68pustW49++DQ8zL6prGwgXXn0BX8yPnaj+igxzccYyUMcNBb7puikkoHs10Ts+Cyd7H1SCYRB/EF1iw/zcXMnD7ZRl3T1qy8Vq1RX9/rJ9yp2Klzskn2kksMuVP/q9hHzQLr5BVsd9RX+UhPmPpYLXi0x2tPSL9giPZ1lhSyMyE9tJwOVgQlMWDXw7R/tW6IAFK4RxH0EJSVbDsipsnziPEAnC8x7a2St+kB4lHFHjLHuPUiVoRpUmDpwErwQLmDQ7xzJeIEng9GfueWToPGMZzxjCRQqNgzMdWHDshegAPQEVgoHfD4yrgCCc5797GcvFRcBIvLVN8BjUFkjB17kIohzsIAxwBK8OFDmYm4cS6XmKU95yuk+JQCACJBtNmIDTCQw2aHyJMdVOWDUCQYcSkXBdRy2VtGqrdSMYM+JnGtO+mA72X8T+bCbEDokhQz8T9chjhUQASGbYVOCADBKoHQekCbXyy67bAEAc2JvITwJYGwFoLFRdmm+SuPaBqbxmZARoMOWZH/aRcr8/MRP/MQF9tVlkwRia/lPH+aSCk+WQsjN2M0xGa0ARkbGLJCQB2LOhgFhlpK1JdiQLxmodNE5YrD1CIYtfQYPzDuZvgAaWVli9F2eT1LJZ/bmmRsZIXN8i3zgizmqYFbCQMfGnDtuUlVL4mWO9ILwCTx1f4F5VMIzIqEjzCRb4wnpTxCBKXQEB0J4jA/BsHQTwlOJVQLFGuEJueLv9FvJl8CpfT6T81QazDF7Btk63w7hUf0jc+QjCRPcyH4TBMpeNPNmE+xdFYXt1KCduzn1D1/YlL+REclBDazkovJFTwg3+QST6QZO9crbKH5kqY19SCSQDysAuVabkkH4ZMy5o5M/IEF8NoT30IQjdkCeqXYJ6sYBH+ALuTmWyrr5wqeMw5yMnc/CFX5mTHW5yDnsXkWQPO1Dgjt7WwO0yfYlY/oLQSUj/qbimOflRLbIkKVBhFWSM1ONdy2blYAYJ38kj2Ba5Frt2TyQdu0jcBLt0eqSa/r+tkqcppe0qqHObCCqIBBQ6AaYCQXIOAZFc3Rssn8IyYQZvr8FLkr0NzDgsDKOGCSA4tCyQAoMkOqXABGAAJ/vUpXJ5ui6KXQkSMeMRR+yjrppLmN3DoPI3iEZdDU832Py+gdGKRdmkylwYYjARRkUMKiECTJu30+5kty0g0QwTB8GhIAIEJxGqTTLbKm+1CqXfmSXxlE3GXMsgPLzP//zp/JS3bH+LfhFV0r+QCtlc85guSF3ZMRZjQFRFEx9Fx0EENay5C2HpSvLH/ZyZJ8Dkljboidgw27IHWFRFQJsWYJy3FwRSPMKEeHoxpq9H+Yls0lFhFMhDfrTXpZgXB+7RtC1Q070h4SakzbpDyn2P8LptyzHeAWXrc2C8YvId0QmYsuAXKAROHM+UsymjC37E+wjYYPmx8bYRgi1KgFdpaqWDcqpqrE5GSVQOuQT0kYX2jLvEHB7yhLY7buxpMJO9SOJkfAgm/Vp2PxZoEIqJAoClmSH/uvtxORhLogRPZI5nyHzLGkBZr4uwNQ7Zjrh6eQ9BD62nWQKOeBXMEPAjZ0K7IgQwmwzavzYmMii3iWTa1JdDS73Sr25kQ/SAgdypxl5knGWUeAnDCFDuIB4qNDkeSmIBhvJcpwAzSeyadxxSRu5kzm74XPaZNNJGGKvcJG8kHtjz5I0PThe/d0cYaElFwTcGCWAjrNfc4JvCaZrWFGXO+CFQE7ndBC56QPRyOMQYAE7kuQhAUheliDX7Du2Wr93DLYgONmojlwYB9Km6mPe7NH/liH9rSqJkBofQq8N/iim0J0xiVm5gUKfsC/JDXmR/x4ZMQ52n1fPsEH9OybumDd/SzvmA0PFAXvjyDCVcmOoRKPGV/JEiumffUiQ2RWZml9uQ688g57JjW0ZQ5aBq3z13QspfX/bLuGpigtorim5Olo6z7kjYVcGp237cACSrHlU4dEGQSEyACxKdC1AICCEIcw0j/BGFvJ0zNwtwWAQiAAU8IiC8hyJCLyTtwpygAt5wMxHLNocMVOGYU7ISM0uKSgVABWb+s6wLPM5B7i7LpmmdmVcZM7xBUzt2KcjsIYIqtoAO4EMkPgwYk9UZVjareciDOSa1y9wfO2qNP3Mz/zMBUst5i27CJAhMYJ0yrIcyPKA8XFwxszBLSEIPioAnJmz1v1Ra1lyKoYjMEs2qT9BJFU+OiW33I3EcWMfHI9sZLTAgg2QK2ADJOzD/JEBY83enCxTyrqBovPYjIqWoPSoRz1q0aNxIkW5S4VcycdSEZDWp+wrm2KNh+NzaDJg46kkCTZrFZOe3Y380zkCCpCUdduobYz6Nm7gqiwt2QBe5IJU5JZpS0aWNgRBe6DIJ/u+JBPGRo/6QHTJhL3tZZV1rNFvsILtKmOzmdw95pzsgVDNzJJGNhWzsTx/h84R8Ow7YY8CvGsqvpCDuQfgAavz3CGUaiG8sBwusLLlekt8ErbYbcfJEJOaNNkDhkgI0nl1hiSDDfAN88xGanPga4KuZKI+d2ZUvq/jCabRn0wdpqVaELshH/2xAX1kc39uUGAfbB6hRGRUV2ILdMAm4APbZxfmIXj7kBsbphM+yS6yPQDZgIvkxn9UCflnsIdNab8udSA97JJMcidSnkUTMrPlDzX7N2c2gQiyAbEDwTMXejYX57BDpNr4/OSxFfQwsu+aKFf7RlTgNx3nmVbmTV7alSS51vfkzfaNl46zv5EOEEtjdI7vjNsP3KjjgTP6JPtKhtbiN1vRZ5It5+kjz0Wil8jYdykckJ9xsKskjvk+fSW+Zg+pOI6U5dEn5G9JXILBRpzXSSO9wy5yik93wpMEIclcH8cu4aml87WSaZ1UwGqLTWYilY1RjMyG4mUxyZAJv+68T3WAIwiWvnMtFkqxACRLLAzDcUAMuCnDuX4TuD5G46xMMSAWMA6ABFTMBcPVLiDMMkgyO8eBlcAJVGVOlfAIEEp7SIhsmlFxhlQS7MQHArJNfWUvilI/osE4AIkggMSYUzY/c14ABqgFOMzdfDkUYuBvwR5BMD/VHc6NxIQMkqEgad76AXiMjmMALGPIe85kwYAcwYyDIZ3apK/s48HqAV2CUW7FpsstsIq9VPnVjM58OR8ZmKN5ac91gIWsfZf1X/KUZZgPm3EOPTgvy53APq9jMAfA4n9AoDoEGKMH/ZMJ2eWRAc5FRmUkWUc3JnJly2SgP/aUfSQh1K7LHUOpXtQyf/xuj/AEgAEg/TifLeZ1DY4HPBELegbwyHzu1kC+jJlcBUS2RFZAiExUrPSDZJCvdg4t+XcgJk/t+SGfPBcHRghyqcQG1IBn3rKe2+SNpT6TJAFNkGbT5JlKb4gxvbKJBBLH8ygGczL/uslV/3WuwYrMJ6S7VnmMla1mXvShXcTEcbJFjh3LKzZglv/ZYe7UCn7VPpPUJbtNkBLczSNPeSYj7WUvCdmlKirA2nwu2DmmLWNFYl1j/I7DqhAYY2fLzskLNl2f4z1QGQ9ibTzZd2Xe7Ehf9ILg8Zv4vLk5R7vkwSa6LdSYtRbcc9y57CmPN8kzx2rFl28E9/N4EfLhr6P40Yl7+jLuXJ8Kvuvrs3wynlrtzp1jZJQ9lDUZD4kz5joeYw42VKIykskoJjtPGyFdfa6Rc3hBfKCSyt6Xa7KsGL+t7ZhfHu/S9Zj56KeuzNSYnLjbE6mcs0t46oV7hMe5o+WI0aQJL89ByS3UCazKlWGEQDlLRZQCnGUXyYyAEscD5IQggABjgYhxAW0AxpDzTAukZGuDW82aaok6AbnPBzha4gFashIgYKwplccAgIQqQTUc4xbUnANIZPwhGylFIwiCah50Z74ypwALQPC/7IcxOO4HuHNWIGRMee6RYwKaDzmmnKgN8sr6ubkDJefTkTFi8f4X+Hynb2Qhm62BG4MNmcyGS3rKrcUBUTICHDk3RHOLLI/ALJkzo05wkfELapxLsDZPv80hTmf+2dAsuzDHlKqzgVLw0U7IknkmQxPkyRvwmUMyRt8HMPWfwFJLvPoWyNkowM85mbtxkhMdZk7kh/z2rHIL4OtyF93kyb36J3v9GEMyIv5DVwFcss2DGrVF9wFp/5MNGThuPr5z/drTUfcCUAeqgGNkQK5Z+up2YqwB6JokGV8tj7tOG86vm6FrJTc2ErBnJ2m/3klYk72ZbD8ByDjJy/8B8CxPO+77BE59Rz+OZYNoXVqockswdaz+rS//h9SwudhT2qoYr68avDPWyDNyHM077UaO0Vkl7Hn+k+QowToEN8s/Eoc8gylzjN35HXz2u/vXobbGN6Lb6GkU88ypk4uZvkZt1SW2URv5vuqxnlcJ7xZuro2PDONbx1w/M+/Zcw4hqtXvRnt5ap+14noB4eklpD7QPcKTJa0Z0qNthCCBl9ADpgFLAsDg874t/zsfcAvgAqtzjSugjfULwvUhbQKzczihoOeaUabcwSsKqCXKNQdQ8RAUfVJB0lc2nzoueGVZKX05pvoTmeXuoICv71WJzDX7DmqlI44ekKyBqwJAAkfmFCAjh5CZBOA4WZYLtOmYa4AkGUdXzjG2OAvwq9lmgI4sask54wwZjNPNOofzeuCrmW2CifNSog1AZ16x1+jX8V7RC2FIIDWP9FuDag0YAkraYXPJXqtc8neyt/Sd8fpdiZn/teX8XuHaklmt/vT2IvtcH/nl/9hKDawdFKtM09dWIDxEv/3c2ODaHsIRYI4CSs1A83eqFJlD13v69H0y0PiF37GPqr8KtNHZiETEF0Lm9BXbrIQj5yXgxg5n9lTGnnqA9H+SAOdstZWx1Iw6cqvYSUb9eOaT85ALS3equ6qpkU/FKTgPV/P8q26X1T5ScT/WvpJgR8ZJotZIwDHkoMuvVwU7YTtrhXRGFsGEvQpQ2trjCDN9nsc51Z66bXVcqzZ9AeHZyxT3HEtHMYQZg2BUFRQIogZA/3cmXQNonDiGJADlIVUJIFGo/2vA2RN6JW0hOXWpq18fEtLBoAanNfl2UIscIsO6GbGOxXlVfl3xozHGoSs5zXnprwe+AHodVy1L1qDSgSdzrkaY+UTGlVDOOlStXCTAzpCBCmTVJowzBKbbZAfWkLpu47nO7yy3VNJc2+m+VAFnzXcq0d2z363gsHZtt8+9/3sf9fw671EFYM9WR2M8Jqj18vqo3x54ghmj/rpMKpHpftQJbuQQPfb2O37mvG4bGUNdSji2uhEf3Etmqz4yruBz11Ul2fmuz1Wyay8m8mgzbJK5+D9CZAlV8ipJnIknsz4xc17VUfY4um5rT9osdlW8TzzTdohut6OZ8X6xzhnpdqvvWZkcOv5qT4fgwvSS1qxDHJJ9dgJSnTbl02ro1fEToCooOLeOs5ao6zLVrHBr9heiUDO/rXbWlHAI0NfltO4EtaKQ7+p89+YY8lbJzCgLrZuJK3gl6NfKTAXCtf57xt11tEW6a5vd8ToRXOt/ZFchKj04jtrYyroyBnPoFcT029uMzc/6zaGAk/6uK+DZs7O18R5iq3t91O/3/GuUtHTZz2Kdfmer2Wv22ufW2wtBr8G2V3b2AH9v2aTqYkt+1Ya2/G3GRvmIDby2G8AS/WpfBdV48hgOm8ZHy7iH2MQx5wYTelWxJmmdAO1hVyU3I1zVXqp8h2z2P2Z+x16zpdsRxuzJ5NhxzMaXft4FhGfLMSpgr2UTZy3BVaAZCaoCUy/V11JtJQfdMWfArDt97Vdmkg2RVQ57oHIsKenVhg7OIY0hHjPzi2NlTKPKQZdbJzOVQHa9dCMbVS9q+7Nk5bwIzyjArWX+fS5bmeZW5rvm+DXbm3H+2N/MuZXsZA/AGpBeV4Toi0l4gj9bPtATnwS0GrxG12/Jp5OUvuSp7VnCs+ab9XjGdwjmZAwju+lJx5r8qg2PEoe0PUN4nKs9xCb7o1Tnk1Dac5n9fVtB87qw24q56btj2Nb8RzJew/Eu65DX2QRIX1syqN+dh6y2dHsMNu3h2CFjrvyj+kiN0xcQnq0Ml+IDzmtLW4coKYqqQFMDxsiZe2Cdya5GgVufWyXgngXWfupyTx3vluxqMN3LxmIAI/Deqy7MZs29nYBMDeaRW517L9Eba1+rH1V5IpvRklGVxyH2E3usywQZzxrgrC1FBdQqedRGXYbrbW5tUK3B6RCHrQSl+kXte7TcuAcae0sQCT51r06d3zFzyJhqsOp+MCKPa345M4Y9H6z2UYlmtXXnjPBtL1PtftI3T/frt6qhHdc6Ke6+2e22Ykif8yhJ60u7e1sXur10+9uT1ej8ujnd95a6tvx5ZF97fjD7/SjxrliwhiNr7ddqUd3ysGZrFT9mxtyxsOJIxeeRXrpf7fnZmm5dZ25be2P32h7NNQQr11biWbGw7qGrcu3xdnpJqypNgyNgOiRgxWn6ZtVKULaqGxUERqXC6hBxnFFJdiTkAE4nND3I1fFVRUQ+OdaX2raMONeMyOWo3Jm5102Xe04yAtQa7GIwdSw9AAYUu867zir49mW40fLW3tjr94cA6+y5IX+jDYTV7kdkuwLlWgVsZn6xu0P9aavtQzLSnsV12R0DXAHxjKMTAt+v2U6wYm8fx9ZyzJYs17LBGV3Vc6pNdBI1Isg1gej2VpdOaqJQwbwnLr1aUOecgJQ+tTki9DNk51C5/P92fiejWxX/mbnVmNaTejdXdNs4ZqVkhG8zmDci4o4duqQ2g1kz4+nyrMkoe65xqt+NOKOLacIzkwUlIOt4dnNXFUIFvMrMKnFYY4GO7xmKOYzIzKjNXvoOYNdzRwEuwaArd6vMXtsc9duJ02gJaXTdlgGMiArQjbH38mA9vwJ1D0Jr8xxd3wnQeQb4GeNfs6Va4eu2N9J52qlgNkt4Rssf2ptdFpiZZ/xqRJhH129lcYdmt50QdGJeg+5Zg+1WhXNUZeybiOv1W8tFlfCtkfYt8lFlEv2P5h4MDGbVNkdY1wN1rzp1253d6HwswZ2xzf+r53SMG/n27Nh7spG26MdjHWpfazHsi6mDY4jJbFIyK7O1mLzlL7mmFx8cj60fTHjWBlyXYGaIx2xlQH8drPoYZrPXWhVKUAlRSpspk9U9QWsbSyuA1HJ65lYrT7Ng3svyXZYxxlrZMfbRJuYup74OXb/XbuajrZnlw5ETdtDdIqKVHNY57DnFden81dlHpKOCU82WM+bRcsNWZaIvuVbytFfR2JNTH1OI3LHtngcJGwXv2XnsnadtcxtV56oPVwJYZRSCMdoL0H0lMoyf9Ax3j5xUPVdAXptjJ2NVh1s4M0o0Ul3bw6QaXI5JRrYqbnu63Pp+lCTMYsLsefrPufm95qt7c1mrvoQk1Ltw6XW0YnEevrcn00OrOnvzPo/vj9kOMrLV6O5cCE8FiBl2uGYAexnHmtPN9Bnhj8ChEpS+JyVG2ZfetsrvW3sJDjGCyHXk4CPny3LMGoDuEcdR5aa2OarmjNocgX0HmlHQmZXNrL63wG2tslLHUCuCFQBrsFKSZj+juy5mgkQn4bMyOOS8Y4G697EFuqPgtib/vq5+yFz2zh21XclC/7vqsic7vturzPYqytrNE6NxH5IQZdyjZHJrjIcklhkjm+79HEOSycbYzjuQxmfMLUtCdR9SlzU5V8I7OxfPP3ODSh530Vc59LN1E8CardZrQpRHJPvQuLrnG1vfz2LqWfqYvfYYklPbPnfCkwHl92g/w+zkKijWgDsK2nUinX3P9lcrEHW5Yi8AH7tENTuufl4lO6P9MqNAWQPSqNKSPtaWs3zfN51tOcJamTfA0J14tMdhhhTsyXCNvBifn7yUMO9IAzi9EjMCyU4URs/5SbY8qrCdx9z25p7vt7LpNcJzSLab4L82p9Fy0nUBogKcJ1x78OhsIK0kqBOejj81w652sqWHGT13G+0J00h/9VjGnWXJjGdvjB0zZ6o6XodCdx6ISt4eDpgXjs7aY867LioT0Znxef+XOXqvVV7dkr49y8f77szF6zl8vI5odi7uOoqNjbZYaG+NPFUiEyK9tlLQ/eSLkQQdqscv1vl1pWgUE/eKIq7ZJTxrwOd4XksQR3FMg5X1Olbfa3OIcLqyKzD0oJ2J5BH2KWHPMvaMa40srAlrNJ+9zO8QGayRHcdHGcBa2yPHqc7W96OQtXfIeL+O1154jLsXJh7yGcmyHxtViWaXIffGUgNHN3R24nUb5gi8vJ4j77/p+xnST2TiOk+59t6ivDneOaPNpI7HbmtGO3K8mcpSHcteUI/v9spGDZbntWzWg1fFDXPdItl7epz93rvPvP5EEF57eeNWW8GM+Fbd+NirdLOVqDU9r92VqO9OPCoRq4lkTXZScazXbo2xJhwzBCsy8RR1t4p71Y/XpHhXnhcjH/O5LghPcI5/Pu95z1t88iEPecjy4sl8+L7x+w7Beetb37q8H81rKpybDxmZr99rm8Pruf6ejTdJuGJjebBgJ9WH+PsxOvj/6Zqt1ZG1Jes+v1FCn6XuZUn4j74pAAAgAElEQVRrZJQcBOhj+wJhsmOvPvCuHEEkyz8eFpU33J5VuDUQdic1Yf0CPe9fAXq1alBLxGu3DRvf1h0TjHQvyGijL9vMMM8Z2YxK1mfJlHNtX56p4ObVG16ySrePf/zjv2CYh1YCqgMH3LsRnmVOdYCxlwpEGa/szjuy2Kl3nXnD9X3ve99Fv7WaWAFMe8DSU169CFRQ9W63CnrO7z4Te8jxtX1shywvzQSLnNN1VAPoeWWMfTxVh9HvIYnAMXblRbzek3bve997CXBb1ZXafi+Tr5GO7tszPru2bHTI0nZfsqpV0th2P+b4Fu5kXB1HXVeJ0kgP2vWW83e+850nt7/97ZeXHs/gYpfXmp+v6T5J2QyeOsfLff2WzNTqNKL28pe/fDnux8uSHfOuwrve9a6nwzQ+7yr0DsS9fZCHVvJGck+Frlftc+5ZVktmbPWs5xzjs+dJ6EaV5F4d7ZygEs6F8IyM0jHvMvHuKmuZeTiUSo53mwgKmLGyIiF46SASIqgc8wlZCYkaZSTaNZ7Xv/71S4b04Ac/eCFjI2DZKmt1gVRHngkyHRS7EraWF/p3/f8Zp5qRbzXMyLJnfAFSgPGGN7xhyZyf8pSnDJ8SfMy4ehUlYzqL09S5p3I02ltkvG9+85uX7E5g9FZmNu1N8FvVyFQp/PauH+9o8/Z5L2z0qYG9yqRe1zd91zEfQj5CUtdIeuwwwauOZ7Y6cYgtbfnGIcE9fQZ3tuyhfweTVCRhDb/dsss63hFQGkcNsMGFkOiZoBubqMlWMvnZ62sZvxPHOr9Olqtfrz0mJOdsyXikV/hOzlddddXy8uaHP/zhB73Dbcuu4reRc8XfqoO9NlxnnOQt/tR2JCxeXWHsXtjMbhL46vsM2aDYluf+VEys/dNRTZJqNajHj9hETcbSVpKl/B/9pu2+V/SsZOG8sNY4DiFlo35r0l1jQcc33+VFut0G9vbodbnWJIFsNzctU0IM35u0A1D3ute9lnYZCiNyjkeEWzO93e1ut5CesO0AwVrFpZeROwOuE9CWCbz3ve9dlhsYsrdUjz5bhKeCVN+XMZuR9GBey/lr4FodIWO2lJT3yNSAuheI9gy5ziNjTVDSdi2v+l/m7Oenf/qnlxeeHkICRzoOqNWNoAHWWVLZnb3PeS1gah9RQVjuec97Lm9K9xJCx8m6lq9Hco5jvulNb1r2ADz60Y8+ufGNb7ycGvsczaEuNYyy/jj2XoDPmPrSRdVJ2qjBeY+UVj2t+WUfWyWV3TdqkDe2vrdvJNsR0FU9dvAbgWT2VqxV0dJvHe/akl98IiXv+O6aD3e5JRAaZ90rNiq/r+3TSbCrWDSqBAZjQgqCz8a6dVs7eWyRy3yX/VHORyBURJ75zGcuS1oShT372sOsqhfzgw0qsBKQaj9d9iN/MWZt2M/lc/3rX39px7n08J73vOfkfe9737J8ZVnah9z0KTaZaz7djrTd5Rn7qcuN2vJ06CRQn/nMZxY5S47Mwd8KApFnVklGd2XFt9fiT9VRXlIdsm4/W/1oKzLrvjXCILLQZohG3x8XmYq5PuJDdOZ/35MFjNWW7/kTzKyY5VUi+skGc0/TtjqUxEU7bM734roVh6r7tULCGgmK3WefJXvZvUsrDFh503KSgaisVCfSkGrPG9/4xmUzobLhbW9722UiI8eNcmrQqEF5zXmTyevLJCytVdZdlT5DeGq2vReERsQoWVXPbrcIT1UOgmjZJPKMU64BRycho/LnKJBFtt14amWEfpV9Q3gqORrduZYxhvX3sdskGGdj+AEH7cqmDindVqJUx1WJQW3P+Z/85CdP3va2ty1LdB5RT39xtJlAqW26+cAHPnDysIc97JTwRH/mFvuJXvom00oIjMl5CYS9KpVzLSMHjFUvb3KTm5wAUr5HjsA0Mq/BeQ0oq56MwbUJFgC4VrvoCAFHKMwFcAEdYw0gas+4nKud2JR2gL9rjStA1m3Z94KAsXTgzPi0A0eMIUQi48g8RzrkT/ZpBIQteQf8A8jk6GOZxrzYiXPs0zLm6De/ne/HOeRlHH7Xu7GuvfbaU1swv1vd6lanlecQKX2OcKEf6xWOau9ZijWeyMp8tXGzm93sgsqsBJTdkIl9K87zP9mqetBh/bC5D3/4wyeCkA+clzT88i//8sk97nGPZQlxhKl7iZfvyTg2HfJhfOYhCJIXfajCwI0QOImzIEqm5KhSm2CsXdst+AvbvMMd7nDivVvOlaRI3qxM2HvkOn6UObM/KwVJytmUWJK2Y3N5z5cqsXEIxpa42YD/6Z3dszP2aOwqS/zUKgh5Wy5L0mB8rvWpFaNUnraWDEM6LOfCAGOnS+OgX75ExpEXe6bLyJ4szN+5wUHz/NjHPrY8C8jcycH1YrfEMETm4x//+OLvrkOE2ZI568M5n/jEJxY93vSmNz1t5yMf+cjSjnPMyzgUSDJOsqUHtkVe+iY/55CpcQQrs1dvtmod2fZiyhThMSGTsVbKAQSPiy+++AJnCfBbFvn0pz+9GI9zCLySigBRHUit6PSMMUzWcQpxbi/dUkKYLoUzsgB5LzsmQwr49KAdcOmGF3AJyKVCUKs8nWzlu7U1aXOSgRjv/e53v83bGyMHzpL2QgqTtSTTSWk2wJngCPgwdLrJpm8gkNIhwgMkfuqnfmp5WZ9x+ZB7ZerRkTEhnpzOh14AQwKMtX92w14YNWPmdMbh7cj63tr8V4E0hCf6A5T6j544kXGas+OcxvIcp7vPfe6zHBcQknV1ojIimPr/0Ic+tPzc7W53W9b468c8lPz1LUslU3Kio2QswBdpAjSCTADFfALAmSfZCDhkeotb3GLpSlX11re+9aI3IA5AOH+qc9rZWj6r49U+gE5WRTef+tSnlszdWHzIzRiuvvrqBXTYZcCH/7sLho4BN7AyJgTpNre5zXKcDbAbx3yMNb5invQm0JARWQhw5CdBSjAHnsagPWAZuQBq8vU9fWo75M+12vZdAj97g1fOIyMy8z27NJbHPvaxiywAq4ox0GcrWbo0fqBsjvRBDmzLeG5+85ufnicYCLrGx770Kyjd/e53X/ReCc0IsLeOjfYmZPlZ28ZhPB/84AeXoG6vSnyC7ZsXnfI/VU5/Gy97NdcEfLbLTs3xlre85SlhNP9XvvKVCxmRlI0Izx7RZqP8xL5L/Vx00UWLrzp+zTXXLJhzpzvdabFDto8whMQgDXDNnOiB3ZhL3mXIflRytHPppZcudkg+9iRKvpENe/bIBu4hccYgEUK8QoDIUNyiQ7JJAs9W2AiZkJ19gLCATdGzPUK+59t+XAdH2fgjH/nIpepk/LFhS2n2A4YwB4dqFXyERY451x1psBkOxDbI7853vvPiG+b2/ve/f/Ff4yQ/skAMjd08yCOVJjoxNufRLft+9atfvZzHPsyHvYRUiS2w6O1vf/vyBns2AeNe8pKXLHMV87VjHLadIEfOoa/Xve51i7y1zdfoWf/BH5jhGL2YGxl+9KMfXXx9jWyPZJVEqFa2Eisd263wmDTDkelqTBZkT8PoQ9gChCD4wAc+8BTwwu4JlNDquiXgBOy+05c+CIYCCSSZpCzAun3uugFahOM8gBayA8h9F9IjS6hBYUTAakVplDkyijD1ZOkJPF0OdT0+xKpWQXK+4MMIgVaA3bwx53yw7zDzzE+/cdTcdkkn5pVyIlnVaoLMRH+MVODG0AEc4xfsyJ1+7XN5xCMesejYj+voxp1bZO/jXMFFUJIF+NFvQNf4OAEA0QeHB5gAxxjImjMmqK85eK3+pZrCFjhgMoxkMGzInAUrYwbUQFCABvQ+MsBUM0Kctkr0+g+YImjmlQ8A4Ix0x/7YO2cFLpZ7tesHgD/96U9fAFdpnR0CDGMzF+DtPMeRX/Ii6wC3ihtgFcQBgLlYxo1daT99VTmOsm4gz3eMg28AcEBFf4KFDyAyB0DOHxEec2T7/NrYyPRGN7rRQmyAu7kYL9BEXsyLbOgaEAsExsgmALY55G4a52mXHbIv42Zvr3nNa5bztMkOX/SiFy3t2DiLpAFw5yNKyY4FOOSabQkKyE6AWTshdNoWgC+//PLFF4yXnGHNQx/60FPyxbeca670b75kRk/my6b5ARn63zmpnD3jGc9Y7A3pmc1KR34Qgp6A6Dd8s6+GTRgv3yMfc6fH2DgyIMiQJ5tkN8no3bF0ySWXLD5D5nxGG2wjtse22D/9OHZI0KlzCS694AUvWGwK0WQn5kb/L37xi08Jj3P1q086dgs5HfvAJ8dcn20M5oPY0ZOxI3zBKFgWIsSGEwPoGXl/3OMedyortvmOd7xj8QV2lTGzC3/DKiSff2rLtg3jfNaznrXEK/bLlvztmlSFYWts33Hzf9CDHrRgbk3u++rByBac/4pXvGKxJwSRDyOOEjs2Cl+1g2zzdb6qumX8znEtPbID18ICY5JYIB0+MIwdmCvChoQgVGwrS5o5xxwuu+yy5Rq6lZixqcifTozliiuuWPqwnwr2IWswE0GCaWKS/7WDYBqjts1NDOF37GArOa5Fhb5y0IsSm4QngRq7ZiSEKsgYwKj8xiAZhUESLMMQDBiHYymRmWCyyjih9v0N2LBAd30hUMCWwJAbxzgnBQJUAJiMxHGAYFzADlHg7MCOEa+VY/vyWSpO1egAJ0EiJgzIWClGRpCKU4ReS93aCNOslSnnMkoOz3kFAGOmfIaTMjDHAZwM2vVA3VwESh8yAEqciDMl2AOn3Eqtf3tRfE9eWLcg+tKXvnQBaaCcbItTWL5h8IATuHIADiaQkC1wYJiMEaNnE8aG0QNZ+10ETsYNcFMh0gbbQE7YRq+YdCcPyanVQGQHGJI74KGr3GGGBLr7IhkeR0WuOb0xkGF0VJeEer8BInoU0OkAwScTH4EwbQcEyI9M6RToJsgLRpE9AEnw0ybdy3bZtA/5IbjOE+z5DYLgPCSYXQjkAl0IT308Q1/urPaOoNE3siLQpyr6spe9bMkGf/Znf/a0gmouKgMCOxkDKARTdq3vXEvOgo2N4cbLBmML/N1df2xNMGBLbJPc6D6Az4bYF73Rk7YBn0oxkHWuawGza5yX4OT73CrNthM4+aU5kAfi5nwyFWR97OuCK0984hNPSTdgJh/2DE/Ijm851xhgCBnwB/OiY/4geBorn6GfLP09+9nPXmQhqG4tU4wCWz0WLEK0tGdeMI3M4Ib2zY+NkRMdVDIg6Jur+cPiVFue85znLLI0N/jHzmCc4ASLzCOEh12zfTi0lSBszYUvWxqDyfpI5ctcYA7ZSZATLBEyGK86gGwYt9jC1sw5ujROPkN3fAnG+JDJq171qiWgwjxtZJmDn5EnmWQ+2mdjzmevxmfMjkme6F/bfN81/Ih8nv/85y94w6fI33dsHM5JFhDKLB9pC8lIzKqBuC5vrdlLKjzsMsu9qWzD0iTB/McY6DvyYLsIB90iv8bEjmEpvSaJgqXGHpIvqUUEkU7nmJ+23O4Pt/AAOEFf4rMEB36Sv3GSF72SP6yQ4EuAyc+cLYGJZ/iAdvkbefofppAF3KmPG1hLDGpRoW9vqNdsEh5KASaAKeUlgZSQRoyLsIE5IwEeBkpoBMggTIZwTNhmUhMycYJmzAyRcLTPcRm9NoEugEslhxM7ro88bAr4yPAJKg4rYAnqiEQqO3Xyo71CtQSdAKfMxykFAGVxc2RkAKYuLY2UUW+Jy/f64OwMkww4WYKYeQJWAATkkJuUnmV2Sq72pbhOsGK0qjJIRgKp9lJB4WSMndOSBdnIcIEEOXOAZAaOcV4AZ4zGYe4ynwQuWS3AJWtAnxKmY8mcGTE5AVxzQFg5A0JEx6pufbP5qCpRy+WcCIFCmPSr3QBkllLNBdlIaRfpAuyCpbYCJr3KV/WW6g+nYT9sDeEBXj4qWRzeRs4Qf34ioJsv/bGLPKGVk6fEnTJ0SvnmEWIqOAPvVB7MFzhrmx8BnOpzyf4z9vpdX2YASmTEJgAQP3S9eQC4K6+8cpFRCBkdmTf98y9z51f9oZQJWADKuM0vy21sia24uwc4SpqAIBtEhMyLfpBEvkXG5kCOxmoOCUo10LhOMJN4IR0+9gcI2nQPa4whAcL5gk8qBewUcTbe+EiyVjZqySFJAuxSNUlSlYAA3PmEYA0bs2SU5WVyVZnSx6EkoS5jRR/sOfvQyMy4yCrVWsHEh25zw4F5wxd6fNKTnrToz7wQmBe+8IXL3BF2/dEVHEF8UzEX0GE+ogE/kUtzyZK1/g4hc7/4i7+4EJ7Yt7HAC/pQPc2yvuOpzjz5yU9ebIcvCIjORXgS3MmHLjvhIS82xP74qPaD69ogI/ZWCQ8/4CfV1+GNimLFU/OOnuGqsRlTKkipOOlX4unD3+gCXseeajxybQjQlr2wU/ZGjgoI2SQtLpGfD/9RXZHIIj0+5IAU022SZX6nmOAccYAuc+d1iAabEFPEA75mbOaSfXIw2Pdwkt8hc8FPCTxMT5WdHfFjMT177fgQu6If9ibxgD0SNOewTdi3teUj+qgbwR2LfHuM3yU8uUuLsiiFcIH96EPYwB3IAytOCuRkhgk6QMJECIcAYzzAk/AwumzipWDGUBmeiah0EBBWn01gKh2EyUGyYUtwNN4A8XDQ/7OBrG5ArkIyZ+0K8NoBIJRhTAHctXbXjpsz4CILyuYc+TAS5I/Sta/flFgZKWflNNognyxpcAKZuVIhIGPcxiuQAgX6qNmbIEEvjM7cESzHVGgYqXkjkcYB8GQL2gMKzkVCEZvoj/MYp7k4n2OaB+cRrLO0lGDc90v1ik6Vh7/NFQFAlgB73csETOgot6ByGvaA7LEl8+4kYEtnAR+OzO4FaVk98g+Ms/eFDBKUslGSvhJ49IEwymoSvFNNMxfHEkwFbGOWCLAJfgdQjVs/2WS7RdY6aUy1Cghriw6UnbWBkAFCQZweEdBaGiZvWSngAoqIYyoOCXR0rl22hrz5JFtVcRFc9ccfVQUFONgRfzQ+MoUTuc2cXwhK/J4tJgBkqZidq1CYSx4gR25slY5CTMkZMCNX5hoMkTSwdzpNtYzt0AesCGgbAz3TEXJAz1ny06bx8V84lKWXyM8YyU37uXMoRGGPJPSES5vmEkLrb7qBQdmPJTCxdfLKclGWZAXyJzzhCafEmk5U9vg4HCF7+3TIEPFN5ZX90a9KAP1KLhPUZ4Jz9y9VL/EB4UlSqn12wm+zR4hNIHRiCKKWfTd0SXfIRbCEHsUNBBhRSUWD/GECexNQ+U8SBHOlR3M3n1QG9MffJSsIgLYRB/FM26MqAywwLks7dQ8an1BpJDPHyUts04d+R8v5W34dWUq26Ive+QnbU1yA0cYAe1K9R2zM24ccyAiuiClsCiYYk3GmgJExaBOpNDcyQHiSkGjPfMiYTI1BZUablhtrUiRhcpz9mLukQ9Vd4qttNqwtuvc/ezBG39MrQgc7Kw5kL6B+jJGdVp9KXBkVM4x997Z0wYOhCvQmaUAyoRHD9z1nlKkCOs5OMQZHOMAtwomBByScx1AMWMAOq89mwBoAY2hANuVNwM1pCY4ACJZh1D0v1QnTr2MpO/YN0Tnf/AWHAD5FCurZG9Cdu2ZpCQK97QQ046v7Q5LB6oPzmQvlUTTlI3SCvvYQHPPMsgjgY7SuI3OyFHAFbaXkbD6OYdOXY9onUwYG4DN+TmEcnD3OE4DJ/p/MPUDNIfWtbZmXcQeIU9FzTeRRMxpz70Qo4MqRBSUZeF1K1BZQ5njGaPlHsJHFIn/sMPKZIaYBQL8DeMnwyIf9kp+AmWUu8gKW5CVgpCpHx/ZzGK/zQ45kn5wb+KdCKegiicrVQN68raEjCwLn2uMX6pw6qYueBW7jMDZLObFJeqdffhLi7Dv9AklBNKRB9cxY4ivOM2Yy0m729fF5ulcK59OO8xVzRrxVfHInUEgMgFUFDIAKbOyoLjsk4GsT4dFm9h6FnCHv/Q5SY4ElqfBom1xy94558A/L1AiPrNy46FklDhYJpKmKuVYSx87oG5Hzd/Zoac852eMm0dM/mQpY/K1umI3+4nN9z0+t5GUPm37pwpxUfJEa2TGCwG61wa7My7k1YIfwwA0Bym/jokeZNP/SBnkjkSoDCAZd8N9KyHo1ouNetc2QQ3ZEBsaoggTz2Q8iQ25s0rj5E8yC71mK04bAHr9zvriUSj4ybezOlxzSX12mNB7H2aHqUchIMMRx7ZuvNuAKP5CwsY1gVhILFSBxhxzZq2uyBw0WpYqU5FHfknRxY1TR3sIn55unpe6sjqRKhtxJsvhVCI8YnT1NbFFCpZKK8JC9uA7zyftRj3rUBZU7REji4DyEFMHntyEz5gO/klSzEzYI5+kmiRbdsFF2kqVvckE4nQOzQwKNWzLN39ikPiJPCUVsjY7EeTEp1arRatOaLa4Sngxa8ACKjJOQKJ7CAlZVSYDLUgYBESwBcXYMtAZpQBngS4BjTEBSULG256MdDLR+CIGhUVRds6YAgiI44839/PpV3qsPMjK3UelwxAqxUI7DoAmZkyhZMy7MuLYbEhXHzbgriEURzuHAnCt7EfSlYsWwkUbgI/uJc+TuKWMx11/91V9dAIEDGEceHUC2gFDwRIKAWUrJMQ5jYmy5s4NM6RpBCGMG7HQn2NInHdHn0572tNM16grYZG4cyvlsQSWIg2bdPRligkLIZtoIuYlthXz4H3kQrFQ62F+WToyJs+lHJYITCnICLB3L2I1/FmAyBr9D2ARBds9ByVj7wNWxzEXAzBNb2QX5kudTn/rUxTEDPs639s/pgWv2fdCXT/pnH/QgcG2VuUfz6seMW4bNbmTxPs4hOzrOnUzGLCkBeEgWssOfnJM7PIwlNgTQgCZ9CAr0RP/kwLZkYIhels8AI1sI4dEff5fRyXq1q/TNL8iL3CqYGbPzZen6ZAvmkI27SuwCcz70pD1tk2POY8PsIkFMkLLUrk12rk92zyeQKHesZN58FBEUPJK0OCY45w4vxxEQ4J/9HuTBRpBvfp0bC0I+67JGjo38QzuwIUE4+6XgMx9PUNY33KILGJLKF8LI/uggmXOSTX4LO4xFdVwAomO4h1yGFK9VeCrOdRtkJ3DZuJG12BksRV4f85jHLJjmOriRqjR5uQ6pRczYBdlnWYut8n+kk06NnY1IjvTB/hDM2FGqeYhxNihLZuEF/SF9qarxdT5AfnAlz0szf7JQBWRjtbJGXoiNa7INwPlICSxGgjKejCmxdq36l/FIcMkCvjjmh3+yN20m3po7X89me/YpmYIx4mluoydj9iQh4yMwVVviPPuBqar+CKhN0JISfZozmWUfpfZVkMgve+jMKZhsXghP9hyl6qkfP3wOsaRLfWSzN/vXV/YO+p98zQ9JVvCoj9XoRYzYaeUPp4SnG2gFfkrnUICCAQYU0lAUZtC5lVYg5wBK/QJ1NuMCAgZq30l/4JTr9eN8zocNZq9GQMC4BHC/69IBNi7gETohYt6AmtFzYs5EoXlOAYfvz6IYMWwGxlCNxZy0JxBSjL7qsxX2ymnarxkS4OH8WRoDMMCQHABEMtZk7n4DMX2S0XOf+9zT7JpxMQRVINkmR2DY2nIcS64VKfPA/GUCHI9MAZ87P/IMlQAmWWHeZG4MCI/5Z6NhAqjgYmzkHNJBf7I6xj4iyZ3M1nP0l//1q1qFEALNZNxskhMYYxzQPICDTx5OObuklT7ZUAhP7irTp2qJwF2Jv2vISuBGDASIgBSSlmXgkF3VA/pKNY3c6CBZonEnm64P+BrZZ8C3ftfnqm3BwrgF79yZx0bMCdj5zSb4q6oAn6FH7bNFoCbYIBlkzecBlEABbIEwW+YDWZ5GCrNsxO+AnowPwGaJR4IkweFLjhmjgKGq4rw8VM135oFIqzogaUAvz+fRjmDGLtma8QF4esxyIDnzBXNlk8aS22FhBTkkUTNvBEWgMBb4IaCYm/Has+BDruyP3rUnYPjxfTbKh5TDPn8jctknF0zwu7+ssgfA6MJYQ3hS/he8JHb65vfZ02dJBumSVPmO/OAMXbEFGKNdspM5k0Hu0mQPcBXmk6H55ZbwTsa6bXYbJEtEhk6zEV77ZKdNx9glPRqjsYZowDAxiC7ZF/kngSBT9ko3sNN3ZEFGsFay41ju/GHTxuK4ebITMmQHYpQ+6QippXt/0z3f9X0qTvyXH4dsaN85cCCP44C5ZBfibW4ScH5RH/WxRiAj0xBJ5FUSBVPz2hxkUd/GmOorXzMG81Pl5hOu5e9sUhzQpn7JyvjybB9FBu0bd+6uRrDpKntx9cO+nJd4Rlb0luoMjNCG8TlHG2RnDHn4IPt2jriqL23Qo9htfMbENmqFni3QrTjHB/QXP3FN9ZlNwtOBk8FStt8qLwQtmzCglJKjEOfkJZQmiEgE0GRJ2KHjjI2zAUptEHScSP+MD7lgGCECNcOL4gGwaoLyYEiLgE1AHCe3x1ImRQvMWa8Fuq4Flhx+68OAOYM9QwzVNbKHOJNrBbO6JLXZ4P8QnshWhkBhKggUjk1j5eRA5oKrKpa+HSNjgQe4akNgIEPyzWs+AAOZ0hdQIFftAAYOG3JCt4IFgGOoZApQVHiAoGABADmPeQPRZDiMl8PJGjkTmeiHg+X5OgDEHMyPXugpywoJ6J0w01HVdwdN8zDWjMX3dJk9VSm5ZglW+8ZsjP0NyWuVkYCGjBIhBGxsl5zMjYx8R+4cldNzYvIHCGSaOzbIRObjf8TSb0HN3hj+QbfAgG6AcEiSsSWw6DPLIKMxzxC52JvgTO+5AQC4ARM/xsr+yDIkITcasAOyN1/kJnswjBv5IJtUP80LKNG546lOJYgAszyaQvvsLKCYJQp+6xjfSlZJL/zf9WSlfX7ONvXBf/hqHnzoXPbIJgR8/dMb+yFnQVD//CU/zs0NE8YSXbMj43QdmeUWZMedo1+6ST+uJdNk4fpGwsmFLMe7BfcAACAASURBVPPskcgmiRKf9Xeqxh3AzS3VDn2RAVk6rm1ByDEk01yNLcFaAMo4ogPyNc7YhyCfZFM78JrNmAcMysb12Wpp9W9zyx4UbdGN9tmbeRonEgJvjJMdOc5WzcOnLoOnSug7bTg/S7OJVcF8cg6h9rdrzJncalVf/358hyiSZ/3w7VT6jCVPbw+xci49GwtMpKP4fOZqTHn+WfSbpedUdUcxhA4iB20Ynzb1UV+L4VrH81Rk15mTa5PM1eVxx3xnPrFXYw4WGaPvsok45+QhnSE8+swDIrWnD985P9Vuf9ONPjN357C5LC+aWzZF+y5jiUz4ubnzgzw/qFbAq88cRHiynADorP/FYQA9opAnJqa6AxAMGuhnACYO8JUOk3lls5RAJAjmmQIZnGClAmQyWTLoBpC7tLBxAYcDaZdA9a0cG+EyhjzdUx95xoPz6vLNyMiibIEA2eA0figWKZN9Ih/ZRLdHdnxfq0DGgjgYP9kB4bTFYPWbAMUZOD+AMmfzA1zmbRxkSSeAji78r63oRxAhF+0xKgFKICWf7JwnnzBqfzMsGYJ+ySsbGrVJT/ph6M5hH2HbkRuZpX/XZ1mzyiGG3qs/FVTzd+4iIAt2Zh6IRvZsBRA5jEzccXMkr+yViY62KiMBAf3ljh8ySBAwngCAeQUsYvdZujNOQSSAm0BmbHTGJxJYUz4P6SMPNiCTAR5IMZ/ZWt5as7+QIu0BnMg/xAzgmGfeGu17/ZOfax13XYA92aRkIndhItPklqWZEL86piyJxgYT3GsVj03ryzHyIvNKgl1Lv5FTvk/QyH63ENfsZUu1yvUVFLO0F9upm7eN3ZxS2fR/9iP2oJ92M98Er7rMA6QFfUlNsuP067rMQR/Bw+CF8yK3+h2dZG6Oh0zC3thh1QECX4lD3WSaBNd15B/bjL04N/o9xA5jfwnYwenMN+PTdsYWuY1+V/KTwFx9LrpP8K94020pcs9ySEiScazNMW0YfwhT9BRS4XhIur+rHQQf9V372Epe6vXVVup8qk1utZVKc7WLqou0WStPI11FrpFBdOF42hj1Vfs15lGiW22itmEcyD1szk04XU/+D3/pmHi9z372s59P0OnC16hqDMBLCc7fMa5UCThCHDgMOB0JyLmtUtUme3owYIRGUA5LdI2BKm1lSayWqDJxgBcAdizP/yAM7QrU2kQAAFicOuAtiFjyyJ0HW0QlATu3xgbsBXOBQiBdW3vdI0BkKTvMfpu8lT5On4wspUVkJ/2bn/m4nmFm/4CshAwy7xqEAt70l0fkGyNZaiuZXg1AmUPdcFwdDoglONX5xkHjKK5PYB2dlyAUeVcnCDnpjD0yqAAUMCQzxxPwKjAkkK0BWu+nt2++cXLjjc3X69J2DYRkYTwJRgEItiWxCImrCYMEww+92hPQ57FnYx3UQs46aOZ4BbsAaIJBBTJ/I9fIm+8F8bqvqoP5aJxrpLOeO5rvCJxzTQ0MW6B/iNxG5+613efGHslLZgzbEvRHWWgPbvTgvBCOs4x95EMz7dX59rnHPip5m2nzLOcEq2rsOISEdb+odlbbHo1xq8IVwrPnp7HhvfMOkdHIn0bXBzfpa28uM35cfS+kfOSPx/hR+q92K27meE+UR+fXfq/3mc985vM9cNQTlO18OKGMMEEzrztwLFlPF05KWWH2KaVxfsTHdSkh1tIiJSQw9HJVMm591bW7OCGB6891fmqGFJC33IJUZbNwZ6HVgcPSY0xh/sn6zmKwySYy9uihZg3OCeHJfJN9JQBlbAk4CfYdOPv/YcIhvNqLLGolKvrvm7rT3pbT1PZGm8KrrY3AK0xdX5V4JIvL0mm1h5Cmeqw72xY49KAQMlYz6+iigv+I8Og34zH/7CWrxM4yr+O5RT02rz3n5RkVeSJq2jyGaPfAFRvqQSx+Xn2oyziPoFCpshTUwWYvAPU+D10qmZXDMe0eEmhG51b74gN06KcuddUKwVZ/Oa8Sz2PHdyzh2eqvY8UhYzuLbmI/x5CHKssRUdsitGRYq4R1vntEuMvmLPM/BNPWsH1vnj2mH6LbQ87dkkONC9oMqQx29X76+fX7633uc5/7/FrQrqW3WqoL0CT4u76WBPsAukHGgU0y2XInHenb4Ncyh75el/+jxBr4arlUSUy72Qw1IgIRbG8zxt6D91aWs1bW2yMke0QjxpjqTOS+RyxyXi8X9/46wK7pYctpuvGtkcsYb+xMm52I5VjmmypQiEECbOx5qyy9NebYa+abLCLBYpRVxF4i2zUy2atF/ncHh6UGy7t5Z1xtz7KYCo+K6IhoXRcgmv0NlbRk3iGhlrTs0UPU8kTrqu8Ewk7M1sBtpJP48Bq5mwkwM+dUu9wrw68BecUA8ssdJMGyJCRrfn1IgDj23Nh2rj9LwlbHUHV6iPxG1aLrslIUHVU5bOFljSEdX/cI/YyOgmXHJC+jOFv12fWwRQQS0+s4jiGSM3MenbOVgKYQ4Lq67Frb6VXojuE5d/UurT6oUem1Gusa490SQA8g2uvG3kmB9qLIGnhGyqmT7qXuBNg+vtpmDb57ZGIry9kztJGMZkGjVgMOMbYqwxhSru/ktVYoqvxn+tsjdR00YvghlnFgv6tT5O8E39hir36NAL2DWHXy+l1fnw9p3loKC/BH57UytRZcVErsCbMXKg+Oy7zI2JJnNgDPBKhjiEPXZaqKSTgq2YkccjdWHhxor1wtl1fyV9ufISA5PxhxHsFly16rnY4wZ8bWqy+Snyr1rB/PtD9zzihAn0cw3eu7x4LZpKu3e6zs98bXbXEUz3LOCAOCexUrz8smD/GH2Xk6bw97e1vX1ThmYsZW3zVx6nobEdhq7/38U8KzN9mRgYwY5EghaxldCEUF8S1DrEa7xQhHiqxEaouAVCOOTGbGNAumswY7GmPPdntwPyQzSmCqezZGAaoG3kqE9mQyC/QxZn3XvWSjQBcS5Ny+EbDbhv9TZUnbftf5jOa7Na9KYkZBpC4D1cBfbWpUsWBn2YtVgSp+I3DmLeyz9tPPO5Q4JPkY2UmO5Y4ufbl7KXuQ/F8z6BmStjav6zLLnLXRWZlHz8ZM3uZ9SLJzHuPpFRxjP4v8Z+a+Vd2euf7Qc86yDDSz/DZKvIMn1bYj6z1COfL50RzOMq89GZ6HbfU+DmnzWCJb+xj5UvW5uhk/Y10lPHsCW6u+1KWimXXNzp5HGf6eA0V4I4a9VgKv1Z5RFpr5j8rwVWi1dJZrDiEae3Ku4+hZUgV/88yeqhokD2k/jtpJQCUhdQd+gLOToNH8q4FvOUY36Eoya7XNvLoeer85P+fVMVTH0FYnwJHbKGD0O0cq+FV56zfjr/31DZGjIBT/qv37O7d/rgWuWZA8lDhoN0uGfY5dlvn+ug6s+pmd74wfdBDew53a5mgclWDX6uBMtaPKu/pExZvrAmdm5LR3Tl32XxvjIcFxr7+95Hzv+pnvk4zX+fTkrCYFW22Oko3RHGpCt0ei0l+X65oNb8W8GXmMzjmEzI/IUsfhes4ouR7117e1bMUM7W++WqI7+Mhx1/a/rAmxLmN1EO8gu1dFGBGeGuxGewfMoZaeR+OslRPf13n3PkcVg7W5n6fTm2deQXAWg+1Ewv8jp6nzrnqZYe4jZ6sGPQKOUQWv2k42LXdAyq3UHXi73tYqEJWQ1/0y3Tm3bM+5a/tXtoJ29401kjMiIGtE/1jbWKugfjGCzV7wOGb5fEYOM4E77XQ5BGjXqgN7/Uf3eUbSWoVzr53/re8juzXMnsGJ/62xj/qNfmeqPXtEfzbZ6Pg2I49OAtb0sBfzZvrq55yF8OyNZxRv1vqrc+7Y0PU3TXj2yEcC5Yzy1zaTdhBZ67MGy66EbjSj9dg9YY+cM2Ql16bdWgHZy8COcfoRg8/zYXLHzzHG6ppRObAer/JfIzwzfY8CSc2WQiprH2sZUB2fv7tB781pr7zcyZw+QnzW5BEZjOx1RIzWSMMsMFbSVCtiXTZnIUH/28RmZFd8gYzZf32k/IwNzpxDXtHX3kbWnkx1293Dgj6e6N4c62b9UbW1XntIVWpGBmc5Zy0gnWeiV8d3ntW+rXnX5Gi0bHIWmdU5HOL/6XMk8ySYzqnV6WpXZxlzrj0mntVrR+MZxdn4Yp9rtas6lsSbyLbGiC8gPGvGOZO5jMB9iz2PvhsRlJCpGWPrRtONtZa89ghVN5it6hAh1+W98zCovkST//OAuMj7UHCtzpK/q35HhNCxGNAM+e3zD3DXO6hyTkA7ulor59bqXW2/V+A6GXVuX7vvBG6LBPdrO7EYybDK+CzEY82OOiEZgWWOjeT6xQoWM34wO5aAGnsfLS2nr9n2OlkgpzWf6oGpJ3bVnlL1rVjax1T/zwbnrSAWDKyYFDs8pMrcyVK9E7G2PSvD2t5aADxLYOz2Q1aeo2bPGJmvJdgjIrhHvNZ0FP8lK/2FGK/hVG0n13qMS31NSua1Vkmd8Zvg2tbzr3oC12NUjbe1z9kltR6bt8ZN/p5fFzuLv5FL3zYQ0lL12wnPiNj1lYO+R/ULCM9WmWor0PW1sxmFjZxqpiS6Rqz2nLSukRrfWhZXqzj9nK3AeJYSXwci/8e5+t1B9Tk7W/PY00GXY11aqiCaJb61jcJ7/dTvu/xGBHRtOWiGaFUnqP12YK8koJKHNWLfA2wH2gCHMVawCBGu+vT3HqDs2bI2nANIgb9PfWpunfsaGdqrxh6i17Oce1bQT9/RgQc11gdr5vuuw8glzwkjS8f8ZuvaYzd+e2yAJ6FrwxPD+6fvJUgw0rb2vH4kT4X3nacupy991JeJxobXlmV7pXHGL0b6qUSk++X/xQqfYOlda54YT78ehZAHrnZ/GeH0HvGqdhj8C6Z7nY5HDXgAb3DQ36P+PeeNDdKfsfJP7Xl/mofL9pt0ZgsFWz5WY89WVdB3bNHDaf2YS8gYIsm2PVdrFht6Uh4CNMJePuStDbF/fXtasv78Db+MybP/xDivIvKWhmBlx/bRzU5dlj35/QLCE6MYZaVbFZFRANgD9bVli8qGR0qu1YYAfwL/lvHUao/z1yoj7pjxHQXllQ05f22NdKT4mSBAztVZyWxUfTD2jD9gPBM46xjIVV+cNOPteo7T96XB/K8NY6wbnus49rKourzVSUDPVPp6LMDRfzL8gE0NZGuO2vdEjPZIRFaR89rG5pFvALksNQpsyeacm7cD1xJuJdVdjwHbPv9uT+bgNSx+e78YQB2NbYY89bZH7czY8zHnnFdwFWS8K8st/l5SmTeEZ0wdG8jNPL3ehe48wT0BijzZknPYnVez0KtjXlo4evFwcKkmSWnXKzhc6y3dPp4F5lUf3gvm86hHPep0mW4tqeqVxhnM2fPHyGZUxTxGl+d5TR+7yrZHIXgfGRzwlvK87qaT5mPmU+1Qe5Ev/XtQrWDs1Sd06sd7G72w1Cf9syekzBsKtAcHBG6/vRrGe7QSs7LfsN4Mshczq3zXlnT2dOAdeMZmLvwFkfRCWzjFxr3HzmfPdnqyWiv1o1vD4SkyQ0ae30WGntDuXZSO5ZUq3uDuRb++Q2ojn63YvobnnbOs7uFJpjvKXLogRgM5BMQCrt7PxLgYRwxjpLyQsgoMtZS1p/Aa2GpQMw7vr/KqBRkYAPUCzrxlfGstsZfORiXVOi59MTSgpy9zwXQx2hHh6RWXKHKWibveyzxdxwHzwtO+TNSrOAEO53EOP/qU3QB92YJnx+TVI1t67zrq7Jt8aqbSyQJ5eTx/5OWN1z57xMA5o6VOut+6thLk0Z1WvufYsr+0JUvKdXkjc96ZlY3WIXoZV9/TttZvt2u+8opXvGKxI29gBg61Spfzj6mgjKpCs371xT4vhC6ByRu+b3Ob2yzEpH565dAcySbv70KUEBP68mLX6Aswk7GgB6O8UT1Pxa6BYVRB0IcqD4DX1+Me97jTAMlWvGsQ0Hs/YUjUKFhXzK1+VHGhBtKMK6TtvHVyDIk+dAy9Yh5ZetHxRz/60UWWnk8VP5rFwplxVByjfz7qB9lCjNmBashjH/vYL3icxqtf/erlnWn0ipB5JUyeyRRsH+HkITEzWLlWkd4iLBJ64xB7Xvayly1LhJdffvmC4WQY+9qriPWVkBqP16pM8TkvHeZTt7vd7ZantPON9C0Gk6F3ZT7kIQ85Vdda9abiabeBiqX0t7lpubOmXOz36M6lQ52gApVA6hH7yM5d73rXhWUmk1+rxFQBU2Le0t4Nei1b7WAR1ut6Lyj1JFnKAHAxoAi3l5VrcIkx+r1WFdMXYgWkZS3IlZJ5ZbS5vhpelpeqYmf28BgHcAW+goG3d1dDWWuDjGRTZPHOd77z9I29smflSNkMpzZut1CbRypj2q/VoF7V6MuFNWPNm4hVLbJ3iqwEJ8FDNgJsKrDvAVm1T39HhscCJR2qCLz2ta89uec977nM39w9FdnTkb2U9Y53vOPpW+pH46vVnHw/szfAuXSGbNENneZlux04DwXSNTke6t97+jiv7zM/v1VOBEQ2WV/FUfvqYJzrBTPXehHqIx/5yNMMl93RbV6l4W3keS1NfH1rWUn7z3nOcxZ7U5Won9e//vWLj7ATAWf06ZWcVJKc233IOOCK6udapeg85H4MiT603zUCKXHzdPLLLrts07cO7W8UN/pdnyo3iMI111yzVCWuvPLKE++IJA/jhX9vfetbT1RRJO1s5f73v//p9oReGQ9GHjPWvSpWl19IM3tkG+zkGc94xmJ/F1100ar9bdlkjaF740k7+n/b2962VE0VEyRrjiGW8NNypUTOuxeD8TWm1nby9x6GZ5ybhGcty+vOXR2rBrW98lycxkQZCGPi9DJ37STQpbxYg3ItpwkuWLcy9ogF1soMAY0qC9UYMEwvPfXkW5mcn74EVJdfapUgjHtP+enP3N797ncvD54DtALXqBxYA3ucq949lPbWypDGJQAzcsQqb1yvOu6kx4PlBFNk1JKNF1zq0ys5VC/cJcZoBZcHPvCBi9NfffXViw2SGfKarKEa7Cg4hMg5z/fKmkiNClsNKmyFMzg/waMGMONbI7g18O+RgLSxRUKco8JlXfphD3vY4rTG7tZi5ffXvOY1i0PLVHo7IQ+xl6q3asN1HJw6+7oClPoDwHmj/Z7PzQLriNzsyWyvBF77PuTc+Oze3IyZ3AVE9rlGeEbjYEN8XubJPxAex8hXeR3xRmQlJ/yoZp7Re3x0NM4XvOAFS3uXXnrpBSpA3lULHBc4+9j836vHW5k3f9ReMLQndWl/KwmsQTh20O3BnP2sLW1rg6/Sc86pOtde8Eb1w/9+zyRv4gSiSGZ8q7ZTcVD/VRc94THGJNUjnVVSF8xCdOAafFJtVpmT7CRgqxIK2r5ng5JCdpjlbLrLdokkgzlWZZVE0xizPF71suXHa6sL2QOTarQYhoibG/zu9rfVx1582/N1S/ESaPiIEPqwW1UfcTx2rPhR9/CM7HYmEYv+pm9LrxOYITzdIbrwamZL8CoPgr4NXllDdE1AJwQo7dQgJzMDRt5FVMvW1dn7emMfTwVzQVslQZ/ebAzsRtlSBZ6+DLUXWFwLyMxb5YURcgz9jTZjmUv6qJWJVCoCus7xfTZbVrDJHpO0U0vGGU9AwG9lWUFAQNWetm5wgxss+lH696Ev5EZ1wRo3XVirxtIZbt5X5txkpjUrDUBFluZz7bXXLhU2oC1D0m++Z3vvete7FiCtSxa1zF8rk90ZZpzDWKuNV9vpfmB5zXhkSOZMDwFwMjJnZdv6qgZt1CAZ2xutVWcclXCHbIcshQTVt2mnv4xlBJaRhbadn/V8pXo6RI5zB1H2fW0FpL4E0X0g/agYGrOqySggdbKZJb8E2B64QnKzfINoItrsY49YVR9G7t/whjcsNheyRP5s+u53v/uiS9We9773vcv3GQd7jQ6M0XJxnxcS5vx73/vei1gyrpe//OVLVQphhjP59ATL8dFNFmknARKW8EmZceYWuce3JXQSmCyhxzYkOOZC3uRnH5P5snHJh4DIxwUldgEL2InrshXBOb6THElCc51l7xB2/WXTtiCX54nBi71M3bUwiY7vd7/7LUQ/exrJ4Pa3v/3ShrnrXz+RjQQtVTTLk3mJtWtsJeifSnjia2xBgof0wii+8vCHP3zxee3BAnpUgXJ9CE98IzLOC64FdPIkd7JD4OhLEl9fGu0Y4jNDSuqyWZ1TZJu5+O6qq65a/F7y2O0v186Q0NpPJ1whWrU9S5JIK/nom46sFigyiONkZ/7ih/HGH1L86DGyFzpGunRsmvBUEOqOlwpHzwCrwXRmNsry1ypKa+SJEDhMMunstQlRquNcW1OMYNKH/5WuZXWAmQHmPUZr2VIPiFvlbe1HFiEmz3/+80834WUvTMaVtur4otyUW53j+1TEQhJlGgkqvvc/IwI+HNQxQBXgBmApKzpGroAxIAEgganzLKX4+E4fPjZ/WopCgJwrU9ZXJSPRceZX90noE8nyA8jucpe7LGMUeJEG81Uy1rcKlYoYAElA1Fdkov0EQHMA1MaBlMyARh3nGgg7BwAKIORgb5Rl1TwBm22SDVA0B/MzfuNwHhsj72wEz+ZG+jNe7erD9drUnusFBjoAioDSd+xUCb0GGzKw9Jhg7Fr9+oktsyWJBpv3m/wEA6CeDeLa4Vu5Q+ULIsP/HKiEp4Oe/ugBaKvCmJtzLK1mfwNibU4BZGMnh9io4+YZUq9btm9Z0TnmSRZvectbFqBELjKmSnzWMmBVZjbP3x/wgAcsgYjMZJv29GjbGNg429a3wMev2JTgKsNXpc0eOfN2nozW/AVHMs64EBTzluVmA67xxf7W7iQ19+COueuD/6l+2kgriOubHNgKH0HAjdF1EkRBF2HhW+amWql6Yg7OUUEhfwTD+9xUMsiYzbNFm3a1r3/kgrycwwbZu/bYkLk6HkLuPH7rWr/Jk4wf85jHTD1fKYTHplZtsGdjEDD9napAyKk5k7lqMXLlI+DyPz4jwEriejJU41dszdzZh+8sZdv/wjaQBf3ZhA7/EB8ykgjaqJ6gT+bG7zxtqCSSlfON0X4f+mJXwV2ydQ1/qDFuyw/XvutxxRwk+Ag3Owi5OTSBT7ujwkJdAYkcVUotH+vHkha58D9y9H8+ScQrWRvt09kjyrsVnp5lxWgYLdDqoMFBGXeYaAJOsjIdMu5kwNi2PsKMOZb/OYvMIh9tchACEeQENR9j0JaSMPBk/De84Q2X6xmxnygvDD/X9fKlPhhngNb5yQA4CQMflZEjg8yxGtMIVDMOGV0Ay3zMwfyvuOKKxdhTCUnp01xdG9ZPuQzDuY4rs2b3u0xFm8DGHIAvx6E/oMK5ZEYBKuxe0AR8nIlzAXnXA2ljAMTkiewYC50JWo4Zq3Fpn04dT8VHHwH3PQfUj34/9KEPLRk0fWL/qVTRgXkb19vf/vZlTo4BGfKkA//X2xjJhjO7jm04R1BnR9XG9sa29b3xyvQAn/mTSXQjWyEra9Gp5glK5gkI2RR50r01bdU99qYN9i5L1D69ADsgYb4Amk7MRYBWjRQssu/NccukfCGBWuAE1tpFBBA/skUW7DlQ1RDE6VObxpyN6fRrz0r2CPWlZfIJ6ezVtWTfbMzfyaTZFr+18VSQ0q95mKM5k52qmXGQj2VDtiR4kHOqOtqlW/87T2BmP+QIwEMsqv/WcnytkAj2yLZ3giEMlizo1dxUG+tt//FHOmKrbE+FyP/+tu8vyxhkTL/aEVjYQsalwsMnL7nkktNq6F6lrAYDfdAzm9K38dsPxPfogt6QGRiKXAn4ZEOGb37zmxdMFmCQF/phO/DIXJAUdkEucIIMkG36YUuIuLbYEtL2yle+csERJBY2GRP/852KWO4iRExc438+CTP4kIpcCMmWz4Xw0K/5uYZsEV2kjiwRTvNH5MmF3bsTzrh8YKbv7NEkq5DMtcoBffvOOPkpjFUN5M9kYmmL/SG1qqFskP2Q38UXX3x6pyYZk4fqhu8tJUkO+RxZIL70Lx5JgIK1kjxt6Xvvs1XtSFwPkSYbvsguvfw3x/cKBHUM8aGtxL+3lwoPrINHfIAs6TI3o6SPHl9zvBPUNbnUQsVqhScEJSXtkBUAQEGcKA7tO4EoJCclVEaXu34ERH+nXYPgHIw+d0XJLPSXdW7tczS/ZSQyKQ7pHLfRMUDG/8Y3vnFxlpRcBTSGoa9kaQksyE0ycU7if05izMbiGn0CXv0BszVWHefomUAqXb0ixAkQCoEDyDsPk9efD+PnfNpFToCOv81VH4CCUxl3gl6COMMF/toGVNgy5xRg7DegI4AHhJ70pCedZg+cDxj7LfuMQ8o4gBoDZJSCQKoLgq3xhLkDD/IiK3ryvetC3AQh8t/bgxHyQk7ANESLbLRl3uxMZqACBKhVUKyXsy8BX2buXH0BH6AkaxK8yYpMHAfAua19D0C2vgek5q5/TmxcgomAzU/4AJANmaZvyxuycHYYGdnjwRYFS+OlByBHZ2zFBk1jpwPBlGzIC3A67wlPeMLSXioKZMTWgD/9OQ7Y6JSdOZcO2Qy70iZy7CPzRYIS0Pinv80tPt+Dbmy+Ep6Un6Mz5AWJ0Q77Mh9jISO2BFsA/Utf+tIFX4w9VccXvehFiy84P0kBIsZWyEsASpWDPTimArhHHkKE/h93d9ZrzVeVC/zPtziJN0avjF6oQdRgL4oNCKiAIKJCRMGGoEajsbn0zgZQsBdBBZE+GhsMxiYam2gMGi9N/ADGxHtPfit53jz/wZxVtfb7wjFnJTt771VVsxnNM54x5qwq4+dDArTKIvkYS5Y9yCf27jeZsC2yQ9rgDcD2IzA5PxVGPvuOd7zjRigFtC7Pq+46D+Yl2PdS1NlyQi/1skNzEMSz2Z/e4BiMhDP64Se+I+ckMfEbNuV7yRL5szN2DR+QIphNRmwYCedHZAxn8d7/rgAAIABJREFUf/mXf/lmFq95zWtu+iM7/bJllbmQKnfg6B9Os032zV9gHxs5w4kQHoEypDb2jfTwLfPJEpqqlzHTE70aF73RE/msqgNdATWn4B2bFWfgSfyTDBEG18BJtoRM8j/zQ3j6NUDaIhfXs2dyQf5dz//Zi4RFW+waxsEqMg3ZP8KkJhdzaTWrCrmeH/pRacodb/fi4azCuH7GvtkmHET2+Y0lLTJBfNk73OxPVi76u7Q/q0ersfeKy5LwMAhgwsgJWgaFkQNbShTAsNosnTiX8YZZUhjHZ3ScmzPIwhm9zgGJ48los2zBSPSZWze1z1ABImXnLh0EheM67vyf//mfv2U1AmAyTccALYB3PQMVnHInGEZOkNmg7BwM1zlZJmNoshVO5bNzRONPCTrntMJT2VE+1GfuAAmx4Xxkh9lyJucjKMZuDm4ZdC4ZygrowVzD9p0vsxPkgIbznZdN4AiTfq3XCsy5syBlVsCNXL30pS+9jQOBQYKAHr36idPnVkG6YKCCF3Il6zMvwYhTNhkkGw5/pexovkAllQxBq5m+40DNOFUvyBvIA3tzp9cQDPMgF/aUihuZODek4V7n3jkUO0QeOLK/2Tl74jv2f2TfTRydb2QzPJs1hxBc+pPZORfhIb8f//Efv2Wk5g+YktUiPOZkjnSTIEtGbFk1L2Br3oIZueVWULK234Kd51ZrehUk+BCwjv47UJNDMrsGnUl4HNOezcB0KjCQRfZp0UOWK7VJdm95y1tugQI5omf2/va3v/1GmtkyH9EuoOYT7C7VF/8bu0BsPmeEp/VJ1pYaAHCwAN7Ri3F2BksnAhZ/UuVA9BFpPivpyJ2d5gpPETbjDkGIP/Ez15nrfLbPPWMPMYMBsCEb5Y3THMiP/NlWyLe5BsPNWX90hYTRww/+4A8+kp9rsqTHZtz6j1RKcnzYpT7ICOHRFvtznn5VYlRsfciZTLWJUJERkkk+q+A2fQ5ektvrXve6W3yKzRtXCB9iqX3jgG+IMV9ALrKkBluCC+ljVkBi27Fr8cg8YAyMhan6oVc2qE32yt7pxPxSHUwCkH2b/Jk/aK8JFnmJFc7LpmrkTIxCOI8qOFNWIT9JVBKrUiHlQwgkTMh+ySNM7KpKLxNnTFN+q7ZcZ+7vfve7b/YHu+gwY5w60UbPI76Tts/kcYnwCGIGJXgJaoRNEdg+o8zaO6UwAiDcVR/Gl6wIuQFEKg9xBO34u9cNlfW0xwh8ZHwMmFHLJpAuRkRBASDOjPAAmVSGwjiBD1CKM1O2QICgcUoAynmMLRUT7SNsnJcCOHQCwZFgAyI5J/+bh7+RKE5KsbL1ZB/Gb0xxGtlXWHjGb6nLd8ZG1sDF/EOOEkA4iUDBgChZNYzuEhyBLic1d06W6gK5OzfldiDFEXp5ELCrQCAVwDlGSF+yMlm14BgSFuIXIrh7CnA7hHPNLSVoywq5SyuOBohVKug4G0DZA3vyXUij+QMdS32ALoTV/Olb1e6hGU2DI1tJtQ5JtSxjjCp0cVzyYmvkbZwcnayBYYIaMkKGfOz1r3/9TWcJ3nT/vd/7vbdML5lmyGPW4Om822NTgBeQ6cP5CJTz7XFg7wnafIAssnYu6LEB/QFyGazrU1oOgPQy0bT7kGmA7TrVBbISKMyRrMgC8eJfeTcWm+PP/IA9kSE5IHayXecnQPjOh9+nf9e/9a1vvRGjVHhig7tqSYBbe2wLXqh2uS74JmDHX2JL5MBeYSRZqfr82q/92g0r2WGWY1UzBF1zb8KD6EjezG91W/CO8KyWy/VFrpJG2BA/TMUW0c0SZycj5uCHr4XwwAm49GM/9mNPuzs1AYl/+gkx9D2bV6WEN75nG9l7gtxaimSfxg5/zZns/A9XjJcNwq+jxAgOSK6QfDiaJSpzEHMQPphNziFPIfqq3TBD3yo74spMYjs4xs/bzvmK6hlb5CcID4wRfyRbbJPvq4AZmzmz2egyMn7Tm950wwRkPbYfO7QEmoKDPsQOc9EOYth2GFs8S9zSf3CcLFJpIo9XvepVt+TsLClNJVd/7eMZ09Ges5anOCbGiOnshd2k7blk7v+5V7P7OSM8HYuXFR4nAG6EhzFSHONguAiEsiBwBMqcyHfK4IzAwJ0LKAQVSgS0KZEn0wcSzmMoYb7AmNMG6IxDFqJthqltwKKN3JHF0dxaxwiVYMOIQ26AkBInR/GjLT8p9VuvNlZLYkCWIAEzgHI+IMiS1hVjCLhSbisFsFEwR+MYFO2jD87BwAG3SlSMkwML5pYrskTD2RmtZSrOFdk5j7P7LoQxBkQHzgNInIeBkXsyI9fRI5n40KexGhMAMlZ2gLQYh+9kGgle5IUwmZv+2UE259Jx1r+N46xcTf+CNTDk4PTsA0RkrcYJbH1kcfQtW1TNYQsCfOSiZEq37Em/yWbpBUk7Ww837tWtsgEm8uW4yHieEhr9c1B2Ru/6JzP9mweCSdZsNuScj5iX+SC42iMDdpgsKIGu7cocVbFck7sJ6ToVI8uUeQM3OZGtwJI73MgHsQbavtOvQEWf5kXPPiE8sRnfdSbWvtGgmADC7pAeyzp0wbbYGWIhs8zesNhpnnXDF+gcSWSDbEKWnuoBMpE9EkkuECbtIinJ0LviOglDAhqyg+hZZgjRDinMjQtN9lSHyRS5MieB6md/9mdvffNl14ZQZGlSINYfPfMb/SXJ4/udNcdep8/MqkNwRHuIjeoh204Wr/qkasOevvM7v/NWsYtPGqM5xHYEWGMVBH/oh37oUTCOTs2HDcEHJFslzDE4iygZf56dor/c8RoSxk7YAuzQV+wJfhlznly8C+D65+tsFo5lY29sXiUH2YQbqcjBFNhHP/CcP4QMT0xfEZ4ei/mIf9oWi7JcZhy2CmhbUiW5FeNgUZ6tlmSFnpByMkB42HjGSpZZbtNvlvFhiQKAfUjOR5bJkU8gL7D3aE9Lrgl2qjpbRqQzfX7P93zP05YTtaUSpg92ZM/jxO9OchoXIq/Gh5lssHvxjSxhoXNDUKODrihb4svdghKKvqPsLC4bT9rc7uFJxpC7dvyv6oMt51a8DDIbLCnS3waQh9HFsIEJBxAIgBTQwmyBA8PgxAIBxwFgESbwBcYCh+sFKmubMgZBhCHkzgSZq74jGBsdVSSMJaW8bEIUiBEnWZ1Amb0BKckhWvpDDBJ0V06Y8wNKO4chN+u2wMb8Qh60CTwYOePnOCkdkxkgACzkwZGcJxilZB8gohtA1JlxjCwEipyAm35SvgxQ+J3nIaSKJpgaizFxXBUl1Trt0Z9xIEN0wCEASsq9zsu19G0s/j97y3VIrgzOMmVkzzlUA4EXpxUgU7bO8p25AUFj0A6yILACeUCUj2PIO/CbztmOSSbzjfRzWQdZJAMBMkQktks+Ag0Cmo2RgnxuqUWk9cf2VTuAgGqROSRYsk82Bkx7rCH2gBwJtlQBxBO82RRwNvfsDeFLxkN3ITx0zf75mAwv82Wf/GwFJh30zzJM8wCc5mYcKsN8Jc/d4v9slgyz9GaMwY9kjmzbHj9V4lSF+QbSIcBnjvDlbW97200WWVaalZLoZ/qqCpvkA4HpO0XIR/vmkqVJWIcYkJdKQwjMG9/4xlvFCvFuW6EnlTJEiGy1wy8s32mXT/KvOdYmj40/0XMIkrmkMi3gCwj8UeIhURAw4KGxZhlJe/TveSipviMh/J5P/eiP/ujTNhGHNNIFwqEqhYCai3FmHxpbTTWI38LjXoKX/BoD8ssvjR3WwZnsI9sRHv2wbePLsnTGJXnlc2ScakWOZf8a3EiyOG07JDB9zyDtOFxCfnP3qQSGHQjcL3/5yx9VBfkt2c7lTW3Tk8qQNoyF7XeVwrV8T5uJKxIic87zlRAROOg4e2Pv5DirHSEd5up6MQBhsCWF/amCI0wqRyFkxkinYk2WHukvS8kZ0+xr+lMfT5WFTMRgfga3yIcd8Q1jzR2uxpBlLGNRDDGW7PmCX2fJc9vQIeGhWMq2h8OJjAebFdgAs06BdTaiYpmEB1CBQzafKh8ybMRBluG83L5ogq7J7YoGJxBQTHaqEw5nQbAw2rQN5IASwzNG1zH+AL4MgHII1NjzTp0YMFIFqCgkyyfIUu5sABQMW4Urd3tM9jzXKlcg2tla1vEBkAwom2i1I2jaRwH0ZDlZ/gEqfqxVh/AwUGRN0AIOGRdCxeHNG6HqMmz+Jif6038qPAxRNkLO/VRLGZ6sWnvONRfBhGyMhf7ow3iNPc9u4cRIaW7Dzn6aVIty59YO0HzPMYEuJ0N49EvnwBUgk4l5Zw+P7+jR3AB62D9yIdCqqPV7ldiSNskvNtHO1cRoguI8j+zoVvvICt2Rj3bpGumSweSWXMAlq0LmBO7cMmxOgoOxAiNObozOZaup8gUIujrHVrsq4RzzZv9AOK9pAbSqH2Qq6zQmxJRO6Mv/fFLb9GiuIeZt/52Bpfqzyi7zHXJDDmwky5DIC50iO+wZYU6VTDDgt84NAEoWEBxEP085Zn/mSY50nr2HkiPtup7dhqhEr11+jx/TF5ujH0SYHvr8yNv52U/IF9m6YJGKLSCnd/PpvYeWyF1LT9EHnJTp+8AzNiQhOqsytO+EIJmj+SMd/JXvIPXGBSf5SG6F9j9dwGP6J/c8v0YVjq7gNBJtrMns00c2yls68iPwsFVzJEfX5f1x+kS84XOqZnwVgdRulgNdL1Zkv9gOH8gwG3yNm+2Ql7mwKeSOLfSynbbMh26cl/F1HyFGHaTbzhEMGAlnkRFjNW/yZQewJI+KUDnhk3wq20HgZW6hJ3N7Sc2f3H0PZxPAxQPyy53IxkR/sDabrNm+apZxs/9UtVP9M7cQ7sxTG0hvElF4wN/ZS9tdSBJ/4w/sNBW6bjNYmPbnclaPJfJlX/xDHPGTCpU5kl9uHOrqkPZVscV19oKg9Wb11uMkQcGgQ8JDsUgKoSpppxqQp0tilACR0RKeSXBWxp51ayycYzEMQvabsjglx0EmXGfjG8GEEGgvG5IZjIAC4BhW9rFknTa3W2OtsjzlVf0TjDECQ8bE0bKsk2eLCE76NU7zxRjzVGBGLXj6HvBxot5M1+XxBkV/h8kmMLURGDfwF5QBCSUwKHN0HsIBqLMsIgAy6je84Q2PCI/x6j8ZEuWTC91o31xTqcnYQrwET/3ZnJxbHsndur/56iePHMCmAQQdMi6EVR+RETmTDxshRwQsd2YZT+7SYIBkrl+64LSrKk8M3HjYHkBAsvWNfAE2Y1EtENA4q2wny2rGipALiNmbw37Ij6Nrh83mzhu2ArjuCS4rEDYvshH4OGOWdTl1HqYJDAPAgFdWz6ZlOllGRdyNJ8tj+hKwgCnZmGtnfGRuvoCVPJAkRMYdDuxDRusYQM2eA4FCdq0f8hCU3eLvfMBHP2RFtnlgJHtiY6k0xPYnmHYlIiQiy2CybvqhD3InowQFS+fGkT0yMmZzFswEU/JhYyoU5AxDgG+qJOaY2/zZTiqO7ERf2cjduuvqSKpbbI7N+981MI8c9NNLluzFd+abd2uliqxdc+XjAJzec1sx8smezdX52s4jIciLXwk8bLcxo5Omlf11YtPJSzZdh9i6lm6NLY9m4Jv0wD4EZuPga8bFVlRg4Gg2yjpu3IIPe6eLPGyT/EKeEoB9B0uRGeeF7OpDgDUedpfngmXpdTXPTjDjs+brev9nLqkUaiP7x0LKYYGPZGO3lNVBvCu27CIPU8wjG9y8Q59iGTs1Dv6NIDg/OM4W/MB852nHceciQvwaLjqfvlVb2Y128oBG8yLX4KS5ud7v3MEVuYS0hdg3Ickd0SECxpSbTDLeyAZ+8U/4zTa1d2X5aBLyjpfazDOzoqNgifbNc25cd73r8ugV5C5Pls+Y09asOgWXEpeXS1omyXgJMBuGTVqJixHn1QRIA+cFmqor/cJPgZkiBUEBlYFbnyUwRoWUmER2+VOegMz4ZcTZBwLo9CfAJ9vTdp6/wHmVFGWEUQpD5MRhqAwFoDAyDgvMcost0EIsGJiMjGBcz9CAKeBIRnRUxVllBtNxBUcy1KbxAGp9BbTJxxiSLQILsrN8Z1yMlbMZr/mSo2MCp6yMI3EoDt3PmXGe7AeJ4CCyCcGRjFVTgDHwUVokB+MCSsZLr+SHjeuDc9A74uAcOqRjQcL3IUTGaR7OA57kzVDZy2oDs/kBRuMQGHKLsraBmXb1bR5Zv84t32zHPPLaDPrKk4G1Zx7sN2VTY2BTWZLdZZP9fQNNf58ysmCbNXXtkw05B8w7y/rpn/7pWxVOADdvDk12iEjbkTbM1XHH2G2qR9pj+3kYIaIKNEOY+bCgTw5kz3fIyPf6dJ4fNuaHX6dvfuJ8OtCnsnvmP5ftVpXPnJNgrD/z4FNkAwu0z/f0yy4EVdhgLObl7+ALG2MbrtNWlt7IIKQyoOkc43c+e9nddpzzXe/87CfJe6gcd8xvbSRhMq6APl+id/+Tcc5xnU8CeM5Ln8ZFtrmbL2363tx6KYVOOolK4N+V8xOY9SUZMPb+RF504xz+xR8zdvasf/pKAMq+y4xDH30NfbtO2+aQyguZkmcSQTasHzKLHevL+a7zfeY1/a0Tk5DA/DYu1/k/pEGfIULpX8WXjwT7px/vcCBVNOMLidKfvtgb0tXLlFnic36qlnSsHX2Tk2tjc50oZt+Wc13vXO3l5pP2t7aLjNEc4sdNhjM33/XdXyssbjlkvpNIrGQ1yXn0MSs/TZqir7b5mUy17p2fsUTvGctqSW/q+GMID4EC4twCS5mCA8MVMAQcf3OmbPySlRkEI8jeAkEzd18I0ADOxAVOH8pESpJJ5Z1NJptHbJtQ2C7jCFMUSLP0o52AaRwH8WJExukYBctk/AgMQCVAYq6AFxHK3SipvrgWMOmLYa82C8aoVpnBNAoKAcTGRa7Goy9BS1/kR6Z9xwrZhoELnsZBJgGovInbklGeVSSQAZd8nCvQ6TuOR3/6I5sAtO+QDbI2Vj/kSF7+RiCNlZxz94o+BDHnmY/NcF2KVTlyHTJqGdS1XerMGLMM6rj5d2D3dwBQMGRjZJiNrnFgbTkPOHS2GOAIGASsWz7+nmv2rb/VkleDSO6GidNpK0DmvACVqowlG3fK5eGY7HyX3Tqmbf3HZrOPxO/4RNo3/9hGrtN/lmTSXs5DMNgN4u3T83SuIIGIq/JEBwkgAf0JYBMw0z89aCMbyFMRNi/9hhjkeu02KQ2Apr2clywuFaX8HyyKXbR+Y4ORR/YvpA3XBKgz77S7C4zadP2RHXUbM6MO0DfARx9pNyAfea3G4voEhlVGnn5bjjM4mkP33f2s5hB59TXdT+u0A3V8MvPJeKe/5ZqW0cSRJoP+RrC1x8/oUsU0le0plzmmxobYRPTagT0+2brM37G/DvizItfjmLKLn7eetN1ynclF+/A9e1wao3b2fXbOtP+VP0wyk/m0jFZVmshgEj7y64py/l/NnV98DOHpjDX7MMIeAbiAg8wIGqouKTfpKOXFkJ+8oFIANVG/BSfXCGopxQl2iIW+A2rJKpyrbdclAxCA4ygBhwRtffdzYAjUsbSdslwML4FVP+br+2yApARj61LezLhWxtGBYQV+GVMyrGzkSlCb1aKMi8wa9DugaQNZSVBpR+pA2Q6xGnsDfoMUskT3ZBvDVyJGwpAr4KIiYbmsHcOGSHag6pJnNU2jd36yp4y1ZT7Btv9fjXcGxCMHjh35/bjLW73mvwJUerdXR5XPs5BiZ7vxrbKqGSRzbew7c78yF5U31a88wDFAnixTW/ZbCBJ5MnTu/Jll590cMt4G6R0QXxnzmazSxgzg+b+rA62jXg64dxzt7yGWZ8FhNY8VqW6ddHBz/cycz+z8f9PxI19ZjTPEvrP76eeTdEi0JWjZoC+xhUO7qsZK76tEtm3LeOYyb88tczkiwT3fropMnOxlvXnNrJD4/0pVpts5q5A4917SP/0w8tJWY0nGsYoNc4yT6LbvHo3xkPA0QKWs5bsEVQNPcIqgOGDe3xR2N4MV8uFYjC4Ba/7u7KyZctpNnw30cYBmgfl7zse5TR7aeZoldvttRM3i01bmmiwswp/G6Lh2KTwyTP9Z32ynnApdAUIMcY7LudNAMt6rTuh82ZFKQDYEk5GqkYqd6oTfqgU2X7IBekZwbHzu54IcEZlk9FlSyTyjw/n7CMC74nE2zwDDPYGus7yMI7ayyqpjCzbGWnpEeFTUEiznGM8cf869gajXzHfA6BxLmZa58vylBidzsSSGEFn+TFUsAX03vul7LZvd3R3tNys5OL4C9J5b63Clm9h848wEUv8nuTuyrSnT1ndX3K6SwtV4810nWLt5XR3rxKkzv7in3fZVf59VF858pefa9nw1iLtGZZmvqVCaq5UBSXbj88oGrs57VuSmDc7K57Th2HVjVRPmnuuRT3fSlxh1hbzMebomsWLKf7cZeCWro6JA+9ckQ/G/I/l3QpMxXYmP2lwSngBn2KQTk0k4FiXPslqX41aAH6WmVHp0ToJD+lgBRwf4nBcBNPi3Epv8ZBxdts6YOpuYbU2Hm8KemUgEHSVGyWm3yYhru2za83H9LpCuDKT1s7p2ZWxHhobMWHbLslQc016vPPwLybFEaXnN8qA+3MJqPxHQyVJGmP0KFF2j2tdZc+t6F7B2BOBsnrHnHaDsZNJENTpbgUwDBwJhQ65lLXf25IWjWf9v8nMF2JtcdMBpO2mQbSAyVnuf7B+zKTe32dJb9pcguJYpLWk3GLVPdb9ziYve0r+/Z3a+soNJOmcQCTZ0uT/2nRsi+tbW1t+RTLs6cJX4kr82245z7a4StwsQ3Wdn+cGHyHxuaE7QvBqkVxWLtqPHJVVnRCbjvFIp6LiT665ioPbzLDkrAmyi9yKt2snYV6S7cXmOpWPACv+dP/GlK0PxjSTaGdusQHbCp80kzK37yDVYFH2usKKvm6SyiclKV0f621Uq46edlM/VkJWP9tgj6064Vr7W/CU4syQ8EcKR0x8FkR2onBl4iEFfH8A8y3aPwKUZIQOKER0Rgp3TrgLa7Hs1ltlXZBwnmoGgQeEsU7oKdI97nmCS/R42mdo/oxolixK4c1ePZS/fOQfQuFPOcXdPRfZxpp2txFg/EXPvgHKPjHJdA8XKPho4EAxldfvVLAdro0vsHdyvEJ6dPc5kJPPq9l1LH/bqqchZNo2P+p7u8uygXlYJqZkkuhOl1luTnllJCwGbmXAH8VUilTbTXgCRjfoY74oYXA2WVwlP5N+6unpt29pu+a31tmp3FVjuseEV+ThLEM7av4LzZ22sjp8F7NU18DVEkY7O9B99rkh3x5Hua/rDTIBDdmbfXclxzlnBQLtNZhITdwQhRYKZYO9k35hhbA+xg7NqdeN6cDPzJscVnk1eEN/v6zKnFAzSdlZJgjOHhKeB6h4DvQLUu/Z2AN6Vl3uDYBvvlbGtGHqcrcd35oC77DvMPIr0+3FI4j26edxzc0thNrgKMAKlTeayJ3O2j0cQtdHbfp88kiDPWTGGDqxzTDPTeNwxX7n+Ic4dvbV9nRGeENzsswJK2W/WlaYm5kfj7+CyyoLmtckqA7aplhl37ixJSdy5qj0PKRuv1thXlbSzisusTvV8eu6r6kefe8XvE5j8vro3JmNYJWk7ve2CwpGeH2qfs82H9H3Ffz4R5+wI9UP63iVUTSim/bSfdxVs2tYq4Z240PFk5aOrOXXyn2RlVwhIwt4kZhU3H1LNO7pmJjTmkWpl+9VuKWtHlqf8WheNNRLw3GGsYp3tF11N2z5pOYFpt87bpago6CEbpXYgtirf7RjgkdFHOCvjWBn+iqGn33a6ucw2CY5z/cTQOpDPqsIMEA9x4k/UNebUAVLQ7Oc45I6pPNcjt6TntvIY/pxz5Leq6rVsz4jmFTlM233oXoau3ug3dtLtdya3Wz6b358F6PaN1TLuLlnJeAM4DV5dLWhAWlVlzkjYxIH4gus6072ScaevWc3pMRxVVc6qw6t2rgSCqeO0M5cupq1lznPMKzKyG8eV8a101MC/IkMP9YMrPvekzrlaQTrCiRXGT/319e0PsacVsdnNcSYmiR0rGzjyibRz1ncSmVV1NWPMPI58ZzWfI/K9qpavzl/Z+lnyM5f3JiH1v0TSfMQg7eWmkB7DIeE5Ij2rAV41xinIlXHO8mLA+iwYzLZ3xrEiIAlaEyR3DLOD9q46lf5n1jiD5b3zelIA8qTbaTAxd3fmJdD1HJv5z3JmMvasvcaBAbK/H1dWAf7M/WpGP2U1iUNsoMe3qlh15pW9ZCGCfp/Nrwl4t+XaWZGZwDArnrvAm+tC2gOeTTy6v+6nE4Mp4zm3uda+IzKTkPV5K/0FVCOfK5Xhtt2zQLDT0bzu3vNm9rqa28SOMx8OQToLVg/1g7P+/18cP4pFsYlOSDPGyH93fexwZ/tHc51YcNVW7pVf28cu/vUS2pMkuvpeJVxNchI3G7vOkh8yCFbMPYrdnrkcJQSnhGdHes5A+aqSdktIueU6TvhQwrMax8zCOsjsiMvcZzD338wgfRR49DfB50nJM/PdlW1zfGUUT6LkPbOnGH+IChZubOa70+0MPHGiMPfHrYitnPJo7mcZdWxzRXhmAJtAuQqskzCtrpnZege1EMgdQcv3u9Jy21D8MG028TgjZz23JiCrqueqrTPS0fOb+pvymTJdEaCHEp6j5cQOkDuSNit8Z7aYBEB7V4LVLgjtsPEKOTzCkamXK2M887Gr8eTqeTPudDA9WtXozcv3brWY1etJDJ5UDIhf76pcLet7yfORfLtQsCNz+X61B+cKWZzFiJmIpZo8b2qI3h4RnrOlgglelH2Unc3BzzL8ZGtHJauAYZOKbv9s7HMsYZYr400fZwzeeQncHWBibKvy3kqhMb7OnO8BnJ2RGN9ROX8V7GYwuwoefd40QMeSLWnfxl2LnbBzAAAgAElEQVT/e7xB5jnJbGdgvXSYu3BsRmuw8RTlvNftypgj6wagXSVuRU5910sVrjXOFeGZ1ZwZ2FcVlp7bfPZK3wk1yZTr5t2HV+TR58yq5RE56rlMgt1JxQzokf8KUybZmrL2f57ZlGN9t0oDalcsOpjssvf2mVWW2nJqf20bvYekpb0mZ0dBg0zpuG1Pf8lqd7gx7T1yWwX2o8rItKUryyJXydZR9Um/Rxift3obj6fYX/l05YM9eayGW9bznsVJwFKRbh/rpHZFVowZNuWhuXDLE8W7shSbM+YrVY4zUjBvGFi12bI+k/sVWbYd5+/pP6vY0rZ+pN/Y/U5G02ZXVa2M50Z4dmz3KBObVZIzdppgkMHNSsAO6LqSsgvis7qSts6IQ4PjqiLT4D8V4trMZefUzbRdn/dUNdA0GTjaqX6P4TXJuPe6J3H+EWh6lYB55k6ABKsVmZ368b+ffmCfW+C1kSdOXxl/Z93ZIGzDm8+ZzUznbj8wNnuXmuR0eyubb2DoZT797JYzMoa0B7ABq7Y8a2T3YLWAeNvyqprQ5W5te/SAB0/6eFUBWfdztGJvIVshZe27kdOumjGBuYlDkwtteteTJ757OrqX/uYtzjuZ+f4soVhh4NESzxFJubdS2kFnEqnoWlDPCyc914oPCKSexO6hn5555eW6U/fTpiLnkPQr/rI7Z0Vc57lHid89cjrCFO+Hcwep8XimFOJyz4dsPQxUH15n4r10kwj4P1jhvLxSJO9VWxELNuzBh16e6pEeNtF6WXYT5HsI5tmcEmPPznuc400Em3g3GUnyc7ZEuksa5vhWseHeIkf8+0Z4JhDPLH2Vic1MZsdwE0SmYjuYNUGZQJexxAD1kycTM+wOODHKZDxHjLlZY97tsgLMduqe44qZ99i1703B6ScvtZubWD1kz11P7ohxi7JlmzzJ2m3B91QuHseQP1HXklGqgwKW52P4mTbXATKbYJESTtSEJ3uE2EKyr91cVmXzBPcE57aZozL7KmsOGWs7aHLVS3g9xs5Ipq/NLLxLwc4NIQHayKSnInvh5yRunY3HFyf5mHIzR/J1151gi2h4KrPXh3hX2uxjRVC1OTPKrojuEqUpw5Ao33u+infMma8X7rojcH4mILa+Ji40hsylsJ0trUiKcwPOR+TryNdmJpygIiC/973vvQX1zDnPS/I0bDp6xSte8bT3Ga4qMKv5PXQ56QrhmfrvuT+JirL2POsLqVA19mJmN0j056x6QGdetkvGnjOGUK4Sn06A+YJqtZcm75IkfqZi5DEdv/d7v3d7mezLXvayZeX93gC+sqEZY6PXh+p31Ucn99N3J9FZ9dvfTTJ8hgVXCdJK98GTG+HZlYCc5C4bATjVCee65SvX5NkXHj7nnSWUH+WtMtoMJsdaALNSsnJOBuTx/PoHvnnVQdpNGytQm9l2BB62vlJwzlkRtqmgBmlZl5ecGgcH9NwV/Xi6rcDnNm1ADby9fdh5HoFOzm7lRgYEFtn0WfXsE0VWjvq512HJU8Dql2t2sPA3ffUSYd531oSHTD3bhoyRyiOSS46TqJvTLtOcWd601WnL2u7Xmji+WjY4Sg7mMkxXi7q9jE37eVmmTNfzc17ykpd8jM2sgtP0rwlQ+vDwQfMSVD1T6YUvfOHtadrzLsUE+8hkVyqfQfgI5NhU5KdyFhJB5+95z3tuvrMKcPoIsW5c2NnvTLJWNnKFpOz2Tl3xzyMbdL1KDsIDM7zklw9ENp7e7YnYr33tax89DytEY45p5QM7vzgb91XCEx872sszl0TP+s5x13n2lycq839VlGlTfCh+tCPp3vnnqfBeZo3wBEemXhIPECwk0xvgz/DZc7d+/ud//vZ6FmR1dT6biz9erTKfySh6ze+HEp9JUuKHnXz5blarO7nf4ULiteON3R1PUlzI8SNeMcnO3At8uGkZsDAkgSlVEKU5T80lBIrxfYKOLNtLBvMm711GG3AM+E3C1ROa4CPocXwCUb4UMPvTLLydIhPPdz22VlSOt6Gv2gwBimLmEp9XMfzDP/zD7WWgeZ29wMSpfJAbTyWWpSnHyi7ynWzD2+Sf+9zn3t6efuZQPc+rzrIz/nvKzC33dljfH42jCXFsoG2CPanmqPwoGadip9pAFrE91ziXXFXDtBtZrfb17ILwKtNcEbizpYfIoPU17bfnO+2zba/v3sr3u4AaYsC22OU3f/M3f8zrRFaVg1ltzGbYDkwBS0mGp0SzSQHBpzOuANYMatOeAuqpxu1sm/7JzvvaJAeIf2zWHGEAXHrxi1/8MRn9Ss/pt202Ntr+/9DgH4JxVsbfBalVctfnsnPzlRDlDfCxrV//9V+/Bd/v+Z7v+Zj3s62WZjLGyHPnF2cB9Wi5al57JNe53Lnqd0eIEjuSIMXeVoFv5Xu5HoH5wAc+cKvA5MniSbhSXdQm+xYD/+zP/ux2HoKkjSO8++hHP/rUb/zGbzz1hV/4hTf/mTafVYD4X5OzhxLB+GeSyCQAZ/uEVv2d2YfjvarS2HXkD/QxE7reWtL2lb97Zab3OjZG+nvG4xzfEp40TFCWWbyIzcYuFZYAagOkB84xGhmutWROGePbrW92uX+1X2jnJPZtAERrrf2JAze4zf0EK0dcCWdmLysjTduUNhWLsAAhwSHr6kDrzW9+800uX/u1X3sjQgliqjxKskqqMoL3v//9t2uVTFvZO8fKHPrcaQQ99zDr3ZLJPcCdvrvNXbbSzj11ERKJ2FiikcUitCESxhpbij7y7jEyVY0wf3JGjK3Ht970HQK1cuxJXnfBOMDZdtPzaruey2xNElINXQWgAHgTr+kPTQDI5kMf+tDtqckqPCtwn/r3/666G7sI2PF/VR6+LattwnOUoMyg2BW77Ilo4heZ2Ptgnw5f5yteUGtusngfc+Unkh7VvX7K8m45oslnB7PIIUunySizXCop6X0huyDEZsk9y9DOQ7y162/22DgXGWcfCHw1D301qW+7jNxdG929853vvD3wswlPbMPeqx5Py2YVyEKezdlYnG/cu0/aOKsezL60bfUgPgQL2XdeNE0mxu1DhmIQn1bhal1YWoqMXYMY9xyTjEe3iUv69p1EyfzYt6WxV7/61bf/yY19wp/GAYmsalDij6SVvdiMvNs7J5m1pPWCF7zghu9iqC0MiY+zWopQmat4kDFI/q5+JpFll1ZpfIyVrCND8nfch8/p0/XxqRQ0yInsyMVSnu+t6DjX/8Fh+snLvduv59jpaOKZtmPTZEL/Krt948ausjy5xq5KuyU8vYSTkjan8mEU80Nwf/RHf3TLQoCSt2YfVSbmgDrD2WUeYYQBigb1GHTGvasazXHv2OskPF3lMdcEYe2tyAFWT6mf/umf/qj0DNDe9KY33ZzWchwjSj+qFAxORYhx/tIv/dItI/ATkOs+5zwiT2PrPTHOW1WoZsYfsG5HIFPAN/cRzepHy7oDvzGZc4gGJ+fAq2w789EnZydTSxacSjtxeG0ZY+SW5Ui2oC9jRXy6IpmlVuMEjmRtHAAqL/BMAOmqx85+VxUhYwRkAFu7QJNMBWlzyRj8bw6WPM0JOAQotUv35GQufEm7qnzOmSRVW35CBO0Zc70sdY49oEa2PgDNGKcuo4fpn8iO924hPF4mCpyAHLnLdEMgXBf/jO0YCxlk7535ZT5tx1l6MO8//dM/venKeM1f4KFbS8P6khAIPCo85Ebu//Ef/3GTqaAS0pCxCHDGqx3jcI07epqcdvnbWAQ315mTqjbA14d2jIsMBbwsL3lHmmBl3DJ51zkPMbPsainQBmsyR+R87+P7JJPOt0SjUu7Hx3JWniJLbnTQ+lXt8hLYb/3Wb73NL7pgC3yIjvwtmJHlETkx5wRaNmOcAuQzn/nMR3Zq/LDKPEOG2KGgf7XCTAcq20itfiR25Ondbdoi98/4jM+4tRf8cS450W9sV1JJ7sZtnEhF8E67quyf9EmfdJuTdumBDSFKdOXYV3/1V9+2Gnz4wx9+6nnPe94tyCJY5ukc++IQKe1JTGE7OzNfY4YZqpB52nzLQBvapiM2lEp0tjqYR991yr4ky3zKmNkCXXvf3VXZdkwzTzcdWE5jG8iJOG5OMInNx3eQPnMQs8jSuTCFL9GFuAU7ETgyhwPsmY/BXH3RR7ZihOjTG30nwWc75mQM+o89wUQ2T99k7Ue/cxN6fLYrtLPas0vYLz2Hh+MCO5P0kVWthG9zFmFwzu/4ju+4GcTusyI8+W5HQnyfu2mS7cXxTZAz5JM9R/n/SsWiM7dVubZJUBPCLqMGYLM/hQFlXsAMkeFwAITBRVHaY3jutkglCPlR5eEEjmuHMXYmkTEzKuNgkI4zLsSzM/Wj6pAlC/LjlBzD+P1weHMAss2iswzgO/Pyo306J7sAfcYc0HWMk9CHcTJq55qHeXNyuuPo//zP/3zbgAtcBFjtOw5k9C+gZg+X/4F6Ez7nk52gRM7acE1IDcfX9rOe9azbd/pPQHMtXfgIdKtPBw79AxZVTvsI6DZAYB6clgzNlUz07Xvg4PzoxuZg8iEDuhTUkTLVTONJRmwufI2OQxToT9v22XSlj4yBNNAkP4AjEAoyCNeK2KXKkSz/F3/xF286AewCNHkBKEtO2hFIzYG9CD7mmT0VbIJcBR9zIm96XRFxc9GPPSkIgbEj/QKDQEQGfN/ymsCQu7TIS2DxY2mYHUcu5msJ4vM///NvtgPIjYU+6ClVv9ax+dERose3LF1oE/6Yp/YE7K/7uq+7BWD2LEjSFx2+/vWvf2RTfMv33/AN33C7MSFz9L2xkKcxkBf9Cjz0+43f+I23741Df8ZhvPaBNAaodiE8Ku98tbPk4J6+6Bwp2lXO9alapA9zde073vGOG7FRNWSnIevaghP0Gh+TxJ0tmUTGxihBoC/kFvEwX/7se/uSyBn+ZVO6Ob7vfe+7bf5FUoKrbMX5cPXbvu3bbl1o35wdM3byYsvmZ4wCqeDMpsjfefZcstXgAV3bt6a6SHdZzvrjP/7jmxzIA0Zrj13ayD8rEMbITumIfo0deSJT/g+n+YKP72xnIAPxwRzEXD9sF/Zf/cAm8/3gBz94uymGHJMI/+Zv/uatD5VTOjRmfmmudGlOXm5s/uzf3wgYu9EmWdlDR1buOgvpY8uWV41TFRjWwIjf/d3fvY3f3MmKLyDS3q/Ir8UZ9k0X/MzY6dqNCeTAFn0mUZ/40RX3nZwOl7RykYkjPAYK8AhvBZKAjtEwWJsJ8y6LlEkp1Ac4xTESMIFYyvgpCycYMnz9+mCRnITxATvBIGVwgstHXwkc+e6s7NqVilSPmpjNqk/anVliC7vJW/YfaRvYRj4NAvoAnAyHowkmxuCHfBmj7/IhR9kQWQEGAZ0xCWQB/V5fXRmCeXM+QMv5GCzDRsAYnmPYvKDmI0sS2IwT2AN+ZMMYORF9AH2AwtCzJq4tY02GBiAEbWMGVuzGPDgoggAIyUkmwJkAvqDtWAhZ3vTNaQU2MubEuU3bmJAFfcR+ZVlkkswQIAID/5uT69mjObJdTj2zNnJI5SIyFaABG9kDTUBA/3xClk42wM5YAcFv/dZv3c4D3toScOwjQNDIGmBoj8xe+cpX3vQbYka+ZBUwIA96Mk6EJyVjeiFHVRV+C5gFq7e97W234ItwdfUsc0m1I5UvgUZbAmqWzMhbVkxmAgIAZDMCDVuiZ/ojb4AqKAF9NqHvyDCkPX3rUzsCi2Cvv8ydPB0nJ4EEQOrDHNghMJfNCv6psABT16kGkTNZAXJ+SCfGNxMw5ycgOxf+0JPA6TrJne9hGRKRKo+5y4q/7/u+7wbg2lX5Zvtf8AVfcJs33fA5ZNEcyIONRw+5qwe+Ccbmy4Z8rx9BvZdGLcXwNd8bnz4FLvgXnKVzOklFbJUA0tGv/uqv3qosklr6tC8MWTZ32GDcbIGNCtba9b+kwF1i936M+1d+5VduJIvOUsV861vferPv17zmNbdj+mULxgcXfZ8lUXboe+eRGR9jq6qAbJMukuSwD+e/6EUvusUOetaeIJ4XHSPMxgFL3vWud93wyIZw30UX8Mj82Z9P2u9VB98bN/mRo/EhAvABvvJtPm/eMI2f0yW8QQ6SGLEz8g22XpGxebE5ZAP+pSponPYTiRFsIZhunGKrGx9ci2iYr7mLOfAjlWT+Q97Og0vmlbnSG7+BB/TAhz/ykY/c9EVePmSNzNCVWAafED1YJLmJf9Gf43ygq5bhEF0Z89304ZWctoSnL2Z4hC7QUbDgt2LyAgbHRJCwN4BHoQzV+QZNqAId58+AgT/lCAqMkBIwPwYHrARDQnc9p6REwueUADzZpmvzERwFnCjD97vK0RRMG23kkOU0555Vi1ZkKWU7AcJ4ydG85scYORMHAW6yJkBoHLKTAGzIG5mRLwfhNByJrlyDmTs/Wcdu+cIY0icZMrwwf4GHvIEgYA/7pmf64YQMXHVD35wIUWDAgkT07JjztMURGDG9AxkOaXnBODkTp2NjxksGCFOyPsHBGDggEh5ywEYFj7yk1LXkAvgRAOPnZK5jS4Kcv41TXzIewcpH9ucYMGZHz3/+859G8FP9aB/QH9sEYsDDslLuJjNHQQ+wAZLI++1vf/utH6BBX/zGeeYHdH3I2RhVTHMHCj8DBsie8/RtrOSBqKk6CLbGhyQDHNciPOZJp2984xtvfmh5OsttO8BIcFZVQdDo2If+yJ2P0ql+ky0icwjbq171qkdB2NxmVWnnk+wFgUOI9Zf9AimTa8t86SbZsHMRQZhApipeSC7b5B9s0fVJ4MiRTpCplU+TB3vki4KUIBmd8he6JgNtIDLasFeDT77hDW94NG/+qC06YK8hNgiI5I3tA/omJwKz9r7/+7//hntsmR2Z0/d+7/c+skftIhy5Y03b2qETPmO+xgxPyTpEcxUMnIuEmTPsYB8CsD7JL8FdsHOu+UiOBE82aBnvCGNWfbJFVW8kNX6mbUGZbO1LSqWVzC0N+fAH84yf+57NIxQCK19UhUB4fuAHfuBRQIa/CIixkkW2QkhWzJXvIwdJLOgengnYsFEihdDSsblrJ8kQXayqlog4f2Cn/FXbZKrKSE/aECvhnu/IAeZpj62yazpEIswxVXuTStV9fsd/kA0yNG66SrKgD6RDv8EZbWmDbOCgJSoYzTdSTcyqRoixMYnBbC7xiB7IEoFHaOhAXy9/+csf6ZFd8l/y8CMRwguMJ0TLzVJ8g13QJ3n75AYq/ggT+FPGd0Z42MolwkPoFI81A6wWUhsx5gyg/WZ4AonJK/MjMYIMgVoH5eAAm6AIwEQYHFZJsX4zCoDNAPNAN8bCQYBBMhpjSElMmz7aZJyE1cawcrr+rslOl8hmGXhlaGlnVoKcy/EAryyNAQocTca6PUYK8ICOAJ+MEOEh2x/+4R9+VK5nUI5nmQGACJDaA3J+9BMg3JWcGRwdG1syYe1G9wIbecv6GLzx+bAFxBIgIxWOA2BElzNkn5Jxc0LXyTwFJA4pqxEwZFk+nFFgZQPO84nsAS1yJLiaD8d0jjn62xjJ1TGEjcMIgEATEQDMbvnPxkVOyWlTPeB42uBMxs2ZgL7f0Sm5cqwpR2AAkNmw/t06HEA2J0TPnAUObQi2AM65AA4RYdOWc7Js4n8Bm80gJggy0BLoBVsy0l6IIt+SONjHkL0Vgi3ARYb5XPa7AH6g5txsGE2FM+DXfkGW5C+RMV4f+iQLG/HNwxizPAQHALW9fNblYQfZCu4rG5zVV2NBYAV5cqNnOkxWDzBhCxInSJEZObFDOjNOvoA0+cAP4BnQJucs0SXzzHwzlugU3rAn48g+DfpDDuCMKluqrvRPZ5a09AnXjIv90xV8CkCTKaLK/hzLh1wFSPP7oR/6oZtPmgv79N1P/uRPPiJNxsinsgSWZXJtswe+6lpLRqmA7DbX6h9xYsd8mX3AEh8+kP2E5sPfZP9IreDMJyUSu6C/w11zZVfIRyorxkyOZIZoBBvJGrbog60Fn8jQ96qHVhbYYsgbG7IEmGe28Qd6Z8MwJ77Mb3KjCHIQP+dn5Phd3/VdN5wzJjJxPl2yMz7l+2zhmKsfITwIYyoYdBLCS7Z8+Rd+4RduPsIn2Xts1fyMh533Folgo99zJYJckQ9+Qd+qc9qAFfRLlsar7/6QPbsWD2CI5HduWo/OENHE6mA0nGOjxq8yKz6RVe6oji6RSDhrPuIObObLxpm2jMX59Kwi7WM+/IruzIvfdIVpZWdJkvjixxCelJcblJLl6JjSKTmfLkcbNKBDVGTVwI0DcT6BiOOGSXMSpTuTMylCJGjBQQAkZAQhD+TTHwMAepk8o49xMR7Xate1jF5/Aleyt132sdq7k/4C/oy6l9winw4SkUkCXfoNs8Z0kT8Ko9g8IGtWj4BpbgFm5PkAPEsziId+VViU9l2fPRQcCbmKE+gLmABsMpkyyP/0AjiRALqLMzEW/dIjlk6eybTIHrFNOT8lX+2wFeBDFimvAlBArg3HBG7yoMc8XoD9+EFSnOcTwggQyC13rgF5REEwBUL0A6gBEWcUeLKJ1Zj1oWJjLkil9jm9TITzIEdsTnvkK9tAMvpZSKlIzABNjiHtsjXXhjAj42yT/ARXbQgagjkykFtVs4eIzAUoH3YgiJNR5AG0BXJAHqJoPipYdGHjZXRN3sBYdSOP3dc+HzWOgA7dtR80gPreWMmH7yfTz8MO2SAZIXm54wjI6VvSA+TZF3/MeBuYdhVR8yG3LI9ns6O5CYhsi37YN9mxJbKiO9UmH/9LfMwneyWyt4d/IkeRa2wtyxP+B7o/8zM/c7NBQQ+2aIuPyjrJho8CXnIlJwGS/bJNdkdXWY7Oc1ucywbMz/jZTG/CVOEQKH/kR37khnGqCsg6//+Jn/iJp20glgglqGSZ3LWw01gdEzT9DYdDzuaePnNBUsmSreiXDnwEFd+l2kRuZIs4I5LsHXYEF1dbHlbBSAB7y1veciNL7CQbhmGDObD7BEm4JoDSH/Kpjzxtmm3OioMVCfpQ9WUn+uLfxsnvQgCMi21ZvpI4ppLqfPMjExU7mJLnwJm7NuMLbI+t+0xCbx6IgPk5JzgZ/NMuzFV1JXtkLDrKvhmJoYpSE55OzjsOxX7ZJ/tS5e/b4VMAQDryuAf98l22gsiajx/XGXfbCjtKwhs9BBeRFzJ2DQILy/lDqrQZZ8gceSmA0B87IofeWpJHMfA3ts9n+b8xGrNrgpWTk7Q/sR2++DGEJ0DXBksImC4BE0oCogadn7sxBBhK9B3mhz0aFEbN+QEkw6IERgc8KSfrtghBSvUMD4lhVA1InPK3f/u3b+024cl+An04X38MCcjl9sYWcjtfCziBvo9HJrm+g4PzJnCEbEwHN0aZiCDL8EN4ZvWIgzCUZCHZowQEs26azYzkxUHJM85BpnSV59aQQ3Q3ZRDwZwwyrWQtkQN5C1wML0QUIWDY+sm6e9ZYGaSMWLupwHEwNiTIAn/6kMVo0zw5sjkgcOzHHAXPfAJsKgkAhk6zL8y82A1SIdvsVx8gNgK6sQi4HIPsGT/AQhL0iSAIZL5DysjCDxsyFrqat4XOpRg2og8BQlBLtmsOwI7uyUrmw3azz0WwkwmRJb8AMubIkcnNXi5yUjEQuOk9WWpXHMjA9+zA9fEpWR6Sl7J5ZEpfdIEEZqN5CPq0R8AvqDqubWMmf8AGNPOE5zyTRB++cw2Cp/1kqAle7RtZBmiSpU97O2BLKoCydfMzdjIVdJFVJIouBQV6IyO+Q6bGYUlPgEt2nX6MPw9MDYGdYwG09iUI+Ow5S4V5+jRClEdMaJe+/M4D5rJx1PmWpxHPJE9sQJIns0V40ncyaHb63d/93TcZIDwIEt34LvaoLyQA9pITu3O9AMJPyEKQhsFIl7+RwezxapIrQArwZEWX5KdtPgKHU2FkawgeQoUM5BZuc4iud5XkiYkwisyQRn4Wwoyo6AfGh7wbu/EYc3CHj8AM5/LvPAbEfMkNBvjQG982b+f1k8KzHI1EIxqIXRJKlUR4bB9Q9v7xUf2x7ZAcvtfLWx18Lc+In6r1ZJT4YdyKAdqFAWRPR0iI5dPoiI7himpLCI8xayexYe4x5Kt8iLzoQjyNbshMnIRX2edJx/CFzNi6McN914jT/C5EyXjEHe3DafrJOBAhZMQ1Kpf6IEMJOf8LxrDRxCTbDmyuZv8qel0ooMfssUucDmHUBnlMcu08Y+3lRef6bkt4nJwPEJHFEbLJITMJiBonAIZq8xHHFngo30AFR5N2XWfjjIVQurqRtT3BUSYCjIHZfLhgAsjrXve6R5MF3vrI7YSCKxBkZNnwbPyUSjkhQausowXVy1oNir3mH4F3tWvuCXBMBQxZM/csBbVRG4vzBChGogyYErVrAbePQJe9GIKKIA/4jSPVJYFIkCXHjG8HQvTH4O0p0RZnS/bAqN2hwxEYIxlrlzPQiyULpeQ2OsABcLM/JBuK6YZDIzhAhc5iZwzXeZzF3FTqOhtgGwiP5U2yM67sTQpBzN1k2hDIjFNFkA2xQTYBWNmDOQNb2QeyA+QFH4AEGMkKARJEgWhu913ZSwiucQAm4CLY6COEkU/4nk8kS+TMgBj580H+tJFsiO/QibmSpfbYgzH70V42dAJhQVGmLeglIGoP2CJa9BqCThbmC/D6ydXt1wE4v7OnzNKAoEA+fB1gk7FgLsFJCZ2u9asfx5HKuXQ0SU98hu2RDRvTD/n4DqnVjg9Sre1sjkRsBF9j5dupQocQsAFjzEZiOCDAI/jmzw71FaDMWJASmT971WY2urInAUvwtPQckigpYbfuOKJzOhTI2KLr8yoC47Lfh30hF3wi1SPEl258L1Boz1jNLxXBEEfyFmTIAiEzHsGM7AWY7H1yHvvQB7KS+baPsd1srkdqERmEmSzyfBXX0wM7YDsqqqqr5F+BO2QAACAASURBVKliL8G4SnYEIUsnxiX549fGpS39mhN8MQfjh4F5XhkfST8SY8TUeSFqWbqmW7bBD+EUkiaIByvZEhnQj7bZR/ZTwUSBnb8iG7mNWnxSeU1/5oE8s9PVUnc2D5MhLGFD2TgvtrJpmGS+7M1Y9Jc7o9gQ3MzdfGzHjzkk8eqYFUJvLMbFR+kpt/6n6keHEiuyZYewwhz5KZ3nMTOwj27y2AHXw3h6SoXLnMQcMYpPwSE4DgfIFfEUi3O3HOxly84RW+AZDLM5PnfFsj/6SpJBV01kkqwH0xpPmvT4Pv78MYRnLtHogEIFVhM1QKyu77TKUhPjECxMmFNh0YCBEgVkzkiZzjNZQSHBMuBq4o5Thsm7Juw1hANrBbaWCDiKa4GS9rDj7C3QlvFSdJYcGADDY2CrykyElkDcIGyeq82Nq3PnviGyY7T2bTAoe1FSAu6qi/MQHjLg1NmTxKEBrHY5FgNzHbBgrAwyL1FkwEAAyKc03RnHnHcIj0xLu83agSeyywgD7BxYACR7xLYfzkXODJWzOJ5lBA5uXozbWOkScQWQHNt1AqOP9vKCSt9zXI7z0z/907f2cueKc5PFy35lJQhLSGKehcT5ZGR0L0s1l5Bo1zmfTRiPsXBsQInwADu2PO8ImPIkQ4Ah03N+StfACsnltMaRu7TsX1Id0A/QEEiMka/wDbILURT82AtCgbCxb0GGLaT0nduD+Y3vnZ8AilgKLPr2wz6Miw6ypyYBNIDSIOFv+kzpGKE0RrZhbOw4d3Lw/9yeq1/zIWs2dXWZgz+xkzwKwzy0kX049Cy5MlY2r2+4Ygkj+93INGv7AqX5kmeWMfxOEO9lmK4ysT2ZJ7tlF0hJqqfGAIyzCTuB05wBN/nwJfjGLtgizBFMkVG+ixwJeCrm7MwcBVmJWrJyv7OBk1+xTWQk+/OyFMOOJDe5Q0nCQbeuybOakO35WIvYcUhVnjHjXL5JpuTnONuDR9kXdcuYn/GMm+xjA6sK3i5JEPTEB9jAv/ilH7YKK82dfgVlNpFlDbbBxyIvAd08VbKzpQEpQyDYKtkin2REvuw4T+82NtemSmTe5pl9OXThYwzZw8Rv+R+bog92ZCzBsYmv5gmj8xDIjIkf8/NsRyA7xAAmsa28H5C/8n3jDsFZrVbEv3qVBm7CBjYsZpMBm6Q38cE1/BhZMU4+lqpJXoOkPXpJdcp4YCX9qG6Sh+skKcbtXP9nrMYgZvhtjuZlLE2O9WGcrs9DGeGIsWRbRHy7MSq+uyLZ4TIdi0+fw2MgDEfQ87dG5isdMD3GyDg4o6CSTcYCL9BTRjURQgWShM24AHM2bDIsRiCYEpZrOvtMKRj4CkYyDIboehmNNv1PocZEgJwgQkOSjMc4GG/f1bVzSt+v9hgcnd/7PMyHk5EbpyJL7VF4HqxFWdnw5jhnBVjml81mjIkBMjbO6liWFDkIEDB/IK0/hmyZKEs6vZ45jYNeQ2rpRNldO3TISfUdnZobkEYwOU02YqasGWdzDaCUWQAzTsGAs7OePMxRKd732WjIKTiE/hAsY3Uu0Pq5n/u52xxVefJEVbI09jwNnK7ZQ7IYAA0sAAmnQzY5eJ5pIxiwWf/LrHNLu3bJkC0FeFY6T6ZFL+YiQBija3LbLrAzP2MDBsZrDMZMxnl4nYDse7Jno6nSAH9ypE92woGz6VZbIYlZjiMvfpCHnGnX/AF0fI39AdAEqEna51zNy/hTfTEe7fKz7IdwTS/15Q4/2ercHHnkP/E58smTdAWGPMGV/eWBlvpjU3kqcuyF/LOUy3bIyTlkl1L61OtqmRKuCMj6Z3f+1keWRoItmU+A2/8JHvo1Bu1H5sajMmMMCLxPfMcY2V421WbDf0gof9Kvn+xhcT7dIgjmJ4CxNXrXt++0l3eS7WxZe3nacfqHAdogZ33624dPG3Pw62gz9E7f2mLvSSb1qd3Iy/f0mIw9FWzz4R/65wuOp39yQBIRTf5EV/w6FQd6gDnii2v4LnmJD3yWbbvGGBI0XRv742dkRLbk7vtUISYRScJGp7E/ute+Obgud15lGTrnBae1GbJDjh3AUwSI7yUm+D/tpZrNX809d1XlWsfTZsbvPHLNYw60ZZwhSJI4GG3pmL6yzJTHNkx968N5xkeWXWFr0m0cGUOSi47BWXEJbl2pJnYSc0h4NI7EcDjZcZ6Vo/IShYWkGCQCkQ3DWd6RtSp/JSORCQBPBinbAMzzVjvEgFGkPBmBpEpjLR/gMQJZDEfUTyoBwCkvPcy6KwEzbESJALDxK4QnZKcB6QysW4H+zibiLO0ZRwAxyzIp95uj7MH8BFsAwECRmDwLwVzyMD2Gqf30QUfmDiQYVjLao+ya7lwPgPVnD0o7VYw082IPCK7rsqmcnMm/jStEJNfRc4Ninh3jmtyRFTKAwKke0REZadvSgPnRu+AfkHF9HuTFFhCElH1VWnInTMCLDbA7WZ/vstxqzuYaEkG2u8pOBziydU1uAyZ3bZGNedBp5p1zk62YV4ApOors0462yUCwSfUkwMeWnJ/A69xkRNkPod3cneFY+jS+VcVy2jcbyn4wbSVIBbSynDOvy3IOULw3GIaARX7pq6usqQiSZeacMUS+nXywiYB+AHrnywFWFTt+mztSyNpPB6q0kQBijCEC6T8yio4FYhUedmypLYldV9jbn3yfOekv8zWf+Fy2HGQcwYuQ8ivBQRvwQxsJ1iFaXb3xN8zIOK60PWXd2ybMwxyDV42hIbGRgWP+jqw6y/cdrJRMwdQ8NVq7+uMvqcZKtsk/8knFNf9nDPHHGWRTacg4VisGjsXWtJv59dyjZ+eR+VzRCHnxuwlUYlPIYEiP9maltnU3bazn17gf4jF/8wcVHtVNy7R5pc9c1WgyFp01iQmGhdD0//kubUY2qdJG5+EZR6s1S8KTTDkXxuFNDsABvIBNMk/GlIDgt6A314Y5Re5mEIwQDYaVrClBsJXmuInOOzqcYyzajHN0Rk9Ixml8MagOLOkj166EFCWtGGQLbhUU5ncBvRhYDL4NIwDcAcH884mBuCZPFXZs51zNjns8TXjaqeJE5OouKNl6NgxnbBPMEtxjxMaVjYW9BBigavAPePqtooIIqzZkbq7PE4aRkn5WhowjY3d+ZJYKlbKtrANZBGzGKctVYcwD9sgxj6EHiMluep14gm1k1MF0nqOdrKN32bn1uGr36Lv4UrcRG2wwCag2YMQOGixDhiaYTLttAPJ3A2gTjuljsevoiD4kNrndeNXPvd+17U7gjp74xqzWhFRGRi3bGdCSZfpt86w5wJncHRnSOPvo/3tskWHrhH26SYDd2e+TZYTGGDpuDDkjFd1+y3X3/Ur2OddczH/X59nxe/V65fw5j0l40gb/tuwmccszfHIsyYOkOctXZJzkIuRjkjHXt71P+UbHq3nELiaRanudpCL99QbejmWNN85tu2lb3+FP+0H3cZYAkV+eCYUsqk4mtrSthHB1PIif7WTbhD7Xd5Vrkh1z2NlA5h0ek/8fVXimAYccJNvVWcCmOwlznsxNBymvBSQJRoY6y1YRQISjrc4uMthmqZNNtmLT3u6cI+fqjKyF5u+dMRjXBLij84/6n3Ps//u6e+cWhhzHbOPkLEhCnr67uttgjjn20cRwOl2uWRFFZXKbdC3ZzecROT936IWUzOAyK2/GgwgDLkSc3Vr6yFJO9q/I/vIUYGvvAg+CpZJwtK9rFVxbJiGz7Qf36mhlF6236G6Cie8DOitZT/8KmIbIdL/x8V1FsBOTXNftW76zlGlfgsoafWTvy5HdHx1LFrey3XndKqi0fDo4TJmFsGaO2lJtVc1Erm36Tjm+scExOrmSbbrOedq2RJsN1giPamb75bT5h8rv/6frZrK2mpsk3TI/f+7XtkT3qmts03J3tl5MPOx2g3FdbXiITFfE84yMdt9NuOLnseH2y9jxjF9zzCEQ9+CUc6365InytoboO896Sx8TJ1ZV4CO5zvnN/+NHR5WdJjtJEJdLWjGqgLjGQ1KOSsGzhBWm2caUwKG9OeEG0KPNwQG+nN8KW7HHlXGegVMMaTJEbfU8E3iPqj9HzjEJThvrkTM04ej5X5HpDGbGLlDZp5X3dznnyJjMaY7vHsLjXITH2LNEqs1U8JAX1ZrY0HTKltPMio3LdzIRPwKSn9y9JfvLc6HsEcn7pYDffBvzVWBbVVQeahPd5wSKWamIPXYm1NcfgdmUbQKxal3bv/baFlbzCmbYf2Y/hH1gPjLsrl5eCVhT5mdkc1a7VlWJVbDYEUH9wx9k2D4QNmT5LK9T6HcEGluWKeKTO7KYeeWOI3u+yMbSNSKFJM7HH1y1vz6vCeKZDz+k/UkG7gmYu/5m7NhhdqrOR/MiX0vc7NB+nI4JbNcSjMqv/VO7SnnHp9hTJzWPK7cr13dSNwlNV2XinzvSc4RDu+XoI31IJCU1ihdkyX5hNdI+K7Bd1elqT8fwWaVJzJ1JrWvat3bJTWTb807ysCQ8q/JaLj7KOmYp7agE2wFilTWuDGLFdgNOAX6/rzjgijHOQOP/lbG0kewy6ysO3ApdKVn/RwGi9RQHbefcyXDqBUDYN6XyoaJi2VGgytuar4DmJIY7QhI9Ga8lKnvD5tvPLXPZh9WBsoly5tUZeb5LSdr+EXuNOKXqjf/t/bFMKoD5m4PmxYe5Y0TGnTtZpuyPdNoEehVIrwLctN/V0kzaOivntv2uiHBnhyn1p0LVa+baOdMnP3GtzJksZdfJIHvuDVI7cn5FVn3OPZWQ1bmzihr88Dv70OJfbLXtctrEWcYe/d4egvaMZzx6Jg/ZzbbvlcME+saXh7Z1dt09sj9qa5fYTNsJfpzFFnpQtaa/vMMxe72y4buD7hxb67ELALN6ciafhx5f6e6MuOirY+mMTSt/W1XO085uRSPVzGw/yH7R7Bmc1bK5L2mnu2DoXMbLeFpfWQE6s4P422GFZyppVeVYKfIeY5jB5Eo23ADd/V8N9ivn2WVjR0ErRhKjnPK5WvXpzCOKmwo8Y7Ed/FaVtA6gOwAECpaYBCsbHQV9v61xXwXNHTFsY+2ScBxTcMwbxOMwyI6M9yj7OgI+Y8lSFdBDfFRv3BUH/Owfc9eGMqzlrLxawl1cZGHvUO5O6OVRbTQIxImuktXY/I44xX+uAJv5H2XyDR4rO+3veqN2bKhtvLO0vgskttfBKnoVVFaJzKyEXcWWK4FjR1xiK7tKaFd/nDvl39XU6Z+7DPlovMYZghj/iK13NevKnFfnXCHCD237SV7XfnC0JNsYd0RSemzRWbZH0L0+VlsvzuYUmz1Lks/auef4KpZexYXMPXbdseXM367oYTWPmbzHno15Vf3e2e1RJX/q94jszFi/rPCsqglnApoDPyvnNhAfLRvtCFW+72A4s6orFaN7QWEGqVW5rQPAk5LblYwx/XaVoXV55qhdPXGdJZ4A8UqfKzuZFZijDGUSV0buRzXGJxn0zqDPdBcny3qzZbLcOmp9H2lB6lSzECB7J4wpdzzpvzMfVaA8DsCxyNk1ubskgNrBdWWX5nSlSjodP/a3WprRZwPktL1ZrZm2Oyuzs5w/s8b+f0f6J3lbkbyHVgdWvrgKhHOJdZX9HmXE2oytty5noL6CN41nq6w6Nr0i1Ln2StV44uaVa66cc0bgrlTVV7GiVw7mptV7CMIugPZS79UA2XpfkaijGPe4spx20v+v9tzl+CRITdJjW52sdHLQujsjPHN++jWuyDbYs/P/TvI7hrefZU6dID/UFiYWPm1Ja1VNuFJ5aYc8M6q0twPKI+duJXU/HehjrGe7za8CQxQxQaoVN/u6J+vLnM7kdkXhc9mxje5qpaaBfUe2jqpOWed2LYNu3ZwRlc5Mcu3ZpjRymec0+cqme8RGJcneIBWkPIjMeENw/N13Kebv3DWXW4dVjRzrxxq4NvL2u9va6W5HAmYVJbrrwBqgWYHVDMBzuaABOzpuErvS+9TdJNGT8JpzE6ksNV6x47Nz2r92maU2JuHp76YMmjD1dStbn/PqCt8u8K903b6/wtkV5tyLaytyNcd4D16tdPNQ4tpVRO12YL6XRJ7ZzL3Hdxh3VnF/XFn2OGMfq8r4Tg+rQkD76vTbSQh2KxtHtrryJWOeKyHTxmfBYxLJ2EN+Z85Xtljk3Nnn0wjPCujuITw94FUVoI36bK/JynB21YaAwBk7PTL6naFeqbCsWO/RHV0xYNe1k19xyp1cV6DbgfJJEKqM70gmAYQQgKmbszmGMBnvmewDiruMqx0lL5Uke6Qnz3/yt+st6Tkn7zdT0fFsIGQoDwg09jzviDP3BtMmm10+v2Jzu6yp5T2XPCagzIDRftsgtiK+sZ0GoDOiuVpn35GMK0nIPZlxB9gVeVuB3cSG1ZJBX5fxNJHN8XntTDRWOl/hS7ezw9l75HLmW453EOpAeg/OX+nn7JxZJWvb2QXdozaftJx22LNKEHpcDyV/OwLTRDzLc6tbvXP9xMImNEmS0uY9qxCTnKS/XSK9SjaaxPZ1q0R4JmAtn3ti2UzELj1p+cx4HZ8TP2PCOwbWiptOuAIp50Q4Kd3P0t8VZ1gZ6pXrjHdm0GdBrisZc7e9a4+CzVHmkbFMFp/xRE5zXjsSdUXv85wAworNp9qTOfb/+W4FNPO67vOMFOXcPIPGuGwYzRNv3XJsc7ZNzW5ht8ylEkQHbELfrnW+ZbCQGbe2ujuhnwUUuRrTlQftxeZW9tPAtdJ55Nt+dzXwzoroBJwjmbq2/Wvl9yvwPQqoaeOeoHtUGc38OumIPGeVLGPtyp7rQlB2vhSsWe1pan+LXa8Iz0p305921z1kCanb7nZ3QXrayQoPzjByd7z73+H2VfyZ9rPr82ys+rsy504QrrR5dR7zvIxllVjtfGYSnl1VRV8rf5tVpYxpLlGtYn7b/cr3HD9LUtPGFVy/J26l30eEZ3fxFRCK8M/K4iuFrp4FkMrH0a3pnfEaIxBO4Jjl83tAIwo31tlOH7tn3XMCzc7YpnGtHOUo84hB9QOaWifk5Hq3Z+eVD7nmHta8Gte0n1mG9H9nJqsljl3W3UFqV825CirayjIXG0J4PKvD+G2gtlE7t7U6nkfc2+RsjxHSYww2ONtY7Y6y6HNmUFfHlHm3zOYG9KmfVVbUctr1PQPN1THmvKPKXVcZ4z99XUCy++y9T1ewZgW0HaR2WeusBGmnfXhWFUICuuLY487x1dJig7a/9b2y90lqV7qIvjpZeRLLg1cqETuyl3FeIaq7yvms0k27umqXK9J4pc9d+zt99/ktl11fV8c/z2vCER9P8tT+1XuTYsuraktXOI6Sk4xjVkJXNr/yQd91otHzWFVEr+L4Eam5WlRpDLoRHoNLMJwKuLJmHLDozUtXFL7LSHfO2ISjg0MCfL7L5rejku2uj1ZOg2eTOnNruUywPGL9q0xzdf6ZQawykVm+zDgzJ89OMG7VDO178NY966Ex6t3dUzvSNIPQdKpJMle2cwWIrticc9hJSLJqT945xV5yd5aHa9mzQ1YqOa7x484uhBHhsQ/Iq1J6fju9nWWCV/WdOe70tiI9E3zmMuOstOljtaEwsluR/TMZdFWz206gmz51pMv4W87p+eyy1pVtNoZko/asnGR8R35yVOFt3JgbkntMO7LXlSZ/HwWkJiJXKkBHNpmYoM2dX2cseVVOyyhtnxGrK6Tpqi2k8njW51F7VyoLsZsdkb2KQzuCGz/L8UlusrR1dOPObHs1rxVWXLEvbacqN315kqEVab6HqByde0VXjW3870Z4ZjZzxVmOlLUrC+Y9SV2q8+yJCMnvo753GdF0mqk084vgV07Zc1kB1CqLWI35ipPHUALwaXsa31kAXJUGe5ljylJ7ecGiO5WQH2+6vfdBZ9PIrpQVe25Tlqvq4LStLKM8bhWq282YLF+p3tiIzPbIw0Pm8oLEv/3bv7294Fbf7NeSl9vanes7zywC+Co/qUyuguMZCO+qWyGZq43xOTZJ0Eres/oSUJ3JQdpqUpElnhzr4DwJ/CrL7DlMfXdbZ6RwhTl9zVES49rVhvSe04q4XK1yaGdFWmYyNANC+t9V5xqbQ3h2VazW3dVEdXfelcpF5sYXulKXgHhUsQturOTzEMLwuMTpIX1eJQf3tN2438F6dWPGvXi4wuojrNj5m+/nHstV9Wn1XfzkLL61X9w7zx73tMHlXVrzpLzW/qwaMMFvKk82nbeqCx5e7Oghb3GQFWg0eVoRngbYLvNPUFgB1wogQ0h2a5ArsO+2Y0A78G4g2ZUYd0FjGuDMPucyR4+ljcbTcD1t+JWvfOWjd1id6XbntFfZ+qpC0+TpKJO+2sc9wOLcvg3dnhwyInsbk1V99OultDY4O5eMfO9hidnc7E4ttuy6vL35qMqj3x2p35GeSWSbrKzssf1orr1PH7oC2js7bb/NmHbgNP0v+p5+dmVZrvV8JTDn/J7rxKYmdS3Ts8piZ7o59yxhjE52S3Fd8Yy9xFfume+9/tDnnxH02XbGl6B6Ns74dOPkvYS3z79ix48jj9W1M949ifZ3Sf1VgnA0hh2OTt888sHVOHbEZsajJ0Vi7pHzgwiP8r5J5Y3Wu+C4A9OAoc4FEy/j+5u/+Zvbm869i6OBcwo7IKLtgOlq6WbFgBt4WvhHjrVy9M52596K3rTYDtDr7Lv192k8OwPZKbiXCZyz0svKyL0f6O///u+fesUrXnFblnHdQx3qalnxbLnzaC5PmvBE/7GPVABj556Aa1+PMbklPW89zysqPvrRj96e60NuqQ4hPfbzqA717eozOK9I/Qw0U48TkGL/batHpKT3mUxbTnn8qCIwbWNFsnZV3Qa53Fm22+i7SjZWtj8D3cxSd/7SSwOr5aRJDs9IXHAr9hkSl7aPiE/rbmLOkbyjyybOV6qs9wSJxzk3srhKePq8s2syrhBCep/7Fc8qW5NMthzvmTeZG2989aiadU+7nfTskpm0d4/eUyVPjFktRbXdzTgcua0SmlUx4Z45f7zOXVVCn/Ff//Vf/9MbgOeGOBchJ5aevC/DZ5WJznL+USC0tPInf/Int/0SX/ZlX/ZoKSBBuxWddjorWhl1Z1oxhFXG1UtIvXlV31cyjBWpk/3rE3nQBnm2sBsEOuC1HM8CxhnpiV4m8QkIx7HJ3Cskfv/3f/+pb//2b79VKppMfjyM7woparnM4H31+qtjT4CJvmMH3qBszw7C4p1iPt615Tj92K9Dx96B5Fpys6cHQbI0lnb5iiWuSVyi77MqxvSvnH+Uxcb+o//Zh+MBu97bNgnYygdCklbgPsd0RJx7HqsAcaWqEJyZt8U36B4tBaxspGV1ZQzdRs6fgXvK9apt9pJf42ECzmqT95P2j6tj3clSDDmTY+N66/KMsOhzEuOr1Z3GlcbbM388m6fjV8Z9Va5zPrH5vj5Jw64q3KQo42sM6H1AE19ybcslY1rFqbMq6NV5P+nzVhjzjP/+7//+n8naTBTI55H/73nPe27ExPtxQgxyTbPtZPE75hlhOe+P/uiPbkHkq77qqz7mAUU7A5wZgOvznpQ4kBf7CVrJ2vUlSJlLnEVWHgLgt2sZkHc7Oddx8+81f9frz7mOm3fenIzAyewtacTZs4EuSyT//u//fns/VQBLQNSeF9z5W/Usx1aAPWVqfN4R5bcxO64dhKb1aa9Ojhm78aiwfeQjH3nqW77lW24B+6HVnSdtoLsK10PJ4Nn4AsohPN4nRnb0mBdEenmkZVjfIUF0aF+PpS3n2tPTlQN2wiZtCF9lQ10FPKsAOG7u0Wn3k7k1eWn5zeymKzuTLOQ6bWZtfjW2Jmzpf47paL09Y7qaybf+QsSMNf6a4131SNbfx5KAhEDsAtjZUtTOniYJuxqAV+1FT5MEdPVpVYk6s/X/n47vKptnVZaZrJLJlPf/Bjm1/XSCPm8WyHyPSM9Rlagr5zvSnFg8ba4TrLnH70nL8J5KVvfduBbZbZ/D4/1D//qv/3rbx/DXf/3Xt7cfK+17y2yWtkIW/A7JAM4hAnPi2c1PWJZVtP3FX/zFj4jFCpS7jQZKhmDzqHH6AbSqFZ6X4gFyvjPhT/mUT7kFdRt1BSKBS6XK8oPg5MfyhL5l+M75nM/5nNtcvTspc7MU524dm1stfRjL533e5936kOEjPJ3Rxyn9/vM///MbmdIu47CcZFzG8nd/93c3AvXlX/7ltznYLEsuFGRfiTmpGDgWR7Cn6i/+4i9ulQj6cDfRP/3TP936F2jz+gNz8UZywdsSjePkQhYC+ctf/vJHr1V40kaa9p4EWfl4lUy7EuhvdkNGsUN64QNIqfdtsQf6IDu39SO67M15WcZiG9qxXBsCOm04/0+AnvsZHM97vxCtleOvZLMq5e70uyO7K7DQxr3kuMl7Lz+cBae2nyy5uibXxTcn8Vq127hxFBxmBeyqT0wCdy8h6erNUZ8d6M8qKGdjf2gQOWv3E318RWJ2Y2jdX7W/T/R8QsJyM8Fcep3LeRnfzq6PCM8qeZh+lxif5ejdHZH34sJVuQbLZpX56vU5L8TtYwhPHAGYu/UWkUFOPvdzP/cG6oAX+AfIADzSkA2gnlUi6OZN284jLO8jkknnOSaChmu+8iu/8jKITodHDrRpfI55OSQyZux//Md/fDumMiUbR1hk6jJyc0ASBCYBzdyMy/+W2p797GffqlkxLgRBuzE+hEUQfMlLXvLoacA7sDRvFTKbs/Xjo7qS4CmgGefXfM3X3EiT5cNUGLzM0/WIkv6jdCTpX/7lX277n8zHx+baf/iHf3jqmc985o1MacvmWj9f8RVfcTuPUXq4niUtun3BC17wtArFxwMEd1Wbewz2SbShv7lck6wmVYFUAemD3bNzm7uRRPaCOLNrMnUN0kOmCC/9ID6ILeLMntzdNR9AeETqVwEt93JmlwAAIABJREFUd9YhvcBmAtuK8NwD5leAqiuuPf4m+LtlpL62l2v6mUydue50FFIRW1g92HFH9GaidFSFYif3yC8BanXL+dV2HqcipP97/bYrbff44ZVzr2wLuNLO1XPOkuTZztWKzr0yvTreo/Miu7mk30E7tptlJMd6L6L/u6LZftbLWKs2e2xd8Zl+lfEdkanHkUdkn34Th7V55ru7ftPW0whPsymCMiGk5MMf/vCtyvDZn/3ZN4D3I6AKmgiPcz/rsz7rNhjBmAIQDdUHglN9UJUQLPLeIgFaIPmiL/qiW+WkJ3VvaVkQV4USlLRnHP/4j/94C0wCj+qJ3wKRfRiZgzF84AMfuI398z//82+yeve73/3Up37qp97maqzGgjxZNlIJcq3qDxLkLrMG3hXgkocqC7KDoGgPsUJOEC/jETj/z//5Pzd5/MEf/MFTX/IlX3ILtuSfShgiY1w+H/zgB2/9f/M3f/Ot4hBdITLa/szP/Mzb98gb0vQN3/ANT33ap33aoyfkWl5DrARohHPu4XocY/3fdG3unsr8Zil8BloEmh0iGQiPj78tdbmWDOnFc3gQIYTGceRXBc0xbTpm2ZAPsJfVfp6dnGa2HzKmaupjTgmQyQInEFwNtDtgXY1ttczcZGmSoiZDu7J4k4Vd5pqx6GvVxwocJ3404blC8K7Kb8opAetqUO253VOVm/3uliNWejTGzO+hwePIxx+38vS/BT+uyvRqde7KvMguS8ohLn53MpHve3zTN6MDWJH41KQ6f892u8/ud/dIjK4CP0lbYp+RxeOQnMi8fetj3qXlpHl3kwqFj0qB6oPjyIKfPJRNkLbc82//9m+3YI4M+JE1/+Ef/uFtWcX/YZkC85/+6Z8+9cIXvvC2vLRi6rPE30YzgxVSgeBoT7ZtbDaX+g4xkJ27u8Y+jOyzQcIQCmTOEgQFqr4IXG5FRggoW1uIiz0zCKBqCTKHrOSFksa2WqIQ/GwQ1p79SvomE8TG57nPfe5t/uZqmcr53/RN3/Rov48xqyg5J5Uo+59Upl796lc/7Y4gBPR3fud3bsssL3rRi556//vff6tsCby5/T/6dZ6xvOxlL7tcYbvitP8vz5ngk9dJrMq9DczOU3FLBQXxSWXSfBAe9oZwsn8gwt4QZVVPpEd7bMF1ZE5viCxSm+XLK7f+r7L93rTYm1Z3ILOyw+nX/s86/Gpcq4rNBNZJHhoA/b26E6SBLGNq4pWxz0rBikT0snEvl81qa8iS/ua4rpK7Pm9VxVhlvWfXOL66blcleWhS2NWKjzch+URWRj4efR21GZ9ou37c6ty0v+hn5RM5d0Xau+KT8+CYFZe+C7f37axwIpiyI+C7JGklm9V3TUImwcqx3TL9JIE7PJ06bNks9/C0IFwsOGtcFQQJcFy1xBKRqodbdwUDQO+Yiovvv/Ebv/FWiRDwQ4AANqGqDL3zne98VKVYAc8s8eecZLZdytMnYqaKpC/7X4xH1UPAUbExTpl4gMNYVUBUqwQxwUtVRKCyP8dSmD7ywETLT34QH1m7vUCWvrJnZjJh4zcGy0+Wpp7znOfcKkU+iBY5GGsqTr4TKBE0Gb32PLvImJyDrCFbCI+qGcKTVxtoU1XijW98443cOSYoG6/KhH4iLzp9y1vechvLa17zmiXh+XiAydTxk8yOtD2D4tUMhFw6mCSwk4Efy1TsNRu82Qk9qfQhveyHjTjHMXuntMf2ER6+wUb6IY/6jN2w51kdyKb3zKvJTYPSCjRWGZ/zQgrab1bLZCEGvSF6glED3wrYGlhX7eWa7r9L2KvN0yt7mXqblaVJcmapfsov42p5z4rRJA274NRyWRGNJrK99JCq3ioY5ruMb1UNn4TprFqxI1grTF5919dPvV9to89bVTRW7aQScCWRuDqOI1n10npXJONbIbDRyePItaswsY1g8mpZeTVu8sn3SW7a31bLzeawIjuZyy5JSlurPVWToE0/n7rZtTX9ZVetdf3E/hRaTgmPIJoKjQoDMNeRaoSBq5KoXliSSSeCNXYp0FoOUvV5/vOffwN+HftBlhApt0ZnA+LVpawVq9b3b/3Wb93GZIO1qo2/kQgByZJQltSiNNUatx07F5GToVviMmfLQMn6E+wYUEgdwkEWKiQUcXRboutUm1TDBETtk1tXiBix6o6q17d927fdKmKCqB+VmhAeJMuc6ASpIeMEbJWGn/qpn7pVgr7+67/+tqyiPSRJdSn6MYc3v/nNt7HoK/LUl3GpQDmWO5WugsU9563A/p7rn+S5K2AiqyzpIsrIC3tQPSQbS4J+k7/z6BSxpWMk1ZIiYsymsn8KweEL9IX8OJYN/r3sYm6r/+ecV5nQJCYThOfSUM5fgUcD/Gx3Lmc5PjdYzjZ7vDO7XC07NfDu7GWOY1a9tKGv1RPFV/I7+m5ncyuQD9Gacuk2po4dSwXsDAuPls1mu2fJy2oc9/hXk7kE2LM+j9qf1YrY4SQ2K/u8Ou72+YeMdSf/WU186O3qab+J7YrU7IJ+7K+Tlva5XBdy0VXw1ZJu7NJ4dqR2leS0H8zHWpyNfVabZtJwdv1MDozvlPAI9oiJio0lLZuNVUlUD4CIZRTBFOHxMSnVDL9lxKo42kAMBIEo0hLRX/7lXz712te+9tEDnAxIkM5LHFUv2sjDqsPWpjGphLhWEMrTcT/0oQ/dNpVa0rH5N8EE2RF8LK3Z92MulP+bv/mbt8qHpbEQI1UiS16IUYwB4dOXO53m8po+fMeRkCLVICQD8TJ2xALBkv0nIPlNtuZgScuyFNJomfC9733vLbgiMqpOzlPNQsrMixycSxcqD8961rNu5NJYyVhf9puQZapVv/3bv33rH+HMPAXqv/qrv7pdJ0iTy9XPvaDx8S6tXx13ggwZzkoFeyAvuqNrhCbP5/F3ljaRHJU0S48IKXt3LZuir9y6Ts7ve9/7bsf4AntWIXTeDDpz6We1fDUBvzPjuVlxZk25dlXFOdLlEclqma9Asce7Ijw5nt9zDvOaJkG7LD/EdbXJ+XEIT1eWJtFrORxl+Tui8bi+Mds9q7qsxrEa926JYmUv3Wfb5ZVqzLy2lyvv8euph/zP5lckzfHVXO7Bth35vTruKfdJTGY7R0HfuaskYy5L5ZyQnpWfhbjQ3xnhmfLqMXQSM8e+k/2sTEcGZ3OfsrpEeAC9ygkhvfjFL75tBhZ47WtBGJAJd2Vlj4jAiwwJsjbp2kyMHHz1V3/1o3OQAIFd4FZhEMwN3sQEYhk1smTviWCST8hSb9bsSSEmKkf6QsAEK3tyZN/ImuCTAGec9vfI3O130TZC8q53vev2t+U7FSFgZj4IVAchxMy4QzimEgCtIGg/U+74SnWLw1kOyXvEMi+B1X4RlRX7iCytkbHxqwY5H3DTiefraCckznmud22eAmxMzs0zgIzJ/85RIVLJsYdI22SvHxvUfe+ON48MCIk9c9ijUvDZtR/P42fLZn18lTF2pYdukH22yg/ImR5VfTiT6hiiapnUBnS6QirJMiCrOkcH9OtDx+zDRmh9ac91CeYzQBwBcpdxe9kqOjTGWQ7fBf2AyVxeCAlpX4z+OiC2Pcwx+38SuP6/56HtHMtYezmhg+Gqn2CFNq9UCNoGMp8mXsbT+6i6z9VSwFHFpoPujhj1902yjpZNJmE6880VwVp9NwNj9L5qv4NiXssS7E1FemXb0XeT3hmgJ4G6Qkja7ndVl+hv2r7zrwbXK/3s8C4+3+NrP9tVXo4wunWWdnsumXPsbKX3JMRZDos8VglilqJXScD0hSnTlR11EjSJz1WdRN5bwtPZn7+RBks/ee5MyvhIj70yBhLwFyx9Z8+M8wRh725yjusTsJEd16viyIrdWeTjLiltyHq/9Eu/9Gl7VByfxt9gq1ojuCMrWWaytwexQb566cy8ECtLTQgAgiX4uN4x5MicKM4eDksPHJfQ0rbgNoE7LJkxCGzIknZjCNpGLLRh3pba4vi+y+MAyMs1AiBilc3RKZkCDXOzedpHkNWOOTqnq055MKK+VZu0RfYJvNrI+eZvnuaGNCZQX8nMnhRxuQJgV/tqZ10FlS5N7/qlczZJZuzCRkBVTO25hu2w6zzQ0nInQq1tyQBZxqfYA32q+iCpbMvmZ3d66YMtOh/Rp/8VQZlkY1dN6aCo/wn0XX6fhCP/pzK0k/cqo+3yeAB1AnfPq9uOnU2i1fv2WmcJon7PwNQAuqo4aHNXtdDeDDDdb9tV/72S0wwiKxK+q+r09x2Im3g+dNnkqg81scnfq4pjtxfZk2/2bXbgMRdza/ITec/AtyIgkaFrjOXe4Ldbxm6C3cT7bL73yvKKnfQ5R8R5FxNjw02Ue35t440Fczm1j7X+dwR4zq39KPZ8NOZ5fScSK3+4Ivu0sX3wYAtDYAT2ginAFzCBhcCI0FhKAdiWggB/Hk4YIxSYneN612aJx7WCvyxYBcVHIEGYfG/5IC9pPCM7cXpt9kPJGKqlGuNOgOqMMc85cY3xd4Y3QVnFKM7rmPmtNg/GQCiaXMzHtSo+kZk5IzPZWxQDoBjZfp4JQ57ai9H2umZvfFVpC4DEOdoQ8jTh7GUIUOhPHwEZbfo741lVPZpkPoQInZWNE5xy3tGywJmxd7k+f++C3K5USwbkx46yvylP4s5GZXbNVp1rL1aWUFRycku5sarwSAR8p/qJdKsSshO6jR+Ys8pRz32XIR2NOwC3qv5cDRKrayP3FeGZJKR11IR9B/ohL/O6xqSd3ldzmqSrM90daK+qNelzZuI7srIaYwP9KmM/sufMrStdZ3t9zvxjFVzy3UN8exXsZmXK+OFtsCY4mnlNe56EsmUIWyUHs2pxNvZ7dHavDFfnX03ijjBv5TsdN/Q7573DhoxxV+FNvA1+NObnb3i1WhJf2UB/d1S02M1hJdOr+NW4cUh4utLTAZOxJGM0eKV8RMP3DFlQbSN3LmKRklQzxgTeOID/Pbrf/7kNOMLvYN+ZYJe1e8wB3iwl+b8zj5kZdXWmBTw3W00gnuAYooS0yfZl87J/MiBHFR9kxxKaPTp5vlGAPpu+J8Du7kBJqTHXB5BbRpFdZyohSGRyBhArgztzph1QrK7r76Kj/G5wugoc6XtmBPrZkbhVSbWBge4Qd/rJni9VxVR2VMSQedVL5/g+r4XIuJ1P94BC5VNyoMqD+Lib0N10PoiVCmCPP0AxQepo3Ct5dZBf6agrH/P4ymdyzqrSMKsZAanpp7Ofed2s6rRv5O8sNa1K7at5puraAJ5rI6OVX+wqNto5IyBd6TqrngX35vJkE7Yrbez8cPV92rsnAz9qf9pm/I9fTDueFZ7Y7pR3J6LiTpLCjOPIH67KYuU3/VybqZuzdq+OyXlNAGccDcY3vjXuz0pUx7v4ddv0xIJVJbXntttXd0Q+ZsLUFbtdTFt9H/+ayf+Z7B3PPJ/28tCjAJVjM8uY5a5d6a8n3f20MxuUjFkAsFdC1pxg3GVy5+X/XfDqLKjHFECb4Bwhrgxz9tGgdlRqtLHVEsZLX/rSW4VJO92+vwVASyIhfGSzkumKJOyy0FQyOrgclWSvOuO0j4deN+diHk1Kd3ZIRyHIV4x8ntPVnnuuj5zZJkJjKUqFTkXQuDmnCk2etuzORPu/VOrsj2IvOa5KZA6utcEcMfIb8UGYVHgQYZv6EWUkKJW8memeZTgZ9zyvfaPJQvv41erDzN5nIFjhRct+9jPBbDWOVL1mUA4urPYqdJ870tz+tMOVld3sqlxHNna1WjODfY99RwJnv/dWSB/q12c+tVua2M1jN44mtFn2fZJLTiu/ydJcb37/eFWJWh5NDtoXZlLi/46RkVF0EnI/99/M/Wmx+90y6c4/m8gfJaWz4DCxaYdZj0tmHxGe//zP//yfM+BsQTfoPoksoDMUf8t0ey9KB7gJEq3gVTD2XVeFJjvua6KwVeDdZSLNslcGYuOqZ+YIennNQJMlm7cF0Wxq7krVnM+K8LTsGtRCmJ4kCFwBs2blV4x+GvFuqelMzmdje8j1PZbImW0CPEuTPnmJrHNVfuy9cVyF0kZl5MbdffSAxCM02rCsmSqe/7WH4FvOdY7N6TaV+0477MIt7qpKeY5TiPFu7h1cpn+vgnnbUi+JZo/FihjNMbDRWYWawSz4sauaziprfEJfXT5fBcNJjs6Wt1bl/6u21OdlTkf4kvPjpy2XKbOjMaQC0DhyVvV8nArpQ+SxuuZoiXCef4YDsd9UQlx/L6m712/iH2ex8nHGsppDJ63su30g/tZxLv6z8oWOY/5uu5mxdSefXfKU82ey3e2kvyNsmrH2IfY3/SEJNdnd3pbe1ZfVzvkGHeC9KoM9ZGCu6cH4v4FsMuhWfleGzpZj7nG2lUHPANGGdlTC1q81ZssT1plVrMgvb16370Zw8/1kztPpWy4zGE+5fSKJTvQ+CVmqWY6f6afbOAvkD7Wze69b6dx3IamISpasfO/uQLZjQ7Iyu707yIl9PZYtLWMhOeyF/slLW77zv2qO81R7PA7AXYzZ1G4plB356fdzHYHvTFLia5OURi5dyo4OVtlWY0WWkFp/O8Bt++4K7aqCs1rCML4zMMzYsr9qlRCt5JLxN+k7speuaiXYXK2IrSrCs3I3ydEcy5TPPRWZe86912eOzj+TT1ckQvBD7id+tC0luB1VW5wfmzibU9vAKlG4gq0Prfyslkq7PzLspGKly2xnOLpBwXWON2Z3bCWjXVzbJU+RaypJKzllvI0h87zmFisuciWWzFiZLR9+3/bwpBPG0w/oCuDNjVFNgJpdTjZ3FuwaUK+ATQv7SGjtPA2U09jnPoErFasZBK44MuOJE1OwYGkuSFA2WO+Y8xFoz2W+K9nHmcM/9PiqAnVkvLOfEN+dPT10XI97XWwpAIKcuLMPqUFUVXT8WJoEqnSSV0lY9kpFCLHJIxa0icSoACE17CMbm+3/8R3io2KEELMXFR57fjzPKnfs9V6GSWQa8FYlcnJp2+0KZ+7MW+37anlOnc8Mss9d+W6A94qOkjk2GWt86SQgrxRxfPpPxrjz9Xtx6IwsraoVPZfMZ9XvQwPnFXl+os8JXu8CKb2wcYmB3wlS/u9lHePuGHVE4EJ0XO+uSb+vVILuqeasYsrZPq4rsm/7DKkzLnI6Il2p7vcYpq1nfl0tPKvcZMwf7xjTfjB99yFkfcbnG+GJMQbEI+AGsFklOZv4WTZGgKss+sgYus9JaiYQ5/8j0FiVlVf9N2jNeR0Rnt5zEucLe/a/IDUrO+n/LBPNeTH+ZM0rknlWIr7igGfnJPh1OfEoW0p7bWvTpmZp8mwMR8cf2tZKv5av+EoeS6Btz3PyiAV7dezJUq2xVInQBqS6MmC5E6jneTwZO+LkPEDPPlMh1La7ujyqQfvz00Hh6Dbls+WXrkAcLRmHoM4MNCSjx7AjF2fJwiRMjRc7P1wBfs9jFcxW1dSjoLXDvhVpWZH+VeV6Vrofx9bvvfYKCXio/8zrUqHIGCNn39u7Npffkhg6P7JMcrDL9rvqI7HQRrYqXCWRR3h6FqPusetdW+3P86abKbvpJ4mtWY6e2zpmtTREonW1msOKhN1ra437+Xu3tLzqr+P+KtbN8SwJTwswJbG+g6GXsQLaXWFZGV4Me8dGJ8hMQpUxzb0pK0IQ4rLbF3BFKVeWBxpMmyxpf1aLJvCvStk5Zye/jPuMXLbsVsHlCvm8IiPn7IAvTtNZf49rN4ecb1+Lc+YdBGdzvzruXXZwBPbTJuMbxixj9Jwm1QRExKMXnv3sZ98eOGipS1XGBmSb1Vf6VcExN4Snj6v6+DhGJgDbcSDvAZ7G4IGcNk9bElMB6grsas9LE6325Z3sOihM0tMVr5l57+7S0ufKbq5UU6YPdLYbYF8tdzU+Oa9xaNrCTLx2WBQ/n5i2Sogy7qNKdLcXP9gFy4cSjiv+cYUEPCS7Dklpkt1xxfHYTKoXHdB8Z1kryWHr6aga32NNtW/iyBnJi20aT669spwyq3dX5N+xbtpNNhmv2pn+s6rkxPda1qs4luMzrnW/M6l6CDbPYsoqBnaS4Hj8OzHUd1e2tKz8+PC29J7sUWVjlQmeOcjVSkk7Ywt4BQwZxwpIV4RkpcyVYR1VuhqQj4ByEqCA3QTjNvgrzzgI6E82P3V3ZbnuinOu9NoglWxkyqJBr+8wyPmAKZlYy+DKmvkc9xmY9fmxr0nAA9YNRiEL2cfjmCUuD+X08QRyJEU1Jk9LtqzVczBP19vEnFdPtP/QYwc37WlLpccdfyo/z3ve8x69JkT7ke3c9L4juruguvORXjrbLZXtbKcBNPNse5mVoAaz6Z+xqW6n1+edfxWEV/pOf0cZ+g7rsgyY+eQxHgnW8fdZOcp4zwjPGZ5e8d3HOSfzSRt5Zc7qlR3OaWI8CTQZud45iLs2yCWkp8cZ32m93oNlk8w2tuyS9lTj6SSJmOv46xnpuUJ4duR15WdJsna6a/85Sionjk18y/EjvzhaETkj5Dt7iF90FWomTvqlC1hrjmwmc43faefKTQgPIjyrwL4S9koInaFl02Pam+fPwDUZ5gqgc06MeTLBe0t1xkQZGesuK23WfCXgapcDNfhHYSsZnYFVV1b63Mj2aiCY117ZONYybQDfEYsu0fb5ln+ubi5cySNy62raFUfsCsFc/kgAbrsyRktP5q0i43pz+uRP/uRHT9Q2F89byn6bBAGbm51vP4+qTeSr/dhzdBlb07ZlNBUeT2724EIEKG9m93sGhmm3kcMRKW/i1AD5JPYkpL2jasLOdlw7r9u100FjZbsZx9kdkUf+tvKlxgUE2KML9O8OzbyEtzGi5eHvZPITn3b2S/+xl7yi5gwjruDSzq/Yn4AToqLCyX6f85znPFqabztx96nX7/CVPFpB/x6/oA22zGYtz3oOWVd6Moa0NwnOQ7BszitPNve9McLikLe8I9IcVGzdeOCYRIY+265mDHpItWzqOO87JJskgVd8cMol7camuhIcmwsu0Yk+EDwfj9g4Inczge0lwEk+zgoBM65n/hmbrQHa95gX42NPKucq6avYE12vYv0h4VllYjsGuzLCVRDOd9o2+H66cV6u2QHf+YytWV3IjN9zU/IcR0/6CCRTdUjGGAOzF0Mb+upswfkAIE+W7urSatlggo02bc4T+HJsZnsUdyWz68x3Gtsuyz8DR8eP9NfXOy+On8ALLHI3Wt4r1TrMXIGJ7xOA5p0/V8aZc1pWsdMdEWynmDY9s/huI0TCHp5kgNoyf+142KT5qLxkTgFS9m4pi6NaympbJbdZDUkQ0CdildvWnUemyFSW0jLmtqHYe/825h2QTf8IQLYPPTRoXtHjivCcVWaPCO0OC6atzrEdVXic22Cfa8k0pIeOf+/3fu8WRF/xilc8eoffjtBFpit8WtmvOf9f8u6s15quqv++vBOPPPeEaMCgQbBBxRYQpREBQUCDbTQeGhOIsYuIdDZgL6A0dlGCsYlNbA/0xBh9B8bEExMT/vlU8t0Z97RqVa19XbfPwbOSnb13rao5Rz9+Y8xZVR//+Me3ZVW25n14bOwM3B/F7lu6KbZYokWL1/T0xHj0vuxlL9uSY1V48cezqDydXwyw9Ov1KXyCv0toXohMXr7z8um5n7FudXoopuzp7YznI94sFf/zP//zBkzJ0CMg0CqZdqOBJ6bjFyAzD5/19P+5afqowL5i73txyzyKIjbUU/j3/HIdv07H3paAmbfSZzbnf7G6oo1cxBaP0yiu9/qiOWe2VIxYGwwriLkljylDfKCB3NFhXDbGBsiEzpxPD27uuNXhmh288vmlV0usjK7M+f6o1Tvb+Qmbo3qwmipFVQw5t0zgt70PqlYoHIPQnErCWKoGgnB7bpXtrXXys+BVsjJGwqNEf6OP8DmFOc1vXk4rsUl66PF0XEYxA+zalluDjeUJVdMXfuEXbg+pC2gF4OZYe12gdLKi57UaehLAswe29o7tBeUCpN/eEC6gSPSCR0DOb50SgYZce2Lx3jLWvYEteaPX30cVUvysnbtpz5O/eT79A+l49JBBumMvvf+s9XP2TS/s3uZmlVsP1ZxLHkdBwfz4704T/0s6bBBgFpx8gHM+4bMnQ/bsWgnqyicZXCkarox3ds4eIDgCCY3lSeb8kYzXz9rtueULe8XdEb2zg9g5s+Dx5PkPfOAD2xPov+u7vut/3VV31LLfA6JH/iZ+/N3f/d2WoL3U2fvdbu33KEbf2tC+x29Jz3Vk1DsQJSS2+3Vf93Vb8smn+Rk7BWg8dkPcFN+8vJlfFN90eIytY+mJ+snUOPnbGruv5JgzG5sgAw1eOM1+vv7rv37z3d6fiFcvCyZn/sW+xDCgLeCVTBtzLb6v0jLPwzO6vBtRTvEOyOziFlBPT9PvjwpW8xUfdU3YDt7KoworcVmRpaOVfiedgbCjomIWb2dymH6afXqn4+/8zu9ssn71q1+93fzBn/7yL/9ye3uBvNmLsxt/r+mSXzfupVdLGHBvP0lCvnevCSf4jd/4jQ3sIFrwF4y9Z0jy++qv/urNCBng3/zN32yVwjd90zdtRgckeEYJI3zhC194Jsv/9QLAeUFJlKBmwksB+PIDWRI+Y/J2d4nZcfx33MtPewGqOdZKeKJ083pJKqP6yq/8yu3hcjNwTvBTIOn7uQltdbC1ZemauRx3KqxHnnAUlA2nqyH4CyScyj6XWQ33clfBkXMBA3uB/1anZg8MTXlfaTMXaBMBWc4O4gpAsw3HAR7AB42uAZDZiKUMx1WGgIjvBbLu7nKu78/2BhSIsgsVmeWyuoxAD78wB15VqAGfOpfo/du//dvNHmyuvtqpuSq7I9O5B6juBclbgVOn4Bd/8Rc3mwKYb30mSFkD4ywankQuk1YJHyj4zu/8zmcsa+7RKPYBwmJhnY5i6p782AM7+shHPrLberzGAAAgAElEQVSBV3u6bi3RPdKtt8tWsC8Ws3cxmO0+97nP/ayv+qqvevBZ57Mz3+mQKAR0cBSxc8m2Vw1JZHNpdw/wTICxAvn53ZVln2RBrr/6q7+6FazidjIMVPle7sEnkPOSl7xky0l7SXWN3U8ib/GSXsshZNurmmbsX+eY2wT6bu1Mz3xR3PrkJz+5vWxbLu58Kw+AnmYDvnu/3x5fs5MzY+it5bA5Tv42f7Nv4AZGwDtAXxMC4P7EJz7xWc9//vMfXrx9BgTnfA+AZzrWnpPtVUez2i25ninbNZzGnS0veMELtifLUhZF//Zv//ZWEQA3HNm5HIMBUIpqAB2/9mu/tlW2qosC+pGAb3V4on9WsqtzkQVg8gu/8Asba295y1s2JbRsxTBU2lAyx67SvJUozCtp4Vl1M192mqGfbcaarcQVcK4V+Z4znOlpBgZ/XzXgrgtA+v2zP/uzW+ADUIG72cJEKx1/6lOf2oCANuXsQJC/BN672vZo2QNce/ytyWy1+RlM/W3cxl431amMyP3zPu/zNvoFeLbrwykBN6BHkGQb7MFYOjOtj0/b3UvCRzKXcFpCMxf7Uz2TneoHiAx8A5GS4b/8y79szw/yolLLC3tdiqs2cQUUVFlZsiabe+3njBYBUSVsv4y71uxrOrLT9BzP6RJgKpDek7Tirc22/leotQHXWL/7u7+7FUpvfOMbN8CzbmKOpvjQzRb3xJYZO46AvvEUTS0rrZ3dVX6+P9ofdwRKA4IzqbE39iQmkr/9Q3hsmcd3YiK7VwzS/9d+7dduoH8Cd3yXM+bLP5szGVR4xE92NHXad/d0r8gVKOUvOvRi92oDOmiSK/4VumL7LcBzZrNXvmfPgHJ7jOQ4MTObPcpne3RlO1OP6aBYpBjVYGh5qHHY7t///d9vBfnch4iHZO933XP00ZU4bZXG+NMf5nV0L175uN61NR1aaSEHYAzv/LsPury94KUvfen2sNa2AuzFl3X1wxgP79IinJn41/bhrXbwFUXOBApVC9oC71QkxK1y4fiYSUg6P0CB5OLz8z//85uAGIPfa0ek63Iov2+h/5yqJDedC9+AyU/91E9th9/whjc8gBrKUQVIdCq0L//yL99A2ZXPlPdEt9G8dpymQtcEn26qMOvqRMc9Tlown3uajLMuD6w8HoFkx9/3vvdtDqCtLTFNenJAgUXS4Fyqijk/wEB/Vb91XiYNk+4j+eOBrMxD5irLWZWjS1LgkO0j0KVJvhIcW9DBEfABNJ0FLXzLSX6zBT9tOARotYZdZ/Od69hrQb79afNdaujHozHRgTeJpTu/0GMOgYVsukUeT15JgX7B2XKHdrQWteDlOBocM6Yk1cMQ92S2JvY1IdyycyAsfaL9aJkSH84LIK4djj07I5NPf/rT2ys88KOb1UMgLZ+QEz06z9/AqcSbToxpTnO7to21+HUsvgFWcux/45Eh8NiTs7MPQdj5YpSlCJ0By/bf+q3ful1vX4bfzgdCK0L+/M//fDtX4fc1X/M1D10Q83ZLdclkxjA2oBBkV+Jliacl0pmU2Ikx0Myu2u/TRlWymftSknkxaBYoAA862KtkiQ4xUfc2uZKP74E+YJcMyN655iQLBZ8PWdChOdCMn+zd92ybjeYHxpNIbyW6K/EXb3/0R3+0gTLFdLKfMrZ8Qq/OffOb33za4bky75GfFd/Zg264h4zKKTpo9rCs8Xgd59Zy317uJmfH3/nOd25LjmKCrSPtKSV3jQkrKXTD7rNh57gGWDSvIo4eHQNU2K1j9Mgf+EVdfUBO7s/v6oDziwAKG9Yd5BfAqL1Mfeps6voA1T5HYH8PHD6nd2ll3EfIOvR8T/LcU655tN8RA1X2Edx/5Vd+ZRMGNN3D1ZwP1RGijpAPR3PcU2cnPbMSqcU7q4qE4/c0bNcFQGaVkCx895M/+ZPbNZyXoAsoqgCGIJFByhzfd/1wTsrWtp77DPDLaX3Xm7dnUljRaQEB7YKG4NVmWPTNqpuxOmZunxnMqmpL6HM8YzDUEDp6jMFgJQg8+DDWdelpr8viGDo+9KEPbfqrEp96ytEZN2PmANA7B3C9BNRGYF0isudwtXejyTxVYOj3mTLyP6cVsFtqwpMPkIoOdOnW/Nmf/dlmh+bibAKfj8DsI0hKUO3bMjd5kJVAJdEJIOgHqnoKM+elG7KXoNkAudjXxG6yPccUBaqllsLIpb1tzhMMBWw89y42iUZx4HsBqI2iOj58Dk9kh1+0CXAFjdVXq9aAJbaYjeHRMbwHwMjMOR1DPzAicDtH8UL2691Egh8+Lc9Z0pQk6bWuFJpWIIsOPzbturb9Bfgga3L0m87w6n/yR4/5tcLpWsDnu/YKoNceDuezDwCJDaHDaz6Kjeil2zacC/hoZjdsyY8EYX8B4KkYesUrXrGJtv1baAH8ddrMq21vPmMCqD7ducROiglrxxj9kjEwzV/4SLdQi6sBanZiiQk/bMV4ZMLPA+L+zwemHZD92h02HrsE5BUyeLBEqnvrfN+zPzFHB8q84jn9tA+obQrOF9PrYABB/HkWnnSlW0nn5BTQ5A/m9t1RdY+X+d0syvytCBCb6EwXCvCj4+xO8mYj+NXZx8MesNjLc/ccK/e4RneM/fBjMZHOvv3bv32zs70O1q3lvviYy50TvPueDn0COsbTgWaDbFaMaPmL3vgR+7KMzC/EAsDIx36jOs9iufjE1umoYtJmdnZuDOOzTb7fHl3jkLEx2z9VowPtfMwNAZYgWwkoN6663pPX9i6tksfa0t9DSE9D4RzNXPMZDgz9ve9975Y0oOkJZARqHwFUEPjgBz+4JQLC9DwThk9B7VuYHQ9Mc7ruGHKOBD67IAEec+y16zniL//yL28O8apXvephOcA8HILSjSuhS2QSD2cquXBOCvS/BIqedqFD8IINZeJNEEefc50n4TuuMyKQt2lbcHMd46nDhR5Oaiznqv5LqIzB35YSQ+We2ksujC766cYxlQbEztjIx3x4aM2bwd6yhRwLbYI6Psgn4yfrCZKAWmCBg+NVcneNBCM59BRj81cVoulP/uRPNpAiGPWEYzxIsHgiI9fiX1dAd0abVuB0nuvpAF3ZBMd2LmfvFnC0AEoSpmRbopOsyQdooXuVCfuU/NGnA0RuEkzgsU6A722aNK6EW4ACoG2YpB80kJNAoaMkufjQpYBSxStoCyBo953kLpGg03jsgV2yYX7jg+6jAoZuBSIJ+vd+7/e288iILUq0/ja+8dgKGtHLR/kE0AjgVdT43zUT9JO9RN+SD174hWq75DRb8GhmT46xA0sq9AjwlTTxCUhagmYndE0uOoiS2etf//qH9jlZkT+/AUzQIrk5TmbkrWvLdgAK8xnbmGxFB6NuIT9hT64BBiQsOnQHFT8iP3bAF9CraidL9uI830sibITu7BvZ+yQXOqYHIIA+XYdPcuY7dGFM8ZE+0A4ckgmbAoDZA+DufPa6duH2ihjX8Tf29uu//uub/bExwEXMYgv81T4QickYAFnJSXyVDMnY/PaokBcZ83++ACzhT1wS38RM8icr/owv/khHYsq04Qq5vT1NE1hUNCieyYBOzVEhTBZsHwD20UVjy2dLh/cAnc4tX7Fp8sQv4AiMieG6GXXQVnB31oCoUNlbEsMLf7NXhzzZtg/bIxPxtA4PubDvn/7pn970/brXvW77LTfzIcvldMHnKyjkc/rkz+hkO1Zx8PfiF794szegBg38chbmzvWd+GvMGgDoFF/pI5kYe9rq7BStKzvbHp5OWIWXIkKRXTwT3VqBrf/vGYBxEBi4cI2EoMMjcb3yla98xs50dESbvwUzgYWTCnjG40QEU7uzpECYgJXzKRR4aZ9IwXRWFOuylnFKYgIz42OUkhXF6jpwHmPWuqcU68MMh3KdZz1SAqZ8n1reb33rWx/2MQm2ggRDEpjwojpXSUqckoWgxhg4o3ElSr+BI+hbUFeV4pkDq3Qt/TEmcuLArvejKpOwgTMBSWvXR0BjmAxKwA+ckIOPxBBYPXK4bIdu7bkyt+A/lxWyDedIBubkaIK1OdzdxeF1zsikxEXe6HIM2AQGXIcWfOBJwACibAQFRnxnCQCvKk6B1LxsScBvDd8xMncumQrWeBWM0Q7wCEwAOv3UIZHoffD5jne84+EpyGhHi2BBj+gDWiQ9tgiAsiFVnHnITXIyB3CdnNkLMGu8QANdSjBABx2zXXoFJMwnqUpuZOs7dLBdyX0NnKuP44WfS1wSKzmbo1uKJWfBiF0JdsbzP39kh7pg9A0IoFvyIq8v+7IvewAzkj+98SubJn0kcHbIN+fSZb6aX/sN8JXwqwIdF4TpVbAVGMnUXHzGfpMKoxIvPxGsW0Yv2AKm7IztkB0d4LeuDfCMd3YCdDjfuWTpXInAHSbZvLggwZKrzcx0i1ZgjN19y7d8yyaDW4VEgR1PQBUbpxcyjE/z6+6xfcfMwQfphk30nBnyEDPr1F1J1gEeoIb9Alh8wVx+2Bo7AATFQLIR85It3vgI2QB6aPed4wBk+xr5CT9kt+bCA1vX/UB/Sy6+I/NyU3aDpz0AN3mkf3KhH/prCTEd4EVsaTVhXY6/Iq8r59AROekK6nTII46xFXyLFRVEa7w9KzrXDt1sYrhWzlEc+mGffresKC6xD/GKfTr+rne9a2OJ/fbaHDbA3oHGVmHIzLnmF2/RbWz7dPm6+GF8OuVD8uDcK8TO5EJ5kG7SJZ0APHyw7u6UyQQ7rlmbNs94l9ZqICs6LOgwrtpItY16aFz/tzfiaLPidFzzADxtEBMkYmKit5ixvMToBc82/AqwwIVE1rUCrWBNYJyqDgdnoRiGNducR8YpqDA+geR7v/d7t6QhEXR3AV5LTG0O/PEf//Hte4YqEDIIdAmseBesOf0P/dAPbTzUNhckBGBJmKHV0VI9CSgCgWTWUtqb3vSmrbLCB2PCG1BmLgHNvJJ266iM1gZh4I8MOLvAwtjQUWWvHR2waGmMsVXlJKvVZhyfRseh3vOe92z6EmzJKf0Ejo2BTslfghYEVaaCEZ7JjHOggz4lHwbfs24kM7oFCgUHNgcM6A61J6hqgtMBVN0yq5MD+LGd6BbAORX9BToc83+vkyALtNaBCSizjZ/4iZ/YQAgdOt9cdCagAZEAqaqfowOkzpWI2U7LNexL8MuP2IqApJVbZSMoSBJsW2JGP3kDa4J5SwmtqaPZOeaX9CWl7GLu31v9gLyNaQ4gQoDjO+Sh4jYXXVShAcyASJU7XZA73thmSQkIAo6AWoDFGGwQCApkT9CTbaGbzasAAVEgsCrQOeQNnLM1+jEvf8OHQF33hFyModMwk3IdXfbER8gmEGw8IMrHuEA5fnupazbdksT3f//3P9g831O1i3Xf8z3f89DZIltjsYFZhKWHuWwxE7s5yJaesz+6wSe7I5c6Ys5la0Aovsie/gCjs88sYtkcX9CtQysfdYw+dGv8rmOHL3YvEWaz8YIeNs2P276AF3GA/vgOP1bUijl0JQ6Xk9iWWOe8ckndnd4JecYXMEFe5NByzOwIkCP+zEnn5hS79pbJZh45yynrKoLx+TZbpJtWP8QmNJizfVAT3MVfuXjNtXsduvJMeYotKqA6jhbyYyviE/nrvqCJDuRecfjtb3/7Fq9cR48f+9jHNl3O/TaBIzkq+1Q4iZHiuRik00fvr3nNax5iEb7YlHwm34k7xSc5zR7eNnM7dwKe+Jh7M6cdnN6Wvia02Q1qcAMyGsaSwaTUmdz2wA8BS/AEz9hVIZTbdRPBhtZsIBa0CDj6JBPXqABiVjAEegJGnF8gVAELBu0VuNUWxC8hMz7O+23f9m1bgvLZS/attavynYeXKjmyEczxwbgZlMpe0gkokoGulARQEFetqgDwocpgeACeBGZtuefX6O4AMu1xyYkAjapMciYDNFjKcXxWNrVsdUJagwUiJCy8lYxuBZMZtCUDbVA0trlyduuqpgQWAUggRRewAtwIyHjuTh97LuiDE0j0ZEr3EhKdtuypm8JxyUDANb9zWoIwL/njs2oh+5LwAFy0lKAL1FUNKhPfC+7T5rXZdSoBNclbknOtwKUjwD67M89SEbmizR4CgYf+gC3n4LvgSTbm0WI2Ll9ixxIXQC/wsyG+5HpdLokQCGE7koNqlS6dC1ACGubIjtd9IumYzZCHqsz87Awv6O0BZd1VWSDtJahopgdjmAfYbAMjGlT5eHOMjiVGtl+s2GtVs1c+xYd0w+iXr9Bb+7h6NhKZmLe2+7xN3NjAsoCru6ILbF461JE1Lnt3jB7oC82AiQ/eXC8p6PxVnDnOfvkP/+55YWxBIcEmo4PN6Wz6LVasMdK8Mz4VJ8gZ/xJGMQZNwCd/8KkTZUwJRKLAj+PkgWa0r23/1beL8+hAO932PC1FCrmwMYWJGOV8dAI89NDNCiVI49M70MO/WvZ0LqDcfjN6M09PYua7fBjg4udskD0B4WhrJUDMWe8s2otXeOH/bIn9rPYv3tvKwHatOrScNuM+Xpt7LhvdyinrPMYA5sSCOmFkJRZYNsS3+FBuW/emNN6tOeO//O2a9tDwNzZQ3sSHvCl/Aih1RdHjjls+BsT0YYN0Lc9MAG1Jy7g2tedDiov2Jioe2IFuNjugs2QY4Jmb+X1XLGLD2c3K99rVeQbg+c///M/PHHVhqqjmBbODU+CayX92hTLAqqG1snd9gIexExqmBIPJxKw+GQLkaCmBEeSsnF8gbke7Oav8offGM4+Ez9kzrluGgj6BlGIEO0lk7j06Svw/+qM/uiWb2a3KOShcoBZodRAoPj4EK90b1ZJ9CeZXxQsoJUvXS2oCP0MBWsiFAwNLDFIgYxxk2l1vGXnrtuYgx7lc0N8CJ2fXfrTcQ27mucL7lIng82M/9mPbdcAiWSfv5sIHUCcxqKiBWbKRCAQiDulc55ETmUhOgUeyBCjYQ+BR0hIo6JqM6IIOJXlJmizIGajShSuokiNnk+AFakF82nG2jDZdAUC/KsmYABndqKTRimY0WScXrOtAAjSCXJtd6Ygd+F+yBUriuyBAv8Cs7kpLAMZlYy3TADxoZwO6QVWkaPmZn/mZh05GD4Y0z1lFWmdCknE+uQPceAfs0N2SivnoQ7LQofKRoBwDigCu7gzrLimBXoAlR5VfnaRpRwXq5O88ti1YCsiWQIEMSUlgZuMAGn0qPH7u535uC/CAjWN++JSgzCaAhm4JBwbqWLX51/ySIztThbu+RyWII+3pij4VL13w7zpf3WpLVy2Viln8jD2//OUvP91HM7ui9pKRreDfG8TJnW2K0/ytAoYN6zrzIzrDM/tuWaIccLQlIeCJf77VM9DYEfrNq7pXdJhLh1K32nG+oLjs5gy22D4voJIv+LAHNsZPjCvZ0hF7UAgDQ+yHHtEDwNN7Sx4T8NR9v2Xb5rOqMO8MXW1O8SIeAHLtZ5zggU7x1etD6tLuFcNHuUKMYK9iNl/y4RM6KexIYSb2ihFz4z/e5pOizbnH79TpBANk+Eu/9EsbsJ93axqHjhTUVgPE1TrCYgvfsM+2T8tMui4BHnNWxOZb9CcGO6furw4pPQBF2bBcITa6nn7Ft+QZ4Jn7mu4CPG1aXhXt/wBNrcJ5zkSEnZuzB1BmdTaTxuwAOE44oWnjvu1tb9uC1HRCRuVcY0uOHJWA2/lPkJwIIEl5HNFcbnOuFVi1wsgTVC3ByUe8Op9CdV58BKUrt/LqQlGcALuCNzxKGC1bAB0ZYq1nvEGw5gfmgK6W5shKUiS3Oh3OC5Hjl3wEJ2BJEKp65ZCSj84AWdUtmPwGKgBGfwuQklw79o8cdwaCEL0ErirgMICF3xNguUZAATwE0VrUgBLnEkgsF8w2sAAhUfRcJrIQHDlGgMz1unKSn+qMo5CtrkwPqSMH58yHP9IVejgbeQvi03ZLvEANcO18lXz7pnJI1+lUZbOSscqY3QEj9OFcOjKfoBA4wBs+JIrpAwIf+QkCPoKh611bp4m80S4oAaroM5bkrB0NUArc6AIGyYI+9u7km10WPKrOAEP2IFEIto1Xy9pY7373u7fgzVcK5q4HXgXuAL7OANBd3OAPOmdkVzGSTeUfyV83SLeEDFWbZMr+FTdkQlY9tsK1bKn9BGya3c/uY09zJT+BGf3+lmDxxP/4PaAlBrX0KwHl3wVl54s9xmd7PViSDWjT8+uCuGAPdOm0odec3YSxV4jOIqGlsIoqfFkiJGt6odto4z/8EAiTWIBhvpbeJu1kvtfZNz5fE3Pbi0i24gSAQpfk5nsyFLfotC5Ot8P73v4MYMZ+LV29nkfERlpa1zlwLj+iZ0BUAULX5hWTgWjf+5Rvyk11mtaEyIacg8budJyrBdkcmviY4k+BrOA0ZnxYDiNv8mTr6JrdmyPwuOZaYAfIM35+rMgwD5AtV5hXNwtwbBmaLtkT3YrxFXsrv2u+nXFa88CY+FuLWX4kRvS+NLbJj8wjd5iXjQInbJFu+B++0Q/w0lvLcfTHR+Un/g2sk7/YJDegu6fSy7n8W5xk332MZ1mYLHrScp2pztm7O6vvHjYtz8DKmPw/18GmEGe11UDrHoA91LXXSSmQUR4g4//5cL+CIaMK3ARkrC1m6AAPYbZJ0HEOIZkEUkLA7UYPLdeSdM0EP/EmUTF8jigJpZS+ny3h+LGM05LWXJZzDflJ8HgGWDht1zEKP617MyrnCpYSLENxHWej/Lmc0T4PYzJO1S8QKDipiuwbaS8LJyMrYGsNbnXpzCsgk5Nd9WziSts0gOA3OhioIK+7IVlbbunOOcEdj451N0uBSjDBJ8MGVNAhCOFJYAiMSL5kQTdkaTwyAmboSlClQ/Zhk2MPqZPE2Ijv0dWmU86Gd+dyYPKZXSn6tjxgPslMUGrzpzHxq4IJkKOFbiRAwR19nF1QoCPjCbh4IDNyUEX3+hRJQ1BwHn3VnRBQ2LLkBUiQWxW+/9lBHQpylljZD774kjF7T45qsgCmam2ZIHsld7Iic/LTgZPo5lp6vqgNj2aVococLy1PknPLX3wqmwDk8Ece3bk1E0P+UfD2m351uNiGeehC9YhWiVkQB/zYPnDG5gXKXkVhPgkDv4I6mdEfP6cvMumWb7bDhosVfLh9COik7xIG3dbhoUM8os0Y6BXLjNsdlgK77rGOlPEVFz2Qdcpg/k2f7A7Q4B+uo1MdYnrETx2rAAx/UlHjsz1w6/h7SZo8+Q877o4/csavOSwfd3s8G+bzAKckLma0jCoe9rwV+iE/fkx2OjuWx3ocBf2yT/Lj98ZCgzhBfuyB7du4uhZtK0hecxfgTm5opnvfK7bQKgbQn5+WxNGCBrT1xHiyFnf4AXtqSWbKcwKNPT2ag70BFebGq2LAHGIDeQMd5CsGmR8AAFD4C1kraMU4+p4FfH677jeaYMAc9uokv/a51uAQo/mAeR1TJKOlu0zRQAfiJf+iR/FSMUKuaKcn8Qlf/hcH2AMbtFeLHviEa8UFNLBBebsnieuukT954RnNzievHm54tiz7DMCzdl/8vybBhLkHdhrMOTMgTWGvywIpJBAjGHEC59nA1EY253GUWYEIEASl8m/jsepdxa7tZymIAHoaKMEYzzi9A4sCBEPnrYCnLhBeKZ1RA1QCiaqIYlzb3TLdAllnBM0AD6AjsAgMbSxuGU91y1C6SyH+BKQeECeQMR6JhlNIzBkE4+OwlpxUBmiBtO3r6HktaJQUOBDj5CwMUWXT7n8JmAFOdF+lhD6VWBuHk9VaoayVaLouAaOJUwlU9EAubTxl9IKmwNc+mcYX1AXY7tbg6JyGDvGML3Nxeo5Azz0jhc7ov/1bghd+yFYy4bSchd34TtI0PtokXedq+3N2AGR2QOgK2KB3dlQruu6QJIofoBUPgpp5yZwOdHDYFd1KxgKmZAdcti9Gx6pugvMkdNeW2NimBGZsAKZn8eCZrZi/wFIVzxYkVjbUBkzj+DFOyw7oxHudiQAw2yHzlq+MV2dr2gTaW1JiV+yGPthAy1/OL9mwY4FTMgMC9kB4PjnnQaek71rj6j6xefSajz31OoAqevRnI763BNmygPnR6Ljkayw+ZzxFFvslS/ZXjCwuCvTm5wu9Eod9kWMb/QVx/7cHpQev9iwTc6PNvM472mrQsol50ME/ZgeMftlksbhxnI8Pc6jG14p+xvYJEiTG7t7hr2RAFujGG9kCuObsOTx8ynn5Ot7EX2AZrS1L0Sd+fM82zctn+Ja/6ctvc6CPzv3ucRC+n1sr9kDy5IVMzIM+f+PN2PIIv3SjCD+MPvPgA3/0TrZiJhrJne2RxfouxbMYWVJHh7HJoDtN64DSVy/znN2PZEKOeOnamYf9vebc/Nh3ePZjfGOTqxiDr64Ti7J5siIf9JqPvMQHcZdNON7jFJxrPMfxKUe1BMxmzOenJSz+wN7ZZUuwfIVvijXyWdsx6EvsNLbvxPHi0VFxMI8/53/+538+swKcueQQ2puAY6KplhoidKLr1dAao3VGQRbx5ieI3kwuKbYGS+htTjW24KTq5xASkSDtelW/7yxzaK0GpAiNsxqPwzkX+JA80JxjFTBmJc/AGRSjYJToJngClozmw7pcRxl+BHK0+FA2A+4V984zrnYth8ED/tqDIdACA87r2SqADIPiEM7l4NqsEoVPgM45Aj0aGY9g7380tQziOs5MF4zMmPM282kcrrOGrVPQo+FXIMxWpr0UfDrPGHXU0JV82VCb1Bw/WvPOKTkWeukhkOEaegMIBVpLOMZCDx4lnB4W6DzH2QK9o0OQpYNAUEuVPbix1nhP8U025qBfwYHTS1A5MVsBmBwXBJ1jPJ+CG5ti9+yfrdMpEB2PAoe5A3R1CAsQ0dEtpehuf0TJAq/4m0nNvAKRIN5j2c0DUAEOujfOF9gCX3VjWtdPV3yhJzyv1ZW5ySGaZkEx40TyzUrgAZMAACAASURBVMfqbsy4Ea97hZaxzFPS6cWPbM5HUDRWQLrN+Y3fslRBvuUKtlJgp9vAZf5mfPLwU/yrUKvoY1Pkj8f05m/XmM+njbXZq2MzwTR+MkjOLZvkd+TXd+kcXYHE+EW3ZSYgpW5VgGMWa45NHeQ78ex7MiF78pm5IRmn5+zENc5j2xWI8RUfjuPNfHOFYcYGdFaQZYtzGWnGr6MOSx1ktDVW/tkt4Y3T3H7Tv9jTDTrOKc+Q11EMm3NMnosLraQETLPX6CSPGTv3YnCgcMq93Ja+km90+x1tybU5zbcC4r5zXbIPRBl7yqVx/a5znB2tsm1cgCsbY1uNMRspdajSbY9U6P+zTs9z/vu///szt9a8EnZEzn09OcaRQo8MoDFr0+eYJbCCSCiwqs3xUHXBSbCvPR9aVSU2BqM2Tw6XkRfIJMUpUDTU1kWnBJuCM5iCVgm74AKoMGJgKN4zVOei2VzoCQG7lqFIDtEa+BK8zNlmXecap0AtgPneeQVXc4TQqwQL/BIbg0iH0xj3koxxtMh1UwKgM6DkSFPPe864XjMNPj0dndPxklA2MYOZNilgZwmFHHP0meymAxqzblXyWpPLSk98RW/PYcpeCnjZcoEnOgsygAQ7BXgkxTZs0h8AlK7Ype9mktmTUXwF3tlQAGPqwnH/t2w2n3JujO5s8bfALokCzEd35c1gVNBbg01V3bqku/JRwEO3c/eC1pRj32ez6SAd8sFeytpcJZF03/FZ4DRuOiy+KVD4AfDcLbxzbvxbAtNNrBO4Vtdn9n30/Qo89s6blfvqf3VTJBOVtO6f5dcJVCaAWmVbUix+zoR9dGweX/W2F2f27OEodzxWjke+s/JQ7F3tpph/1BW7wtfTpH0dK59ft5bMbSnP5vwzR+7NM4ueW3TcS+8aW1b9rXPdvC3dyesATVBQeIyiG3Mv2QUK6joFJhjcRJj9PztMAbeq/JxmBlBjACYSisqw21inYCZaLFDOQFDyWCsuwEQiVAUUfNfgPYPLPGd2Obpmzj2D+p5xdf2UUdd3bfKZAG8mf3zpXJhfB6CHElonr4PxJMFpb3/AWp3V/buV3LPLbMPynjs27KmxNLV2G8/GmuDpLCgkZ6A12w/A37rbMTsFJnTZ2B59WH5tSccxtJC3Vq1r6lSdjR0PgfK1iAmgtAwSkCHvurhAGEAkOZofcG/j7p5cknPJfQKFbHSCiFs8dH4J6FaltuorG8oeKhLmIwMKpMafspnxa9I/5+i5PDZb0teaJNtTZ/mrZe7kfWRPV4H+Ed1rvNoDCHTb08jxqTjUJbWUVtW9588rf/OcW/555jsTBE4AWgzau34vZpzN8yTfr7lpBZwzwVZQ3pLXPbQc2cSag/bGnHG0+L5XgJx1QO6ht3Mn3Ue0XgU8V+efeT9fXZsxe2M9A/AcAZAC4pr0q6TvdYK5fDTBRQTO5B+wWQPIenyvs9CxvTkCPvO27DUgzzmrogIUe21U50gaxqxdf6t7VpBHZ+cXkGfSLqFeGWsvmM/lgBUM9B2DbNc/Hi0L+h/o6TUST1p1Tb0fGfZZZZytpRvn2wxqSUYg1416DAi/6mjOMz5wi4b2ZHX8aJzshZ4BnJY1gGObKPFBd5aT7OfRpZSsnKu7JlkdPRLgqKW/RwuazTXvBtENsaQKDFkatlRrTnOjt03eM8DNID+7wHtFhnPPAMCk9bHBccrBfOS15/tzrisVIjnYNwjM2PvSgziNw9/dUMCvdE6u2t6alO6JoVfBEr2wM3ftAdP2QvTA1Tqc99j9vXpcx56+PYFcMW+Plisx44iHe2TaGGtuqlic+4Rm9/4sJh+BuD3wf+THyQptZ0VDOWX658zba1FyVf8rQHXdHDe5HXVoZlHyWNA17T6MEA6Y9nyry/MMwLMn8JkQCx4zeE0AQAhXFJLQOf1MYFMQe4FoBpM18d0y+r6bAKi11253P0tY8Rzte0i2ZNIS3FVj2pP75P9WR+xojqrdNZisAXkCOX+7U051L+mp8CW7o2rwKn/Oy47Oui9niXEFRDZg29jsg15B3b6uK3Z4D/0z2bMjdKxA9Gqya306Wdh/FADS/cGDvQQSbftz8HPrYWpXk2DdSefXCSFzfoAuS4N0bk+dudnhvIFg2tX0q9ntnCBwlfERnTM53QPg5vjr2AXfW/TMBHGUePFmH113LOb7vcRXF64N01dtqthXHJr7K85s9yogLDbbL2j5FGBTFORjT1rAHCXzozxwVswcAZ6zmHEk88fOVy64mmOu6nyCqquxomtmHr463+xAH+WDq2OtAHX6ylV7zNceAxLTyQQz+VC0TH6P+No2LR8hrtkZaLCOlZBXNHVVkRnjNMpbY62J8KoxT7CQg8951m7SFQNYAV8dMNcaW2V5C2VemSMFN2b/Bzr9fwspHyWNqUdjtEck4OO2QxW/JQ8Jz4/N3ua92l7eO6/xnzTIJvuCkbuSOFDPmrEcc3ZL71X5O2+tEmcFM6ule4LyBAe9HFbXwN/kZEN9MjcuGvwEPPYS4lEbe/LaEkcb5H2XPdELwNNTjHX3JHRzAZDpdAa36FgD3pHtJaM93zgDumc6uzX2KpvZDj/zo85FX6/HSBb02N2FRy/7PKJ7ymhvr9Utfu9JMC1ZFqPqej2pH94CGTN2zfMeo+Oja64A/Ks5Ij8vcU5buprPzuzzlhyudKKmnx7NlV36fm76biXmaeSkde5k9djOUePd0mffzVxd7sJT8ktXt2i5uWl5BQYZREQWSKYQcqQjJaaUudcg8LS2nyeCu7XcdMvY9lqiq0CuGPUto1wBUJXVPU6wKn4m0CNjP2vXHxlnia5ltCrgAmmdi/VWdTqLrlv6nedFwz3B7tbY2UE01sqstZkjPEb2e9c0zx7IQKfvfTe7lXvjTIee/Omo9FRfYDPApuNiTLLseR09MJEs167bUQGCljoS9h0BNDM5T3Da5vjsAwAjVx0nz8rw6a5If7dB92pH5qjdfUVXZwnuVtt/lU1xay2A9uaIt36vdjyvuRK093id3dw1NmUr6TD7vppg7vG7K3o4O+dpFTZn81wBfffwvhbGZx2V9PHY5ZlbAOiM93x6nXuvuJ+5+tkAPLPzc0/nZq+QrNs5Y22dqbn/NJ7SUXpeOz57cjx9l5aLjpS6LjtdUWIOMc+d+1dm+3kG0hWUnKHiCazMNYXh/6mctV23JrfV+CeSXoV61j4/S4YF48DMWXvbeGeGnHPu7XMquc39WAXVdbPzBGHdmrsm3j2AecWBr9rO2qZ97F6EqzTdqqx8h19yKgDvgedZBc1njKChzc+6ap49YaweLghQWFrqgWuWmtiD/RjOm50aY80KaPpstu9YHcj4r0JqGRY9Ojto9ndLae6ORLtb7XWfjNXt1tnomU9elfneeVc7WHUs1zFmglx1lM1eBW7r9YGPW9efjT1jUHv68k3/r7F2dt+fRK5P+9orIOMKWLgCcO9JsPg86lA7XmxcY95RMXxl+eSWbJ/UV/YAX7HKd3PVYdrRrXx+jy08Kf1HdrJ25damysxhE0uUB85y4eldWmcJ9Up35CyZrZ2k1ZD3lgvO2pUr41cqguhcg8uaxOfYq/OeBbYpiwlEZtCdu81nIJzgZ4KuW46/J7vVsGdSXxP8UdVQN4Bcpw1cab2eOdZRsFs7ae2luccGzwLpvY4cYKgbs0dL9tTyQoByykEXx5JJT6/1tyUsT6ztYW89hZZzk7/N5Gxi8hS4WQF9/6+Bpm6kzhJe2lRtHKDW9+bt5a14cKePpU7Ay/yAV92u+YDGVc9Hsu1p23vgfraz10Jlz46PlmqmX+ZTzXerU7pH855PngXaM5uf389YFf/omLZ1y+ePEvs9NDyb517p9N0TRwMzZ8XhUTG25xMBhlv2dGaPt2R4lr+6di9eFdOPbG7tYAaOj7rAZzFxj4/Z+e76x4yz58P0kS73mirZd8XNbEic+fL/OeA5Et4to50JgyAmg0dBdG35HlW/Kz0preAyK6npqGvX5Czg7VU1aztwjtm887oZ8Nb5VmNLLre6cFeC2hGAMX9Oew/gOKt6fB94uErf2TLqHGcNpBM4BjTv2d8w5XALXJ4FcONI/LorwIT/dVA88dmdXP7v4Y82M9tv4zk9vT6gBHg2z1kQrsAxr71Q7hrziALz28wuEdgo7vZ/z5JiH+gyv3Nubazeq+rI36bfFTjP4uPeSv6K3ThnBS57PozmGYDXsY+SyFUa9s5bwRn+r3ROGuueooPN9mBVoPfelwMXt5v7DHQ8iVxuXbu31Oj8igN+xa977toZHffI+2ys+f1ceViB914uqqib3+11l9aiZ55/1lC4pxmwZ2PZq1hhLo+y6OGwR/n1TJd1qVY/9f+MdbM5sJezVzmcAp6z1ulRB+IeI0gh08hWIJNQ+10bsuWEvfn2ujwFdL/3EOlEx5P3eW7VVuArJQROcrRoKhFG860lwq5ZW6xrq352XloSnIlhyvIW6HlsNdhyDnndAxCO7GLK+iqAivaqsZblmmPyFpiYxwS/CZbc5XVv0CcHSz8eHPgYOaBHgOjdPTYLu0Ou94b1egnz9MRxr23w8SC8nm7KxnqNwz2+N8+tSPBcI7dae6WIJSwgxvN50GgOD69zezPgFb09kO8oYeLTnqD82pg91da899jRUZFzle+j4uMIWF0BPe1bexp7Oq7ysSbS5u5hqb125xYI0aWja88a0qnzTqZ7QE9+m06u+u5jeJzX8GdPNGeTvY5ltWX/A+fkYrlYHORbnm5/z+dJ7W1NusbrSfxos1Q934Le+UfLZnsdsglaZk6eAGHmo5mjagbca7vJhS4svbM7y90eBNsLansu1eTprDkQyDkrdGaBOTtOR+Pz40PAM5HoFeOYk99jIM4VNAXPeZ3KVSu9jxY/wTrPXNrt/reJ0uPv95x6dnlcU6U2W5tHoGgCoxRg4yY6KEKF21N9VwNdr53LDIzLnF4/gV/BBe14MTbDV0kLRI45hxF5X1KBaAKnqxX9GohW/T4mUD3NKqiqlOyi5cwBBWlJVGXRUookXfCYenbrutd2OMYWBD1LRr3M0IZhSZ09CYr3fLqz6Z5rnEsHbMqzjoAv/LILS1iWq9BD736zDXSxe7eu23MjQRXoACNVFV8y1mMrbfLx1GBPFtZB8uJdYM6cbm+WZNDrPXYSJXq80sED+cidPfbSwUkD/dqgTc5o5j94vKcbkXyv2N2t9vrest+Z7q7M+ZhK+Z5lgKNz2VEvxOyltGzbgzjPlk7oz+t3vMOPD33Lt3zLzS7dKqe1WH1MHDmT/d73fA6I8aoM9uedhKu9KQz4jXdfeeO4WOF1Pd7MffQpB81cdCbDe+ivUOQLCgtdUm86F3fWzz3dw1u2ty45nS17T2B0KwbnE/jonXF83+uI/Pay6x7UuQd4ZuExaZxg7Ei2azc9OzwDb/8L8NwLdBDU5L1lVqUrSUvQK8LbcxhB0KPsBWtCJCzB0IsJM2LfEf6nPvWpbT+BYAwY9LK9I0ebSS8FTeGsKNI4+OBQE3Chm5FCr3jy3ibzT+NYN1RN2cyOjCQnoQgweDQnozE+vuf7wXxnnvl6hxzwClKeNEzZz2sDg75/bKJ8bKdotYcVtd8KJjor9rh4WF4bbb/5m795AwPrPiiVno23Ajyg4M4jVQgbBS4/8IEPbFN5K7x3Sl39VOHe6qLtdRSM7+WfqqI6NWgGbjyXB4gDytDCN9iMZ73oBvmwCz5mXsAPX8AemeBp0rOnGzT17J/JK3/wNmIv8lV5SiS9nVpV6r1llrq8FJdMzYNmz3chV3pQlHhw4ioTwd0bptH6ohe9aPPhx9rbpHmvwLqVAK4WCVdtoPMeM+491xydK66xET4tPgL3ntbtDd7dDXskZ9eQ38/+7M9uHco3velNd3V4Zlwjh8d0Oe+VcwUfW/dQRbbspdEzB+g4sDV3NpKFF/qKr/729u5b8sh2ZiflaQI5+rKM+Ed/9Edb0QCAfd7nfd7upuqzBL4HJFZ5xs/6+0zuV2yTLj74wQ9u9AM37AFfjnuhLjC6bsuY+Teb6S7bCqCj7k6xDC9ThzOftUqzB5z+F+BZl0rOhFKyFOg8nEswRLRg6Dvvl7kV1MwnEFrHFwj//M//fAuYqlzIV4XrE6NeHOp7AKBnYNxa1loryBLUEV+EJeCrBjjG/DDSn//5n9+WFrxQM7729m5MpTqv//Hp7d4AnCez9iZYzkl+HJKhuMb/kkxPeEVbRrgG9KPq72hfydTzXCe+lbhv2cIElp13T6dvJo3+nkZ/NJa9JnUOAAAdifm6EHT13ipAlg7J2LNu+kj8EjygQCec9Crtqxz3ZLTXglZ5enM1/1CBFsTR4q6sX/qlX9pAtZfPshk234tj2Y4PwEy/lph82NK8eytd7nVRHAvwrJvhvUFel8dThfmZc9EnkXrzvSoZwNFVUnwAkvxUktFd0gHq1RVzyZCsBEd+/rrXve7hvXBPCnqMu9rtlWB9FttufX9PZ+ZJ5rly7bSd4ogY8vznP/9hU/seECkW+v3jP/7jW8cTSCq539LLLIz3YsytAuisODrzvVnwvfe9793oFo/zM4Xxpz/96a1IwI+7HtkmYM6Hetv4nmxnUewaBQZ7fxLAs8cPHnSn/vRP/3QrHsSkus+rrq7Y8hnAb0vEPcXyFT0ptoDsXjBNpvK5z3w5NJ20dL2CmbkEdwvotH9QnBZvpk5WwJNu16bAIeC5ImSDhkCBBJWyx+JjTAdDcnnta1/7sNxwZGAYoRDB86Mf/ehW4brWUpW2GIOutQYEMFzBeBrGXqJeDW0FO30/22nG/PCHP7xV2GifTo8/lZDE8jVf8zUPyHUvmExBT1lyIDxKrLPC/chHPrJ1K174whdugcqYEhKnkFi86mHOMw080On7tQVZ+5Ls9xDxTIpde8W5V9nOpJqjrPuOrgTvo3P2lhTM0wZeINJ82vg6E8mKHgAC/3v9BB5Vg/NuokA3vnPSs30b0dlLRF1bJeO7qQdACxDodQ7oZuNAlq6MLh/6sk/0eOK16lS3zxyOWVoyTsu67MMxxYX5Bfae6VORsFZCk+72naTvghI5ffzjH998T7APEANiv/Ebv7HZrm5T1/FVe59cp0OpIzlfNltCxoNOGn7e+ta3Plx/BWQfBd/Gbh/baue3bO5WYu27o3P2Ku+z8aJlBRLxdkb70fj5Bj1YmrLs+JVf+ZUbkKaj9DSvn3Kjlx/5kR/Zkq4is6X/mYhWUOyavTtpjEsXYrm/eyXK1N9eYp8yqCtlHMWKD7vnX/PGAuO84x3v2OwRwMvm5QdLWL63ROe6HqWQLGaM25OrooIsxfri8Z4tVTRE295YxZKpXz7Ax+jq277t2x7eIr/6wsxN3Rk792hF061OEJp6OTWZoId+bu1XLBYdFcxokQ8VRnLlS1/60mcAENe3uiP+FWvEEsfbomIZvDee0/eRn1sFsmyruFIk9rqjZJpN+X9uj1gB1CHguSc5mYBxIN5mRkap6tZy7GWOZ12eQIEKpba6cZ/73OdugTfCMU5YAM/6WRP1TJLTwbuu72fXhHJUDRz1W7/1W58BMij5p3/6p7ckJKAUEPYCWAreS36qD2/2nptM8Q3tCzgcuI+9ExD0q1/96geH9kdgIr78n9H3ctQMnTF0njkz5oKJ69pA6ruS5Bog2xw8g86qgyNHOTLke+xsPZf+dB04M5ni2zIkcNiGcsGPk5AP58TDW97ylmc8KNA4jq9BkA51V+J7b2+MPTfmt5yzV6ng214DSzzASQEHCBPwAAOgArg3TnNYOrJcK2nhi91XIVkCE2TwBUQZw7WOzXauoICuEhha2l+DLx80+b6ng+PVi1jtf3jlK1+5gajAtSU431mOQkOdFWOYm62SgQLFsZ4TVAIT5H/91399m4udW4bBW3uppn6jtYRCjwIlembiUGGa2xxk0V0461J6tsy/2zDKxy0bkonjeAfW0BPNgqxkmf3So3PRjRbdghIteUgka4L2PzolN/x0G78N4eYGfvu0Ubz/JxCYPj9lEMhAP5uiB/FJN4PuJpjOxtOd3/Tyzne+c1uSEG/J0zWSHT23NyuadE7Ihc0W3wK65AaAs1fjeqEqOvAobhuf3M3R8iyZO9dcPubVYQc6JGUy8mO+ueEY7T/8wz+8FdnyDrtCG/51KX10KMUC+9+6y9Dx6eszT5ibfsUKqw3yDFtiV3Q/7Qj9ViIcY/fsAW+3CuDmZQeW49j1G97who1/dOJb0WIu/+fPZCGO9AR2c4sPbCiZ4WNN8PhxjPzojO2Rm3mNqXAxxgrUjrpN2YD4oPBqUzi7LZ/1xPjisP/FSTqnA+BU7DIGnVoOQzsf6fEXyYnt4YFd6+bj/4u+6Iseti3QTfl7r5O+5oxdwHO05+AoOUF69rYgEpMRUIBek8le4iqpfOxjH9scT1ASYClC4M0ZdJJUMtr9faI3xzYWFMxZ+q4AlkGk4KlodBMsRdgAGlgTAAMEliH8LegzOobL8GYyrLuT0ibiZGhapZYEZpdGgiNDy2ictA+efMfx0Cqx+00eHKxAglYf4zNCSVRwEGRU5oybQeomkAEa8IkHRsOIOASjM67xquwFajxxFo5p3KOKZuU9PvaWVY7s6Z7jugr0waEFKPOzlxwbIPI359RRwfv3f//3P4BDcslBBRrOX/IHSgQdSzRsIwBZ4BMYyZYuXMupHdOZCQTjG7gAAKa+JXtdUDpIluReu1byNiY7ZmP4lETwImm4Bu38gb8ARsY0r6CBb3TOjauux6tztZ3ZAFpLXOlbt5Fd6cK0H8h37FMXku2rfCUWAQxfVWc6sBIc/0lmVef81pKW+diXZCHwCeQCbz5Ozmj14Vt4VQxU3fFH9CT/lrbxbS+ca9j5BA2BBXagGLOBnbwFX7Sjhe+gX/DmPz5oE4fIGn1kTYb2XkiiXf9Xf/VXm22Rf50JhVEJmrydgz7z0qHfePjVX/3VTVfG051kK/zWPMYM/FnedF4+Ju7WvWSjPuKma9xtRU4T4MxEX0Lzmw0CouRW7MEDvi1Nikl1Goxv87ruNJDD77y8V6EhhrAXepLMWw5yLvnRqT1pOknsC1h0jnjlOvvnyI8dAxyWLfDA/v3Pfuwpmzcl6PCQGztHI7mRtT07xlYoSpItc89Ow16cYbN0DjCxE2CqJ5P7mx1J3OwRfT0bKyDNN+bLZWcc93dgSBz1Qlq0Kn57b51YK7HzIXaY/n7v935v8ynywKe4092SYlY5d11qDQTQEX/lZ2jmBwppOnjJS17y8PDUOtN7HfUpLzpGuxjmoymh8NLkoCsb4TUM8GUsPOm6kaVihx50i/muLhyZ0l0Fmv/FMPbomIYAveBP7vTbcbHsns8D4CnxT0ZzrFkZGrzq2W8KIjzJ0kcgEwTnnVPGOVsmqeIQVAUbDkxwAqygkSFxNoZvzXAFOpyPEvxQtDHR0ZJYFVYVnKoY3XgWzPDDUSUuDsIxGSiDKoECRN01RWmcUZBs+YEMAlVre5Ic0cSoZiLxPwey2UtFFJir28IQGAY6OaJgK3DYhyLoCUwCr2DISRmhioexkBUZCjYcxt01Pm345QjGAajQAVz5Hw10hiYJW1uXvI3l2uc973kPMlmrpenY9xjj1X0RE6RypDoclrUEb+v2kg09kJUKgo4kcnMAPLVqOZHgSz4CuKDrO3qynOjaErqxzU02dAFscGj2RD/GIvu5gXJ2/2ZQMj6nlgRVpZKteZzD/gU8NmUewY3N9dZr1TufkHzQgE90sFE/AhrfAQDe+MY3PgRp10s+bEXApWvnK1KMESBrefUHf/AHn7HsRL70L+mQFdtifwUfvPI9/+PD33xMPPC/BPRTP/VTm7wsCRcg0cXfWiYmm1/8xV/caNO+BgAUQnjVOpcIfPyfLUa7wCioSvgTdJZo2Lh4BXihjd2XRPDznve850FG6A7okSe9sA8xg23QEV2zMclHMjEWmoBriY+s/CZfdka25rVvw/iAAF7pFKDxHX83nxgomaPBxnwJq03k7NDSOB2TB/2Tr4KI3Jw3l7PWLmYx2W/00y2dSn70xz6S0Zvf/OZNf47ZW0YfkhabJ0v7Gl0DXOAJr5YuxUYyYm/2XoqrYhI62WHJDTgB/sQs/EjE6KXrig/08ZPv+I7veLBJ9Pzcz/3c1hEXDycoYy/Gf9WrXvXQDS8WHeWiumlsRJ6hA76ONvT0XCrfyTVyUM+dAtIUwwAxPtamwTon2bBVMmnbBvrYoBzDLmyp4MvAFH6yVWMBw/SD77pYrp/bJ2Y8da6x5Tnni+nmQQfAUezZ20Mzx4kvdmM8uvO7rrnxxDQyIns5h/2yEysnrmdPjrFVOnzNa17zEMf4kLH5kFxXYeBvMZy86YRvs0M/6zaOWznnAfCsoKSliRCzCqi1Q8G2igkKg/Z0Bjg2hROmhNM+iTO0iMAcUuJXaQgcHJxA0cCICANydJyxZURolTAkgF686Du0oQVwERBcR/B+1+YUNAldIOPwKmmJAO2cet7xQkZQKlo5cbelMyYJieGu6H4FA3t7bIwLeKh0VM4tC5Lx7A5VcXIswRHowDuQWNUtqEogqhGGYWxy4LzoFUSikcwETXuEBDrG+f73v3/TnfEkZJUwECvYo0VXAK3G6s6xK3swrgCf6ay3zp/2BGSghSMAZ3Sn0rQXimwAQBUB2XJwMv2e7/meB9vhoHUe6F/i8ZHIyYa8BE6BAPAQaOq2Ga+qi72StcBkDI64Ar8CKpvg0GgxvzHZLjoEt56srGpVRdKp8SUR50qyaMU7ACIRSDSqHfNKgOwU4GgPHdqBDcA1wCbg8gegKACIB6BNgvre7/3ezW/6CDr80/z8TOLXRSUrhQU5BRbpCG38D3Dr5ah4QLuETw4CuyTqb+BGgDceEEAOkigwhFbz83sJzjxoBPbpV1Iyn+ugRwAAIABJREFUB/m1FL63tIAXMkeH5ArsSb7pynHX67SQo3kEcJu163aIg+JEnVD+SA4lQHr8mZ/5mc1m2CLQXJEhnomV7AqYoUNdn27uMDfwzR7ELfGUXwD2KmI2QZ7GsM/L2CVYuhMLxEjduZZE0t9azOZvEomx+TzZilHk+KEPfWgDpewj/Ula6GLj2TGZOV+Cw1PLNWhEn3HNQW5k7bZl9sNW5RI2YCwyZ99AoePiC1rqcitY3UXW3bFsV5eEP7ang8yBQ3GgrQdrLDkCPBX45MLO6UGXYvqyJV100IGfbAz/9neyibkV4qjjjWe0u17eQFNdW3HHHECE+CJHsYc2ZjsXbTraZERnezzNjjJfYZfkzp/EHzGCTbvR48hXVhBlzLABXbV3siJPLiU79DtWd4x83vWud22Ay3w+3VmoUA8Q11xAIzvuLuwAj//ZHnrX7uWVHLMLeDDUc24oRtuLszAwgueE3T3FuAVcAQAg6dY0jIYGrxDiXAGaEgQJCQwdjMLYhCJYcxqBUCekJSyJW7Jj9GhoLwsnE6gcqyqUPDi3wMoRJUQVh6DBGBgX5MnhdArQFegwj2t915pxwVNw0ZrkjBMRr4aYAySTOlHa2oCYRA21p9DmbskPvQAWEKKKLREzBDLThSAzgdw45qOzKjggrsq34OJ/nR+OLfiSA51zbgGP3AOv+BW02QLD6w3eTwv0HNnKusbsPMfwK4iiE6ihH07c5kuJiC2qYgVB+qlirVNJRpIHwECmZI1PiQzf3ebOGbXT/ZC7Kp9szS3QZ7NA6/rwtoBAy7vkHEhwjL8JQgBCD/4DMt1mL1ABpRILWgVIQMT5bFxCNhb60CtxSHzGFXTQx7fYNR8RTNg8MEsGzkl/AR5jqqbnoxcAGGDI/AI7X0EXOvgYGmaQJXP+BmCRB/sm0xKmOV3rWOBDR8CnZyaxc98JePQb4DGPQostkhn5ehYIfoB9IOjog0c+xP5f//rXb0mlwC6O4IsO24NAxubnF+ZX3PQuOfwDBuQqnuCJ3MUdxQHZkxe6zMt/JXSBX0dL4mJP8e2cll7JyfVs0XH6o2O3MTvHHKpzdlIhxSYVJHXnbiX34hSa6ED8okcxh7045vq6US19kY346zw/9IxGx8QctOBRla/TJH7Qs485FQWSmWvEGUAZeCADxZmCTbwmo7YiSI70rOIPgKCRHtnXXNoAeCRQfkAn62futeu79NP/7Fxem5vr8cWvumnG+H3Q4k43sQJQKcZOwDP3YxmDfOUScbSCA0gEePiKcegf2Ce/YprcwPYdIyN2uQdYpi+iT8ymr/TOd9gYEH1rj+2U3+xS8wv+wn8CwIANGeFbXCkO4hfQBc5a8i+3+Q0gGc9v14hv/ILtiKvsWiyhZ7nXJ9uuWXILZyT7B8Az0X/7GgALSqbYnIARMzyG1FoqA9PSFWha+76FGFfCWrrpuQq1Y51HCDleO7o5ZVUTwUoQKj0GQfm15QhZ8u/BVJIBoUHinAugwZ8fY1M6dCoxGn+9Lb2ATWl+KJ+M3v3ud28tTsGn9n00HAGe2fIkW8kMbSraHta0doecR9buIhNEgc72bLSZDf0cRFUmCJMPx3XMuGTb3KrG9g8wTuM7n8Ex3J6vEK/0gS/XkK2uEAPMga6CnltLV2sreK867Rha8Yu+2TbFR5u8AUFytKlewpSUBfACjHPZnaUM1RIbNi4fAGba52QMtiVAADdshr6MSVb0D1wZX7dwfadUwSc/o0NBvf0zASK86awBbvSgQ+MatODBMQEeX4JY1aA9K2gzDloECMlRgtYxcb3EBkAAPHiMBuMF7B03twQj4Baw8AsA83+ypWvz1F2t61LnFx8CbI+cQAM581Ut7LoqeOWjgW7Bzdg6UmwMn5Z2dIHQRB5V88CCc/mleejM/PxC1T9B5+ysOs8yDH2x++6eQ7O9LGRFh5Kr8SR0diZQA8T00cZ9CVp8Al74FzkCk2QNINKvWJn+JTQAqWU3sVR8bcNnnUX2U4cJ7eZr+VCCkTxKimRUYqVTnbe3v/3tz1jSWmNudui3IhN40pkIeAGD7EAnuefW9Hwm3e38BL944AN4cj2b0CkG+MQh/LUpl80AO4AinfkbX4ASG255TWwhzwq97IkPFhfJHvAT99vr1fYAHW3yYwdXCu/ZTTcGXwMqWhKuq0G+6BZHzTmLx/IKGy3/TcDj72IfOwAWjBFQNpaOXwDHZmb6AQDZQ7EbfSV5cqzo3AN24jXdiFVtz2hJDDBRGPjpuXlnoCGfMr9GBGCokybOGB9fAK3z5tJ+y7n8qjs/m4ttsFl23dOz+ajmBnDD78QzNkmn7Ik+FELtD9xbipu8pIdnbFoOBVEoY8IUIBCS9b0A7ztovmDtfw7OQNcnK94S4ExclIDxKo1a6WhQfZvD/IQiQHcnE0YYN0dRrbWmOqt0DvW2t71tQ8uChPFaf59o3zXGEYAlP0o0J4ORPARggZKB1jFyvfEoVJCZFfFEoZPXkm1O5DuAhwwFneS9AgjyAQAluYJTiLvfDFAAU5nQRXsHyFWS0ckpYJgPP+ZjnAy2DgTHA+QEjKqkkobKQDDXlpdAC+b44YBnT/q9tXR1T5sywDNvSdU2Zb9tPFWNsiEdLgm4amQCcvp93/vetyUzYJrMJNPuonFdd5UIDGRIF3SumwT0shsOqctg0/R6l9DKc0m+R/mXgMjQHOiVOIFyH8GFXgU39t8dX3QEHADbBYKWFNBGfy0tASv0DKQ65yd/8ie3pVnnRF/+xmfYUMANv6p2NgPwCDboJE8+JYhVxVeBk6Pz0A4skTlZeQYP+eAVgBdTJEK359I/fWjXiz0KD/5iKaXlN7TyM8tekjE62IL5JVlBd31i8OystpRrHLwIzvhOJugWS2rH65jo8PADsprFoaKBb1nOEVPwaC7X6JI5v82njvcsL/zSl242PXUdGhQa4hgQlT/UzS7ZmZN9SMjoLODzZ/OUqM+KEDowFj5c011w4i06LJuLgz7siN2yWfHRPC3FAISulRMc/7Ef+7FN15I/kIJWMZ2PtHE+ECfxu7aOu6Vilb1u9/QLgAsITSb+lwjpip0Wh1xP/pZOALOjLtdRbqoD2M0czlM06qaQFR3hi9zTC/4V3XiYDy6ti5F+0eJYy1TAAp6Kux3X9dJ54T/ALRvh961eOB8oIMM6lEf82PAMWPZwQIWDop7f6hYC/uZbu9J7IDnwyN7IWUyhp7ougLNYSOdiV/Lh/3yajfludpTYmhgmFpFNewN16RRxABk983MAkR2JQ2iZy4q3sMYu4Ek5AgvjFuQkNJP4cA7M2FPDkBI0JiUZzjvfCXK1TYYYijSvQK8C71rHBRuosVtdOWCgwLWURwCEGeDBi4QkOevwtE4puELphMtxfVraoByCNZdAKIhLdCoYVaVACm2rKGYLVTDGvyWAjCbDSKazxbmX1GeHZ7aop7NyNHqZgGdVMlngmUPSEcdQsapc0Rzqpktouo2srSMXYAQl4MEYPWQxoxFUXUtPQFWBhuwkHfNw5Kv6nzwEQM8Qu2vYJ3lUCTsmOAhOgIGKSKBAN+cUgNkssD5pkwDJX3ICeMiGI7ObeZeNAGFsrX+6EFS7bVU1yC90MFSqFQNHTkiHErtg18ZUciQ/wJyzo7uHxwG6fIN90yG9qoAANXQBWRKuoCCZ6iKwRdcDAQKnZaLv+77v22QC0OJZ4SCgOLfbdttwqhPjGFnhN8DDHtrEb2lYB4ZvGtM4ZJxPCcr8h885B89sre4jH1WwOE9HCf0CIF5Vg2ijD3bqXEC/OwU9IkLAk5TruNCleFHnZhYa/e0cfkLW4oJk6XqB1vNo0AYw5btsB2gL8DQOuvCmEyIZSijJyjH6IavuWGPTxlRZ4xkYR6dY0ZKK73Ut+Jd4NjuF4o8x2DaQoPvIB6vw2R+909kaQ4980XySON25Jrsla3ZQnOzuK7GlV4vUzWsZlt/3oltg2tjkGHBEg7gCHBjXuWTIF9rczK57NAl5V0DSGVDmuvaR8FExh+2zw+KQDjR9WWbp/CuFdzmO37G37qbrzj5dJz4k5rBN/KY39oR28WDvBboVt8VzMuC3Ygwa6zDhx/xsqYf40nXPuOs27DogbbifXfO1g84f5Cc500/L4HxN/KEnNn91Vcb4AXf2aEyAB//moqveDqD4TZ74VRjMuwcr5oBF+qJH59fIAHjYD7l0izrexRHyl5/OPmQfb7vv0hJQGAzjFBBD/YgAeExI4SX3nhys4oe+EvgtZF03aa6dAiMY4yS1qgiRwUGpBGZs+xrmmjfDp0QOm7HVjRJY8BBAUlFyMOiTMH2qbtErUAFwgm97egQzzikQc8Ye6uVayUWl6drZylwT9/x//U5CEqgEDkFOIKz9OY2wZQiBT+DfcywdHjI0Tm+xxq9ELYAwzPiVnAVfSR5PterJzlw6VxxSpdleI3cV0LdWd8uaaKQ7x+kL4ifbeyurM8Ndv+/24DaQ+x4dZGD+NnOyZzKQcNkykNYzYvCquvC9pRAJlg2rzlVCAo9z8cjuJSL2ZEzBH1hRFMxkZozs8xbgIW92KZjRleTWfh7zcOjW5wF68tVBU1j0LBNVk2CGBsmfTZBLBUKdSHS43r6UEo3gpLrTyXIt2QD4bBFtgCH+6F4CBMLar4M/VTs582F+gEZjz708vS5GQKtSJp/ugGzfXg8pdW2FivNUy85BF4ApQIsNdMA+8atz2d4Z8aHkMP1jAmjjSYoAMPnYHyj4C6LiDHtq/wi+7J2R5IBHNNW9CxBpx4tBgrUfvHTXFj7XPSP8HcjAW0XXXFJRjbMtMu72erQB1YohduxvVTM/5L8+jkm8bEQiYE94E6eLI3MvHBCrGBIHxFj2X4ceADI+28Cz4+Ztqa5uDt2jDUhnw8ana/HYnBKpBNeeT35TMcG/6gL2/CHXkI945btyD78Qi9BD7mKgOdgFm+ErihO6AEr4j//b0L73cs4JXCt8jW1etm4M89En3ozF/gEv8knGYiU6nFO3bvX72enxXY8TYRtsjx6N4Ye8/J/O2Kvcp3vcPkGgE6jIxufemniIhp535TjfUfzgkW0bkz3X1LgSg8V1tiZ38HeAJKBCdz4tn6ERT8A5W8EXW6HXQDj6yNS4xmMj6OOf9Io3Y9CHmON814vNPQdrpXvul5rL7LuAh2AIWNAnDMG09qNkgrn2TRRIGSDA0W1os+27J8S6BZiBCDGinYcxzsHZ54OcBAGVlvMk+zos5lHZCFQMsMfvG0fQEdB75g3HZKgCmEDTsljrxAQjCfghTPNzKuCOcQh6nFWgci2ZCBSCF8WqNBzzc7QXpeP4SClAmaDjOglJsMXXug9E8tCpITsBooA2qzcGZ+mDHArMAhAZkyswZXzzSyDkxKklXgHCmIEtNAkgjgdMyYORkQFDr9oCGkpqgMaR419xqLNzyA3wokuO1ybhbiOmXzQICvSDV/Yp8KO3zb2SgeNAMBvqcQrkhB+Bzg8b9SNoAiDsHzglC2M6p+U++p0vej3iBTAja2PSgTHQICB1m71EXoISIOmWbgQ58hUkBEOJCx34woP/BQc2C7CwY/STCz3qvuGB/IAjwY699JLQHsw3n0tkLkDC+AJOmwrRiPeAo3P4Zh0gtLBbesKnrgcZ4ZEuBDVJ1Bj0YanEsd4zxi4lBHSzR9c7Ruf823fGo2f+SzZtND/au0HWuhf45du9IkOQFS/IJp9iO+ZxDV2Rpbmnz6FdfMJnb68nH34ynzidLTifLvALEKwfMjNnz5AiczLhzxJGCYUPsCO0+I5tilF0SgbopNc6SK6rm+4adJC9+Yw/n7ybPbanip5bRmWn/Ca/MK/zigVsz1gSq+RFDvFJR475GMfHuPMmF7GPjaGhJTO/8dReM8DD9S2rGcM8rvNd1+JTTlpj6ZT5XnHpenyYTxwhXz7WXjs+Yk769T368BCwOYth5ixmkL/r2Ro643Ol0TUTGJt/7crMJS/Xo5dd8088+ZiLXOgBDenujGbfG8f1/JBPp5+Z76PJ3O3xmjJua4prog8tyUTcQh95tr/OmGIy3aKZL645plg5t4rEb7ztAh4XGFSA4shVxgADp4b2GblzBGEAQcDpIWYCb8GmwDA7OjleApRwJGQGXJcBM5y1atH1UKIOU68PiAmCQidjF7wpHWDjdD1ttP0C6DdP7cqeG1EVJpFx5p4hIgHhpwTYXWK9j8VxgQe/AphxBczWzgN20do8+KW8DEKi8B3nQTfZdgthMmQU6PeTMbVvIOM2H/oZTcYYT/5XPQhezqv6NlYvZG0/AwPjiHSO5wILml1fZZEDOrdNlffeoXfF0VbnD4xw5p4W7Dde0CwxoKlgHv3GKSh0p5PzycZxv+PNNeZJh3Tuu+mkxsN3Do339rCkk5nops0ah/zq6nS3ERroITtIF3WRnO87eqHr9rtlE83BNvmRgO8a/7Ol+Ii/OrUtCbje+eTRd+ToIxiTCT8NmPnb+UAKEAVE9OwS9Dmv5R925nx2RG58hV3zQ2NLLIHrlvccdw16HcNvwLzgij5/J4PiyGpb6JBYbILmXzqbJYSun0nE+eRcMDX+XqIxX0+vTu/FwL2lghLyXhc0+eA1u03WjVlHq7uXfE+vYlsA1P8rT7PQbPktXaM7WjtvdusnrYEVclkTZol8Jp6uLS4GHJpzytf1JXffk0fXTX3WyUgW5ghw0GngaPI1r4+3GRvm9220Lpnnr9EUjcm4LvgEw2veK+fNc+LD76td8VsNhenHgVDz9lRo9M5lnqtLWfHd+evqQzE0/c/4N4+hvecrxW/2li3SH5suv7gG/Z2XrmdR47u1uxXgyb5235Ze+9fFBXytLw4ooJfQQl2QHkIR6APNx8jK0LqcY47eYi2I98EIR/KTEdc6FBRbF3Z+hgd0CYQtyRBqQsOTgJ/g0R5omUIruQA8qseuL+CXoBJklWWKQm9JojbjnuJDs84pgU5efG9u42VYGXmKNWfyzblLijNp+Xsm0z2nyulX4y+Z1QWL7zWRpKN7nGcd4+r/M6i5JjlP21qD3QwQaxU2ZTaTVLzPimXSOJOCMQJS85wZcK7sS7oig+n0lrR0lKYNF+Cz2QAtG2BTAMPql1M+s0qcSWQmjlXfaNIRNqdOa6CPz7Us4fpehouWxqgjs8ot+UcDPcxKcZ4/l2ryoyMwwWft9VK4zbuuum6OW5JLPus8awLr+1sJ6YqOuz4Z9Xvdi7OCCvLJH6bcmnMWYMmnsYthc5vBjMfTt11TcplAoPOnfaTH4qBxZmyc+ur4nr/eii178g4kzfmn7JtrAp69pZC92LbSP/legUAxqnN8fyVO5tMTLFyxnUlbf6ej9P+k9jl5Yi+rvqJ52tjMIQGZmdvmNSt9M/eVg9Zz8DZj8pR3Or70Lq0Z+GdQx0ytqOmIhOu7mZCno83g7JycZzWCHGMe30ssMzgkyGkkJcLVcPYqupyvMddE0hgZUO3I+GvMda41weT8e8Y8k8yZk2dE8T2VnN7iIZ1ccZr/v52zF9TI4FZgmMDjSF5rYKyqfKx8Z4Iztr12vSSyYN0tztly1XR+5v+Wgo7saw1IZ/QaW7fBB9hha3xDfGi/lO90c3t0BPp77YYuVFV5PlUgnck+HtbEvx6/pTf7Q+yRsWy93nU141SBdfK+1w1Yg/2VZHYmz/X7I1ubAX7GgBl7V/qPOk97IOVWl+rIZ/Z4O/OVp5GA97opa4EdbfPcPXDlvKehx9We9mzqVuzw3a1C6Wo8OZLDvXa4N99RAb3ymo86vvpvsfZM7nt2VJExAc9K0y7gmW2u2qKTsIkWqwaquvxufS9Q0u8C10zG/T0d9gjJrsQfVVlTeRnJCq7mOXuVSUnC76PKZQaTCbYmfwWDjvl/Tw7rebPKumKMZ4Fifn9UlVyZ59k656rDPo359+zm6rh7154F8XXstcq6Ovc8b7WXlkX5nyVKn+6UQTPA0YZCy5xd73f7Bdjc2S2pt2idXQ02Xhxp6QvfjpsfQLPs3G3plnYtczlmXZ6vt2+qfRernI9sfg+MrHTrMNl7ZRnaXqC6Y3MprWv2/P/KHI/R69k1R7Z2L1CvA7TXKdoDkU8j6Z8ls6cVA8pBV2iuGNxbKjvTxZXvA1TRshbgc6vHXvK/Msfs6t/Kc1fGunrOXg7ZAzziTtsjJn/Z8WPlvucH+eQtwFPMeEaHZzqDv48Cy2R6diPWYJCSbzE3BXCEZKdAq3D3EFwgxe+1pZbTrR0ax/fa4UdgqHHWxOP4XhDJkPDW8sYtA18D2F7V0pi3vjsz4Mdc+ySA4Yie7Ofetu0Zf3vfn4HDW2PuXct2b9nJHG+et1f17c19taVtPGCCjbGtNpe2KTEAZDOrvwWigJKlatdb6jp7ftKRfI5ANeBij5/57MXzv46OOc2HPhuG0aXr0369luLmQ86OOhYrGNxLdjOh2vzdxsf2nwBW3Q03dXNr6fcx9vck19wLro/m2gMFa0ydyzqPTcb38Pq0CrF7x9kDizPGPUm8W8defX4ut10BaHvyXJeuZq65R/7lzasxeM0ddY+mrfTMs2JD18xGxGP4vgJ4bsXkDfBEjMEQzdGvBOUQZoyuLasJCiZzazvxTNAz8Jy1dteloz2wRMHrmLf+P0qe6/GVxxXAtRx4j6JvBbp7WsorrY+59tmobgOBT2t/y56uniRw3Qoc98hjz4bPgtLeMujeNdlIwSX/DTjYB2bzsCDkrq0AAL+zcZjs3YXl7r2z5wed0Ty/B3AsH9nM354e3Rx0AGjm133ScbG52tJcm5F93/NxZpGxl4DPwPvck1Rlb0xyawk6WbdRdcaIo+WPe2TxpOc+xl/35lxj+1wiXe3tKph/Et5W37zS7blyzmNpWpe3AohPAvymjKMr2Z7FpjPbfiyfazGG7ysxGN3rA0aN1cqEv8nKOXx+BTqBq3LgFXA9z4nGQJbxWsptL+Y69tTdBng4/kT5V5DybM/PySNo7WZMxa5J/AxczbHOWrtz6WhWhavR3QI4T9IJoIBa+kf7c+4x0gL0XrV5zzhP49x7EvzV+a6C66vjHQGCZ0N+AfxbwXBvD8SZvcfDlXX36bdrt7QOlE6JzgYA1KP/eyBYwMPtyTbxe9zBWRC+qgt3v+nwuIkhAMMnPOrAHRfd5mtfj1vlndd+I6AIULPXaAbJvWLhSqetmDaX5QvUK0jLVtZNr8+GDe3J8mnJv7HneFeK0ivyvGoDZ+etsfZKPLhyztm8e7I5uubeuDcTtDH3gES2dJZrnlZn75Y8ruT7rkf32oH13Swk0s/RuPG+5uSJI+aS3xkQO7KHPdk95z//8z8/Y8B7BRtxe2uUBBARs2oogEyH2kO/q3IS3GRsCmcuU7V0lBKqjNoQ2dgzcN4yujX4HCHuvaByy9CvOmR8XOkKnaHlx1RGK19HdNwbpKPlHme7R2bz3LOg8thxXceWVTJX9591TUl8L+n23Vnncwaa2cWIn5Ibv+muqKoh8mefvSKiDcYeOTB9aMrmXh2709EeHSCrzfXG82gJnZ2W2nSCgC0AqHjQu3W65R4PR4DjMfo9ApNomfq8mpiexIbWax/Dz635167FXgz8v/KXMzldiQdXzjmbp+/5796Wi6txb53nLJ9VAFWYn9H5mM7eY+L8GR0T8ETTXMGZ+1PPukUTE6A1ADULx+l3t+JgjZcJuKZu1y7lc/7jP/7jM1VVTrySWKdw1iqoYN1m5rVNOsHLDNhXBD6rsymEBG+uuemX8dW9Mn53ptzTnlwd4qjjslYBR1X8s1klNie+9x609ZhAcTX4Xj0vPd9Ly5M48b3XniX2xiu46URc1fcMiLc6OPdUsdlkoGf6ko3MPbivudGv4+LjuU+eM6PjYzmnZaQ9O71Hx+bii1rb5NOLRvmex1D07Jbm75UYwBZaLIWhpSdWiyfPpu8kM4BnPgrjLDHda1tX4tzTOOf/YinkSel80o22V/e4nYHBvby3B4TO4oJxzrq3e3t39grVJ7ErfrIHAJ5UX65fV0YmEPL3EeCbug5jFE/mI18mfmjsI17aUtN5a4NhrzP3nP/6r//6TODksQJZEdvK0J4QjgR3REMGMJfSEo7f866xgFSdKwLrugLnNN49Q+7YXCaYe5XWdcK1Kq6LFT97m6gfK++962Yya+57gN3TpOXZGOsWADgL7veAh2znCPjPiqK1bBtwV2ebHax1ozwH79jR3VEzaF0J7BP0zHZwz5OaxULnklt7auzf6aGAbiM3/5UAf6TrbLB19R4M2EMayRfvgE5dJg8EdAz9vfncM3yAJSAI3VNe0Td/o+dJ7B6d5L3n63u87gH3s07rs+Ef65hrx36l6Uy3Zz51lYdbiXt2ViZQuJrsJ3goB0y6rvhN5682NLdmzMS77tNcbW2N+2v8XzsOxZvOa/y9ju0VmU8QcLYU1Hj3yGmurExZzJx/ayvHnl2tIHGNPUcg6lbR3DXTxhx72LR8VTh7BhWzR+3BGJoob7bDrsxdAmgTWUtUc260rR2lvZbg3lhTyD0HJAR6C6xM3iYIWgFQmyH32qdnhryCs/U2Yt+b2/Fo3nOss3me1vfPRsC/Zdxnew6eZsUzgfqsTNYgLbHbKOwcCd1DNb2ipeUSYElnpZdzrrKfS8arjQf018CyJrmAzbRLf3uCulvA+9517NXyEVoDPC2Jdav5BBNnSWl2g4zvf7IDwPgCAONurZ6i7BhZ9SJMS2HsCAjy43hPYja328vrXgFNZFs399ZrBM5sfK/AObvmCGz8f+mDM+6R6z/8wz88dPLcik8Xt7r5t7Y43AOG8tsjgLXX5byn+zv9ceYUOpl+c2avdQP2ku/U7+Rjr+N51AV9zNLUPXIoJjymebHmzKv2fmuJeY1N6xy3Gh7F62R2hA9u6XTqcS6PPezhucrkPG+iPcfnDuqJfPeWgc7wRpF9AAAgAElEQVRafys9ET07Ges+nNXIV3BGCb1/xXfGEtwF34wLrd5O28vopgEdtfnnvP5eg+aGLJ/znO2OGMHHnO1XmEkkmvaqht407cm1Ar39D/ZbUDq526NhY6rvvOTwSYL+Y2xhXoMG7z3ysQn21ov7nnQu10+Q5//V2W4tHd07/62W7rRpuvAjWftN515j0NuN21OzJsU1Max2H717Xau9JDWfthwodht4d00BYnwCjV50yZbQYPxeuzIBY/RcDcarv6KHTDz3BsixfOQYu2az/ve990gBMh5mCNyQk/fXlaxtskYz8OaW8q//+q9/eP3EkzxTqFi1B1bOuiLpZia3q9cc2eGTXm9cy3TeNUhe7M/LgOeLVffm2IvZ0XgLDB3xsbe8cK/v7Z0/c9BRZ+8IzMzxOmeCpr1HIcyi/mno5kwG93RfHgtcrsbH2bBYc97Kx5rf1zn6v70/M2avfOzJeV3puTX/nGtb0rqyOfJIMe7E0HLmVIjwNl+ftZOxIt971xhXgR2hy9Up+78ArXJEs7tAVODeNOwdYH1slvzN3/zNrdrtre0Bq7N25t7ctSbx6+3Dko27UbwFee1SBZZmkssgyJaMe0uySvzrvu7rts2fvvOeMW9Jl0Re//rXb4Doamv/rPo5c8r1e3L11nnJFJ/uwLlKy71zzfPr0l3pGD52nhlg5zyBggCXDo5EDth4MzeAAfD0brcjwD8Dak6919LdAxwF63yrJy4HYNqwrMvib8Ai4ARwAKb0JB54Pk4vjcUDXQIXzu8hfVOGcylorYILjo6zT77nNnTz9Owfx3pHFR/1Ql1Fh++9skKH4qu/+qu311YE3PiCl+mS6Td8wzc8PNjzVufiit73qnS0A/L4vwfA0yf53XPNpPGoY3CFD+egm5wBxF/7tV/bwKG4NgHPBCNTd0cd+1vdiqPuzx4f9yTzPX7XuLUW4OvjUm7FhWSw2u4EQMab3eQrunksKEo2s8txNFbn7nWCr9rJlfOugMv0f0vWU+97IG0uVbLddDOvOwNpe/HVXNuSVkJ9DPCRhAEeb/cVJL/0S7/0IbmdLd/c2+VJKbP62jOCvQQxwYh5AQ9vFVc1fsEXfMGDvlWWf/Znf7b9/6pXverhuUTTIBp/XR/MwfbQrWPequ6lpippyW8mtL09A6tD1bL/hV/4ha1a663x6JCw/uRP/mRLBl/2ZV+2VcsTFN5yvKvV+hWncA6b+MM//MONFm9VB77OAOrU7WPsMJA9He1pA7lb/M8qYuqfDt/1rndtS0Uve9nLtuR8S94zmRxVbOlyVlzrJn6goYcJksm888i5xgB8eied8x2X1IEMc/fm8Ozd97qUugRrcpHUXROAWn3fGOwBMDIvPtvDA7iwf+DdBw1/8Ad/sIEbe3i8nFiH4hu/8Rs3fw3AmfO9733vlsSB/705nxbQplPvLfOcor03nO/ZBjptvhZrvuIrvuKm+xzFMRfd4mG9bgUc2SKg+c53vnOTp7hxBHgm+JnJfc6zzpGfpeMA7hHDnf/YjkTj7nU5fTfHj1a83JJjsXYv5q7zXY1lrrsCivbktJfQj8aq0Js5ZI2hTxIL9649ksGVnD71PpebJs3x3wqL30cgZy8O7jVUXL8taSXwPVR2hNi7xsCY1L1w/Ute8pJnJLfZrZjOewuUnKH5Atse8MjI/N5LnAlH0NXJsSz0hV/4hQ9T9jRYY6tw17u+nLhW9tFxpLxo0po3r6TnDex7ir8VFVPiBz7wga1iE7g8Ht8HDb1tXvVs7Ft7iq6Cl8ech87eptzLV68GCbo9C05XaKLnW8HmsaBqzr3nG3tgBkD1KoNv+qZv2l5YeWvutfrZ85OS0pTpDDSuAQbQMpd3yKP9OM5HB8DjfB0pQEOnEKDRxXG+xBgNQHR709b2dpuTJ//T97suGwYC0GapDyiwfGYu9Ok8/c3f/M0G0oCLf/qnf9refaUTq4Psml6XwRe8lkIB4TNlYq61Qr8Vz46+i39vWBcrzHcGpFwDZNTprHia9lMiAQLRuS5DBzgmD11/dAPF3FYQ8Ghv30/8xE9s8pmAZ8bQzp+ge3YYZuVdTENHXWxzA/ZnsgmoPBuApyJyApi5t/FK7OicCeCSzQSE61hPAiruoWs9N/m3v7VO1DzvCBxembfu9d6y03r9FcAzgctRDGvcK3Qfdd0nLenmdElrovwjBTvnj//4j7dA9eVf/uVbQCKcvZZ8aLS29DrmUSdiFfoMrLPjM8eL9hU5MghBRotXV+o1r3nNw2XTUXqFvS/XRJYAM7Z1vXdP2HjrPPxPWVxtwxv3gx/84AZ4vvZrv3bbI+MTPeifYMd3t3R4xeBnAFiDWfqae0W6q8Z1e3c7ONc5aF5fZ2A83QY89P2ksfnPgkv6WrtwjRVd6aRbsxu/5LcmmNW+1iTr//gzhqUMyduPl1XqJt7qQmUTzumOpmQLhPR+GnqeycV+F/PxQcAFgGhjsmskX9/zTfaQfZJjT1s2pw6na4EN85EffQBsrgdAJlhnz2SnG2Qc+pzByt/NbZk4oNQeJvzqTjqOHx0IOmDf5tXRsdz1oQ99aFtmZu+WunQNyYAP2/yse+a65GdeS9fFGbTrzvS/vUHFAUAL3eRGfmTZ5umSB3u1fEaHNkif+WtdZL6Kp5e+9KUbbdPe0W8JHX/oa19eINUYzrGUyAbyNefVDZv2iH48F3vNRd/R+rGPfWzrNtnDgz88mWPqrCddZxf04IMm8xovH0EXHRkHj4rHNpN7ovfRMt7aBVyT5JlvT/siH7JJZnt6uZKEpxyT8x64uVVEnXXKj3LbPTH46Ny1eF47HGe03aJhApSZ92ZsLF7uNU1mETdzVXl1jcmTliuAZy8/BeSbmzzQ9vCk5SOGp4LXCighOseau2UW6+yMn7EkqAyugFvl1R4WBstRfQSblDcdUYB0nmsY9xpY94wpg/W7ZGCOqimbkwX4t7zlLQ/j6UxwWgFc90SQLYCUyGr5z2rK3/jl/N2CW3BLhj2LxHiSiuBiv4vv0eeYH9+TB2VJOj6zovuLv/iLbTlOtSt4+Qg+//7v/77NLbC7zdjHWL4zh0QlOQl60eCx/6uzFzTRZDw0CZBV8Z6eW2Kna2OTo2TxRV/0Rds1//qv/7r9Rj8606nE2ZgSIVnb44OO9itJRl4y6fsXvvCF27iu8UMnAuk9DrzXCsUbOaCdzUk89KOrR3YFDPSRB/otz5GfD34F18mb4/jzI/gHSixjetieRNlSZrpZ+TBPciHvz/7sz94SomUdid6eKHbBpv/t3/7tQef2oqHHNZKUOS2jeM6NLltr4To6OT8aAnx4lzAVAH4DL7pRbMaGe69/IC8dSh0ONuY7Cc/+GgCJvdMje/EBYMhpVsquYxPxYMzuyAo8ARXkjAf60HUFbOhJfNHBbH/S7//+729dqbe97W0bDfFm07zx2Ba5kD/7sqHf/9kY+iwxk605+aMfuqZD+qEP5/31X//1Z33O53zOxrex2MlREkPHX/7lX27LzEAimyVb1/AZtNmbRN/AC73h1/KeorEizjKaufBMnmjAu7e8T/DERvFoHqDEuUA2eePZx3z/+I//+Fmf//mfv43Pr+gT4KO39NJNEJalLRc6DlSyK2M/73nP28ajO1sZyJpc6I1cxVXAvvPW3DJtfs+Pr/p2xUzPTjrKYfcCnvITOzkDtkdz7h0vJ551wO4Zs4QeneWamfAfs7y1t0yErj3dTFCyB1bX+LsHYlZQlAyuAp7iybqPaQVrp4DHxJzJT4YjaHL6mYg5B+cR0Nt8WOKuLSqwIUBwEYQLhAIWgOGDcIlbNdEGaHNzTucEGjh9SX1tkSasDKwgxinN6X88cGBg4A1veMNDq1+1aXkOzapGwYkQXVPiRQPHFwgKEpJxyby3Pkv6AnZVFqAiOQjckhEezaelL+FKiIJjL1WUdARhrfz5XiFBS4ufHCUAnzZ6okHbXSVMlpYqBF30O25ux/wvwApSqrGWOuxfwnNB07WCp6VKvLoWvQKdQKMC95RcCQFdKllJ2t+f+tSntuU7ey/oCJj8xCc+sQV4AZG9fOQjH9nmfuUrX/nQ0idL9kR+9iMZn968gsC55BQQvCc4zHPJG0gnWzSyg49+9KMb7XRTd08CkriAALImFx/JBChr47hj+MPP537u5z4sNdILXryrSpLiH3NpYA1G5ESWv/Vbv7XdkWRPHDnRt4RJlvxLUqKLP/3TP90SvrHZmuvNBQhIOM997nM3/ZEfm2YTs/J2jH8ZxwftEpnihe29+MUv3uTjb/qmA7ICeowPjJkL4JJcs31jdHeVZGoeyVrhQqfkSDZ8jV/ysV6BQSZ0DKzxefOyGz5gc3LdHX5CB+T73d/93RvQ4vMA+e/+7u9ueuRP+EeLTf3kx76BODbqGDBBfq43F37M+1Vf9VWbvfEpMmWPbBf4b39andpVj+Qt+fMn45MN2nqiNBnSqbvL8EMveKH3L/mSL9n0xk50iMQqesCvvU3oefWrX/2wl8rc9jiZj58CMMAwkKhgcxMDcMSu8AbEkK9jbEhcQpfiomQMYAO5r3jFKx4exEimZGvuZE0u5mEPgBoe0QgwvuAFL3joPK9+erWLc+bfZFRBOruzE1TcC3jozjVP+07X6Jhd5z25OHYVpFRITuA9wU57YOY8K4hYdbGumJzJb453C6Cs3ZZomvPNzlTHz+YPiHXe3pKec9B2c9OyxM65JEbOwXkIkyOonCSL1g05jaTQHh5KlRgpDjhCvOBo6UuFURUNRAAexusjqDpfgjYf553AQlASMNp7M9cwGyOl+18rmkMLaoTCyTmuZC5Ac2AfvKDRurtg/B3f8R0P3SoJQaAjA98JZAJiGzhVNQCKQCXgkIVxBMjuIJEkBQe0fOd3fueWuNAi8EqUggSeas0DQ5Lwi170og2YJGu0CEgSjqDig1+Bxlj2irQ5lvwlBDIWkNDbkoEgab6qXmBMQFTZf/EXf/EmK3RJuK997Ws3viQK/EtAAqgELtmxCfSiRwA31oc//OEN2AjgjE0SJRNJCJiUaJ2D9je+8Y0P71YiE3SwHwlKMMWH4ErO5EQeVyqlAsFaQQBj9oYA1UAbO/yVX/mVjU720NIRYCEpAj2O9+RftOBF8u4uP9X4Jz/5yc96+9vfvskgG5QoyJoegab2PWRzM8CxZWO3vwygAgDxDaS99a1vfZCT4/QjEdMDvbERYIPdlITIrsrHNd2SXkeF7tDtehuFyZ8uASkAiI20TCqpkoeYwJ/4C1k5r/1a5jAegEb/ARSb9tFG92yA/wFBeESf6/lltEjAdX+dax7LuAAA2/Qdexd7Xve6120xg62yM3GLzeIVyALwyZRdsx38iCt0Q+ZoMi5QwbZdzyb5O3ngk80AS/j2wRcwZay1ld8yMv7IEi+KDXyi01hiiO5yGzLZo2UnnSU+7PPud797AxeAR/pWEL785S9/eBFsfiWm8nHjOWasltPIDr/sRaHEFgPO9EKvCj+8iPvsB0/mrUrWVcbPN3/zN29g3CdgRXbOxSP6xDhA76hbc1a5r52zM4BUcsznohmNt+4YWgFH10u8T/J4g5mHZne+48bfi19zSdu5eyBhxrJ1Kcs1NRjWbkdzT53sgYopuyvyK/+KJ7e6c40bXYG6o/kChvmS89dVpr18P2mY8d+8G+DpoomknMjJgQ/HdQE4j0QuSAAKnKt9Atqlgsrcw6NaAQJUJxK/BMe5tJAFQgrnmFqircsbz7ySqiDKWAV71wBOxpN0gQeJus5EFeLKiwAqkamUSwiUzFHRImi5TTMECEw5Lpn/wA/8wMYzugUAlajOCZqAC4BDpSpAuFsEkENTSzz2HRhf4Gyvgk2WAsGb3/zmhztagBGVHPqAI44W+HJnhepQQK/rIOEAjpJcnRzGQC/0ZYPkfOt14EFQR4/KRRB+//vfvyU4INVHhRnwIi+g8tOf/vSWpAA0PPgReNErMQMBlpnIzUcQdQ4ayUiCKWHqljgONKj66b4WvY2UBX680IHk5XjJ1vmSFpolnSvt5lq8MzCgE2CkY8mPbbJBgAVd5NfY/MBt5WQBAAN96HO+hCJZ49+x97znPZvDS2K1WP2PZzaMbgkbLTn7ShfayJJc2Ak6+IJkKJmQt2uMK5EDXeQEGDofvf6XtNkA+ZureQpKfpMN3wbGgBvgjw0CVi1rWMqQHNlM+zsALDaFHonPNd3tZX50kQVZloDxRQ5swLInv0I7O0QjeRkP4ACCAQ1+g07X6MaJPXU20C0WfPzjH9+SNdvWhfLDB1wnZgUy2CwQjkexh/zEAF0WgML1AJfYgi4+CTAFcMUkxQqZdscVmXZ32po4239jDvwACb1TzNzGAjR1Nkt8gBXZkjO/VmQG9MhSfGVH9AtcKDSMpQDip/TExnzwy2/JEfigazyIY+IqGZRc2TE6i1PAnjjge3Gg/UNo08VU1BjDccCXrYkrxa6S7i3/PAM8616Zo/MDQjM5rrq45//AQjxcKapujb/yMfNTPjmvXwHDXnw4Ajl78p6F/x6dK8C6R1bz3DN9rjxOIHULzCaPxk8/K2CcemuuYlxdWMcP79LiXNaEtXZVvxKM5O64ZGEQwUzg8pGAGb/gVftWMBHA/l9357JiXVK04e7LEARBPNBDHahjceCliCNH4sCRXoCgIIID8UJ05sCJtgcQFEXxAkRwIgj+PBuej/eLjsyMtXZVt/wbiqraKw+RcXwjMtdaGA2Bgowdg6WaQ9avM6cdjgrDZA4fBkgWCNE4V5yBmT5zIkicl/usGKJnB5KZBDGrMZbOYSLjEbT5AD4S8ODwWPu3v/3tx1rcUgD48D8OCQOHPkAI5XKcGsGPAECwoA+ZJ7RS9UEgBC7mZAyDKt/jXLmTh/XgeEW8rB3AA6D65je/+ahy4UgJHPwQPAk2KgO8xdlb4VHwVHgACzgkeATN0AJIIyjgwDFsaCbwMY8BD2BJAIZHblVCA5knDhQghNz4WD4lEKEjyI2SPbJmnQQT6HBLEBlAGwr/ta997S1bM8NkjWYh8AlHjMPNRwnsjDQzpCx1slZ0xnNJBE0cN/Izu1aPAKmsDRrhNWuBbtYIWEYXWPMPfvCDR1ADpOkw+Q3wwz6wA+wonVrnqBkfIMCYbulQYaI6Bz80duQAaCVJYCtRQIyeEsTgEYHJs2yZNVs6BshBHzKmcoZuokNcZ4uMD4CQ4OsrNBgHME9AxQdQIZMmfuMjfvzjH791xgw5MAc8R7/wKdAIbSQKgl3kAbgDQOFLaIeuwmv6o0voPIGcbVXsjr7w3Kc1w2t4AtCGHmSG7OkPP6mgEKwBvKwdv2KVifaAbXQTnupzAFvMxdzoHzpMdQfd7wIX49AHnWUO6GMs1gstgirsyjfCw2t4y7jetQbYo2LCeukLH+A7tAF4+GATzAPgSbuAL8iXDz4Ve8X/0I+26iG6DOARTGOjADJkAF/wQ8jFiiD6zrqRDfIkscXP0T/luLPLXSVgFZi7rY0MtN2YqzNWk8Cu3Uza0uZUhcrqRGeTXX91y4Bu8iKQ6XQv6ZVnK9oqz05rWPFCv8j1uh138s/dtlvtUwHVCkhmP30cvJJPb14emoTSgIAPUCAg4sAIljg9D6TSngDt8z0IbjAXhw64wUCoruC0fVEgRkUABSjgNKzOEGTJvhgb4APTMSi2CzB0DB56cGje3YPzZwzPDPjqBhesopP98INjZt9apwKTARkwhcyGT1YvCDhmeD7FGOeBgbMu5qU6QIAkGOG8864pxieoUtbHefE/NPrcEIOq20sEVYITDiaV7vvf//5jnG984xtvba8RnKnw6NRxrlRoqLRVwAM4wkkyNrKQNpwf4BM+qvhUFuAD1QKdKXQDbKDLoMo6cKAcFhVoCiigxYPVADj39gEVbEEQcATK0ICBUE5Htp4vwYmiD2TGKis6QCZLFY0gqyzVoy4bE1AgZ34sbyNDZEzVEH4wF2tyO4HrbBFAG7JhHKty6BYVHmgkkKGLBNPvfe97D/ADMMrzBARQgjj6Id1pmFkS5nsCOQEMIKChI294BjgFAPA3a0GHsREOrzsOAYttIQADIIbg7bXMAuEHSQr6gY4hJ9phbwRdznoQjLFx5lAOACr0BF0DvKCHnH2S18gYQKQ+a1vwDT0kYcCmqNbx0Ra4zg9BHrvBvtAl/se/QDv8Yy4COOd/SGigi21ED7ZTkcPWBdomRfgieIH/oS1VI2xGYAgtzAdd+pesagFc2JqCp4AlZAzATZ5mUMNvAkaoklmpxM9hc8gTObm1bZCAt/AI+vE1VHhoDz3IhLXBGwAPtoxNAsRYD9UdDyib3WIzVIfQS+hxuxDd8EYR/DzyYLsVXmLXP/nJTx7gF7+fH++gRP/QeapBrAUa0e+0QXghSPIGBsa6UzVZBea0nS5YTwLjKiB7BjRt2bZ1nW5T77bPBB/adFYvGLdbI7qlTtHGm2OcpwKeCvDqnN1ac4vsKhB1PJP0en5mtQVlv2mF6Spdzgv/TGqZ83FbuuhRJlp1YM8Wg8YYMDAPccFEjMK7SBiUzAMDxXl4sBOAQBYAePGOJLc0zOogDCPy1lmMyKchc0cKzslndkAHQZHrzAXgwjEkM1R6FR2n4jYNzooP9OI8yGIwSDNyxzEI4zzYasNRAtYIjrQnSOCIyHwJNAQnHDzgI8vd8IngZdUKfuFImD9Bllta8JpSNUqgLL773e8+HAQO3e9xYjgugAqOi7aAEjJbACVOCqDqB57j7Nj28Lkq8BJa2Co0CFOposzOlgMOkqD/ox/96LHmb33rWw+nivNkXYAA5mQdbvNoyDhSggkVJ0CWNPI/Y3rwFt2Ab9CPDJCz20NULphXkMFaGJM1wmdpRs7IBx4yvwewK6CAh4n40W2CH06e+dFfgKsHwQlMgknWCi1sVelg4TOVSeRF1g8/0ScCAO28EwcbYI1cJwB3gEdAoHMiqKFvBEPoBiwB9EwUqMBgZ9BEpYB+ZNfovrYLr0k+OF/E3FbJqsPzICzVV2TgoXa+R3epTqILfNB7zwBBF3aFH4AubMvb1WkHaMDuBfBmcQBF7+RiC5Z1etOAdsnWCXbOtg66BDCF39gsABhfQmLEWCQz/M+ZFucAjFHJIRkBwPJhPPSLpM1KC4Hec2duXSF3+rMmZOU5O2zOxIkKCTIA7NlPvupLocWzVNg/fgF9R5bYLbzlHA9+FZ1DB/GFjAsfAXXMB43YAP4R3qNj6DngBh7Qjq1lkkb0EDCmriNTwCJt+Q6fBcBjXXznzSKsDb7gb6HVQ+L4WOTnDQLwEP+Az8XmtXPopnpuxT19ML4aUAr9gDaSCIHxCmhMvtfXmL1XIFDHuFq5sIKSdpPbJglyp5Ugz6KopwKNbitKACTIWfGk8tLEzvbGkR1g6LbNJjKQftt2Z3hyzd2YV4HMhC7a6Osz4YW+5V1aKD0GR7aHAQJQVHyUgQwHZ0dQQGBkdRgYxkRmQBsCCNsYOAgUnj5k/pTGKanywbEaXLgrA6I8jIjDJHPAUHF+zI/Tw4ET/DA65kvGQ0sGNgROho0DJLj53ixoN7PF0eMQGIegjyOGDgIGxg093k2CE2Vt3vnElg30UIkhWHsAGkYjbAIrtBMAcXgCHg6fmhXg4AmeKB57+mTTfJjnO9/5zsOZOC7f4xRpz9rZJuFDZkppmgBr2T8BD8EBcOL7kaDthz/84QMgIAvWTlBhXVRtoB9HSPDlQ4UJ+gFIAh5k8fWvf/0hB42e3zg5DooDRDjYTabP+GxTAQgACQQSgg28RiYEBGSCrqATP/3pTx86Q3+f34LMCQDIRccOj9A7AyLt8/ySPDADQR+gEZ3gQ3UBfSFLRecp4+OUkSlBwfNK9PFgNWPBa3QZXgM+uI4cASAEDtbBXAQVeM9aCE75kEtljB5YEkbvoAV7YtsTPhEcCT787Z2KVs1oC9/gn1Uf5EZgRVe9XX1V+sZe0HnOwlBR9ewRsnbbGECBXgEqlRF8oh9BG0CEj0AffQYXgRU9wH59gCf6AOBFh6CHQI0NYmPePo5O0YbxGRddoJLEWMyNfTAH9BHMWT86bbUVOSAzbISqFbZjZdoHGTI39gJfWT/VTIALckDH0EuqMoAlQAT9WDu2jK0gR2/cEAx2jhha0Et0HjqQCWvHHtA1Kka0YTzkytrRE3Sb+QGtzMMZOx+FAfCFJ+gn8kb/kBljoTseyIY/6CM6gGzc5nQ+6EEePoqAMaiu4qsYB9mQXJDUCeoYkzkZE5shmUR+yA6fzg+gBvkI4KATYAzIhO+eOeTvK1sflb8CHrcsT2PVLZFT4DwFavtPt5YMwoKbZypPlfasrnAtt/4mQO8EeFbbgtWndFuOJzD4zJZj5UOtJklPgp4l4EEgbEEQ6DF4DMST+QwEageQkEGibIAWjMRnWtCGw5BkjDgJxtMRIwQBD30JHgReApWZDM6BLAsDY+sAg8FRAIpYGIGP6/xUgauEol0cG06M8X15I9k93+NIyWJxuggQh4eDRTEBMKwbA8aw+XjHGWultEzwZT3QyBy+IJK2vtzQl3lSZSHbZx4AjwpDJkjgx+HisHCiODjaE4hwaqxdoybI4PjIqAh8nr+h7O9zOOCXjw7gewIoAc3n3Xgmgfbebk1mDiCjwgOIIchCAw7b53QQ3C2N4zCp3pChAkqsfqALOEtkxzrgI7znMCx0EEClAznzoT+ywbnCD4AXTp9gwPfIkuBBkKMtFQUfGYC8+CHQwSsfxlgNguvefUUwYR7ADeMzF/ShF4B0dAL9hudUKwgyfAd9jOPZJv5nTs84EOhJEli3z7AhuFkRRZ+Y0+fI6Pgs7aJ38ITxCTboAoGEDwEHegADBGODNjyBv8iBD4DBZ5MwRj58rnOWVAqwBYITPLFCC03Qiy0zHsCStugM9urWFu2gG2ADjzyvwxrwITgHJ/cAACAASURBVNCA3bJmwAVbZdioIBG+8z16jG7QljaMyRpJvHxQIXaAbiMj9BV+My6yAijQh3F8pg1j8eF7eJmv0gDEQCt66zVAnAkT68Kf0Qf5Aa7QR75nXMCQ1c1VAEWf8CnMgb+APz4LCRCJj+B77Qc5shZ44xEA1upBfw9wowfQxnisH3CDfPDVvkUeWpEfus1Y2CW0w1vWDZ+Qt1vSjAl/+aDv6BHXfSin5xZNcKAdP8h4bvGgl+4EWBGhYgYN9HcLsMvsJ8FZPmeCMKkSTNqkDI0dp+23rOh1OpBB2OB+2uY5gbHuelaiEnjIJ/t0wDCTwRVw76py9rNPt513Anan61d4UWVR+cBY2+fwMABKjxNA6TFwPoAEDILSrLc24pQwDoIQmZ7bXBg1jgjgwxg4GQIlThDHj0LhGAk6ODWNCyePsfLRqWH4LAK6EDAAjHlqaTAXSlv+x/HYDyeMUwGgkAUyF4aOoeL4UQorRVzDSAn+7kebRUIzjtptFZwO16CTD44NZ+LdNmT7/KAogAxvD4afVBwINPAKB8hc0IwjZJ2p0MgDPlqNgG7PVumAGdtzMrRlLAIVfbwbBtlCC+M7BtUIjIT+0M7aCOAYKeASvgnkWCP8wbE6F33hAwFHWpjTQOOrO3x4IOuEZ/zgOOnPWpCRTwz2TBgVQoyKNgZO5EQQQG7olc/A6QxbwAPd9EGm8JWxWAdzwifGBKyoLwA8xqMNdKOn0Mt39BdYMi590Hmuw0NvoWZcvoPfgmazvSwFc53xveuNtcpH9Zrv3L6iHTYDbQJo1um5FdqtqjvpTLQRbAI58L8AizVrv/RBF+AZbeChT9amSkFfgwu2BZ8JdvSHF/BE0KmM4Beyg05sAJqRBe1YF2Pgb7guAGQ89QTAhG7KAx98yvjIw+0OK6qsQdr5m/nkk6/kULbMKTjFXlgL62cO1kK/ztFncINHyhpeZpavnKVN8CjoYu3oDnPZFz8Lj9ELv4MX6iXgDF77ihl1lbnsx3f6OM/AsQ7GS/+n3sInz0sapJwvfZOPJkjdQg+0n92zba6AEgNwV1WYBMk8F5Pt87yOvkad34GfVaXCIKweJgCB/y8FfhJ8pD5OQMmOXxYPaDPxIxPe1zZXgO6V8dWN1M/HXVrpeOuACAqDJchhSAid7JUgl46eDIIJuG7gwlhRdhyhz9HxnT3MSaaGQCzXY0A4WYwCY/auEB2XQIM5uGamVPdAdRbdWrjGPPQnUKhwOmJo8cm09s8tM500v6HRTMB9WdZnGw96Sh8ORyEAHBwXHrHdAy845Ev/HMODk1YBdGAoNrzFIVtC1okJBOUda+HvdKiJiLNEbIBQwQUBVhp0dBovdPO3ZwekL0uJ0FP/T94xZ/KZa8ybARv+ufWYBkgwJFCjnwBGAVLK360a+QKNOgbnrU5Jxy6fGE8gwVqgj4/AVcCTh+Q85J3XnE/+ptPudE3ZVMdgRa2ObTC74hxsS19BJzbPWnzwINc8gK+z5jqAxyqBa8KOkRXrh0+CNHkozfLYhIT2jIcdIkcBo37B4Ky+EfypoOCPoIlECv/TgRDXmAcak54MWoJTgx7XGF/Zus6Vs5aPaWNdNpvf1bFyTuhU3unfOpsSrNXtE/ulPilH2+o/UueZO4O/NE+3I7rAc0c3a58rAKnSWtenv63Vjvx/FfAn21qZrOQ6ahLTJWorXqEvAF0+FYztQMRUboz7WrLL2Ko+XVn7iicJZPUBxk149LhLK41mNSlB2SyMwOctyjI2JzIoGNDSWCC0oto0eo08QYyGbvA2aNmmE2BF/jsFyApROirHr2MZ6AU5rKkGqi5wVSHRBkfOlhGHZgFIHj7VaemQM/haEUgn1SlANcTO4Rp4EijVsXaO2jlE0dWRVB514LR+5/wZLJLOSh9BjyoMIJKSeh1P2pRj6lPHt50jdSzW7WFgvsssOcfcjdWVktOp1uywG6uCpitBYBd0mJuExQoH6wVQ8j8/JD3elEC1xe00aRZ0Ua2kLd93GXLqNaCH9lRItXEBI/PzN/aS26eAYLZJqQixLU0FSDC0Wp+BX7+X+pYgQV+Y9t4FXfpUv7mytR3Pq+x2Y6SdrXhb50rfqm82SRH42KcmAwkMO37t1rUK9rs+V4JyN0719yd5qBM7v70CPLv1uY70PWkH6eMmtit9xgCT40rbbqwTL1aAzO9d07Qys2sHncbcXZKy05W8RvLLx6ps+n549LhLK5V5VSJMweQCTsGBsZ9Fbl0wzaBWBZhlOJkhnWlICXR2RpwZFe1UrlW5z+yQtij3iqeMw74756QolVOW90Ft6ZA6ANI5oLvtpsrUtZs4swpcpvNNy70EPTIdqgFWElLnukrKVecCzeohf7NuDVWdWMl5ut7ULf52/TtH8Gxpf0cbPPQFpQZLQQ//w3cSISpA/PCdVV7GpVJDew61rpxs2iPzsY1JRVOZCcR18N6Sr215mJqKENuZ0AEogm5fttr5H+hBZwR0tY3rndjZRJeu6MDVtqmHq75dFaLKpNPfCgqv0kb7O/Y/WdOOljsyyTnTt3dxIuferc8xX6pS0iVJOwAzBSWuJwsXfJd3eQnUXNOUx6d2xsvTeamJ7lnxMlFK//gAPPmkZR35aWBLorZLVOx3bp+o8FmxuAqAOmS9ywB2gSeVY4XYd4E9gxLz5HaI/TJAVV7l2AiDw7YchiQ7ReDcVePe/A70nGT0YV0XDF7hZUdblecKTHZ9q8OpBtY5iQl/ar8KdF8T8HSgfUXzyaFM1rpqgwOBv2RObFv5P7991YxP13a7JyuvHjLPZzVVMJe6wzw+abwGFebM8zj041wXYIezP5xZgRZAGG05WAzoWVUQBVHYcNpsBw6erTg8I4NT30nGfgIdCfD0zwbLiW2/NH8mazrx5er1nPOlAEoCnkyYrtJ2p32tbNd4vUoEVvFZPehkk8lpgqYJiDnp5pW151i1oo8fOAKersRXHWwGAheYTMlS6hVH7kK7LGOHCqeZ9sSQpaEzgFyjjK7KcgpGnJNgS4bzUGSl/Pg2agHobu+YNhOluqI0V9u+BEKvGV2CyVXAukpndcpd9kPw9FxUHb9WipLmnZy7YFDnzixSG+ls72rGdpVHtT16zTpNWKjaACiowng3F4d5ASkcanWttEMvATDeUp3JgvbCd7tqrfQwrkmUoId+3PkJ8OLcDjT4MD3ADnNT9bv6Esiuapm2/mHL4CTDaSU0eVnHlKd8n2cfpknXsxWZ0xrvXp/IapVsvQRA0Td6zOPuOnb9VmBzleidEsC0zQS/Oz+sv6Zvboe+lO++w7fEAfruN4BnVT6XOaetmVVwrtnSFIwwXu5X1qCvUPidAf8KoLoKeCYGYMWjq3qxplQg/s+7x1AUMlMqPDhvPrutgFpuXCHrl86+qvJ1AYI2VxxxXedrZHh1zFp9g17kQYDs5LcCPB14SeDbrQW7yrMfjC2/6tmszL51KBNHvnMSV/onmEc/vREBHaVyw4Fx/mZNtAUIeaeY9lkBnbagnp8c2krHfHI7/OOMIckDB5iRoSDJu49Oc3j9lHEqO9tPK9avZYcnenPd6R/Tv3a8USfrGcyu7WvY61Reu3anhFMfm0E+/WqOXeMM107JZqe3V/zihAevyfuMs7v1SoPxj7ZX4qvrfEkbaQEPd2klql8xOBUnnWU915CL7LYlslKSAGBlcLugX69dATv03e1PJ+Mdd9p+l+1UA6j8gK4JKq7AMYN3BWavaRDKoKN7FaQmRnynzc5YugBfnWGCiW7+el5GOcP7auj5/2otKbP6d4LXzA5rmdbKyzToSkulecJvKiYEA6ooAB3G8FA6h405OE6VJ98Z5bjyLm0UgOLDTE/z++qY6kQ5rOxdclRLacfBdapKHlzkO9pcuZMFenb6VLc3T/Sf/Nik/0u06Spr+V3Okeen7gSvl6B3OsZKVlNgf0rEq0+d+rYOjF4BqNP1v3Y7/dnkTJfVnkkcq3TvYtUUDNkuEzXB++MuLSatGe3Ogeosa5CbbEtUYe8CQ1aXJgLNbZCkv9saSEfM39UZ5lomqDUFtRNaNZS7yp801b3a/xXnJI0fFj3yXSen4nd72VNHmHrHeD4igP7ebl0rP5kZ7/RWwFXp220Z51kT2qmnV+9w0LbSKa1sHvo4oMxhYICO62YMDhnzAVQAOHj4IHdsWcrPbBZQxPccZOYZXHxOuqEMfYYM7dNWM1BReUIHoDe3sXzGTXXAp+zfNXRZ/FTGK/nv9O+Obk784902r50wdeu9WgVJGrPvScbyxNhRK/Be9y62PLg7qfjf5flL93sJnZqAPKvRd8DOac36utNaKg5BN0xmP3CXlpNWIJKT1CpOd26nZjQrBZ5UZSqqXCG9VPp0hDp3aFoFhup4O6ZVgHcSUL2eWxPVgK6OJX+lKfk4AYopjylyvkvjFeU/KfOEBp2c+tDtWdftrMm46ITPhqI/QZjf6k6C1y5jXK0tAdOqEqWcKygBaHDui35UNU4ldtepzFPvV1ku/POZVbTHhjzrRB/GAgzxsEnOP/EEYJ9wLACxEgStPLOLp2Fn1Ue6uu1pec25IICMYCZ1nmvMCR+4k4vb06ETugFpVnsmck4fuLL5aSBdzbfr3117Cbu4svbXaLtaQ7feSXBd0Xinr/5+V53oktrX9J1XwXLdosz/r+prF68nyflrguOsqO8qch0N0v6BQ8vpEFd3G1UnOcnSGKsi4hPYqQJLYMUCds59VzlijdX46hqeEdwEkEFDBVVXs5o0iKxuZVYycQrPrPWlHeNVw7w7/50tHTMF9K4DPNV2qo6t1pZbZVcDoW8IB1Bw9msKLtN5qHdXqkQALao7Pn2Xqg1Ag6cec6ehT9ZOwMDzeuAhbXlKOR/Xq80kWHcbi+8AeqwV3gM6PVNIP8AM4BMw5ZvY3ebSLvJhlM/Y2U7fXgqUrEBv97yfu/q/6/daQfyKbU+2RZRjrsXnCuVdwiceGYf0CVMbYtyX9J0r/eliVRffamI3qULuYpXrmyZRJz5zPWW2G7ejKxPYia+qds7/bwGenCQRVFdyX1V1ukWvkGGdAyVNhghC6iHODiwkM5O2VZl+tW0wEdqpzdQIsh08lh9XDE5apnPa/k4WdFr3S18X8DLu1TMqHS05ng51Yjj287Zo9BL94cGDPoAz9TbvctllIknjlWCQ/SzV8l2u7yQLAc/deelPpYZnR/EMKZ4n5cNJeRYO53jS4UAbdklliH4AHp++jmzR+azE8j9nhZjHdvxtIHM7je015uN7qkye3REkcU6Ia1R8+E0lyFvfeSpzdax3wVD1kSf+766vqo93ZXWVlpqIXe0/bZ+BvAb1iT+rSZ6PGWD+yUHr/zVfuJN7xgT/PvmWib6c+MwcdYdlKt8VFtCX7wolL6GDNcbx/1uAxwxWhZHgekaB7/1uitjq4mt1R+GkEJ2jMiYReY5r3xTQSSkMFHdAxjOCz76sx62CZ8a8IosEobUU+gwNV/vussnJdksG+hMoyvG8i2hCr/rkQ63UFXjoXUYdeKff6ozMFTCXweClsu+TozvRR3/fLs/aeas3lRvv1uLloqwfnlF1gQ+MyR1dnPUBpABC+B651C1e1gmYAcT4wkmrSgAVPszLnDx/xyoP4/gKFA9YU3kCgDEed3EBvNjm4sncvv5FPZiU7Su4NNDu7mSd6JltJoHqyni2ndr5STeuzL2rWtRD0RNfnXNXOmv/aaCeVJOurPlu2902ewcO1FXmq2dWT75wSqOVpBMvr/ilSbKtbK+MW9dU52HM43N4GKSWygQ8CVrqdtWKoS5gpdwpRJ2kQcO+CqHbhlLQCqiW/joDPG3JTZXjbruXQLMGAGm4sqYq35NjfKnSPbRWp1W3MWljmdq1VWPelW53411xCglevDPKYO46dDyWxvk/AU/q4g6UV7CR22+1Ktg5u/rdHb3MasuqCiYt/KZywxYXtAMwePEvW1gADKo5bgMCUHhYIN+5ToAPn8zKrVy5ZcVvKmrMYV/k4Atm1cncyqAPVSfm5Dk99OfluIAxPpzv4YGfd5KdDozvAlaVwXT74qVsTf9cffYVG7iiR8rWs1v0zbWk/qtHq5gw5UHXf+IHpwBPOqb0XOGXcXZla8mvupVXgXYFzM/SOwGEV2LYNKno4sOEp/LHYzSJKR4vD13d9dAZqc5UpqZin4iBEAxAIzgFVoGV48rUHKfOWYNKBh0zserg7ji801qvXJ8a3GnMChZP7VfXO4Cbba849jqHzxlaOdqumqixpyLnuLuM2PFSLyZ72x1vpEM9pMLheRLbn2S5oiOdUjrpHE/5Criy0lTLxFez5bu6YhJC9UUafCs99LF9RUWGv6n0AD6o8lBx0e/4vi3vpuJ3rVZ6S7w+wS0t3rslYOIa65YvvHaCsWgDTznjw3N7eMgnAAgw9t57772p0l3hwbOAZ6Wz1bYm1Z6JH+1sejL2FZ5Um/T/PL+Z21DV7650dupv6K8+XolL0DmpJMiv1+SbPOtkuvJbyZ/0Ix3ovCPP6tO6bd+T37sz750+AnrXbuLkWG+9PLRuM9UJO4an4e+UJkFKBSxV0XfO3wXkllp3S3kN0Lk2jf8lD2PdEc5L9FnxfGLAd+d/xuAJhpx72WUy0FWv353zmcC0cjruawN48r1PK35WB5Gl1sx2usynk2OXTdm3jvFaGbxrBYgAWLg7i+0nfqDZQ8lUVTjADB1sO9GeChDX6ceHaz7Xx6Sk3jDB91SRCJKc0+HjHWqf+MQn3rBe3kID8gEMcY5HneJOMuj42Mc+9gA8AFbkzDmhK/6ggtKO7l3wWunKSs93WXqXJFy17Qlomo7Z0ZoV9wp0tI96KDsDdq3Ud7Qge2RNZZGxpg+1FChPqkETHnSAYNKvxizp4je8qMHb9qkzgh8rerYRaOoPnokPky0p5n0JPiRPdjSrc9UP5lOfGevNc3gmAcWyvhlm7l0zGJPxUx2HYCOzDMHTKrip/BWcpEPPcXNOjWNVVpWJ9dzATimnZcHMMFK5GNvM9YpjPRnKiudXSoynOfL6lA+rMe9kAnXOzjmvHHYNTNCVZfbd2rutvjx3YLWq6nytTqyMcOJgBVfS6fZed+ZFW0pnd7fSM5UzOu762F7i3Vn8TwUH8MPnk5/85JtAhAMC8HB3l7eRaw/pg5wfXsonzv74dOe8S4s7sARUZvlWkgHX9NP2BKkArAy8BpQuSFZHa1ttOgNTp08dINnxd5Wld0E/aZkcwF/pe1YvV220sXq9nh9JGzFYa3fd2OnT1dcasDNhTVtPPfFJ9fJbWU7A3BW/lHzoEooucbniY2mblekrPkvA08XNBExX1ltpn65v2q7jjTaXtreLaRW/ZDWc8dXvN4BnIhCVUCesw0jHscs+UznynEOnNAqOBXcvExRg8Tv37flf41hl97nWqeAngFCa4Ee2r1l8Bwon/F+16Xj+WoBnyodn1lP71jlX5XkDfvZfgYo7QECQbrBlDIJt5XWO3emgQWAFWnZbzOnIct4Mhln9rEGwC6Y7+5vKkWoLAIf5PK8DsGFswA3gkEoM//ucHB9EyJo4PJzr1v4T8P35z39+bEU5ftqVT23mO/liMsAWGhUd+E3FibvK8CnwQiAE3Z4Z7Bx8+rjcQujATAVIHZjotmkEylzLO/0SQFd5Trd7JnI82bbryLHqroD6mbY4AfaOqe3kXHWO3GmQZvU//bnzJnh4tuJpDFQmz4DMKpO0zY7XJ5+V8Tl9TOXtRBc+6jbIUd3Orfsrx086vXnz4MGJIlTj7hR5ByA6pwxjO0EKiNz/3Qkg53SRmSHkwivNu0wrHddLbR0xjhnQS1R6EtxlCXEK5D5qxX52/lOmbFBMXldDmNCQJWWd7ArwEPz9oG/O3QGhBC2ds++yesbWPtIB1IyqsytoryXpzmlfDaT4D/gKDWwp8Hn//fcfQIZtP76n2sI5GqpAbHNxxsYXtfL+LWjzac60Yxx+1Gsry1a5aqYvLzIh484sABZ3eskzrnvYmT48O4iKDzTUCk9n93ULIX2OFa/qmO2zqzorl+x7AiFX5aRe3t1uqP5zF4S1zQng6QBEl9hAf/Iy41Zu2+j/a6VoZU8TH6DdrWJW1ZVVzFjNpSxXfEter6qA0lbXvaJ5uu6Pop2+ahUnT1XorBa6G/XmLq2qCLV8mVUUHeu0UpHlqe4BhI4HU1XgWpITsZ6AmesQIXcoL4W3cygJGrqKSVdJOjkUx6wgbQd+doJNWWRW+KyC1jnr/8r0pHRJx6S0fKK7jlErhXk9HUhWU3ZOL0vkyMTxlFdu5/IdAdJKQl5zHcybGaY6rn5WHUugtMsis4qz4tnu7qq6HV3HOAXa1Zy5HoCNDwB03QAZt7J+97vfPc7OcI6GcznwGnBCH87X+PoJ+vDx9na3JJOv9GW98Czf0G5FiUqc7en/q1/96lH1od8f//jHB9jhgDXbb8iUg818VomDepJ8mvCsq4D4XT3DcrIFg78ASd+YvludTN/quvhtVWvlV6t9J3g5JQ6sy+SOufRxFWzlOFf8SeW3sqqVz+RHvaOp8ngFUtIP0KezLed3jEnS6XoFKF18kMZaMEjfb5vc8q5rSwDgtVM87XQwZXQV1DHelT47Hu7sLXVKPWTut25LX5XirUpoWCosjgWncWJaClEjc+FpCGmIGmga2MSh1GqOSrEDUivHkoLtGF8z6hxnd63OdzIMg/qOzwkar5T9VmuvvF45l4lMnCNL0RNn3rXJrE8nkcCglrs9y8FYZv47p5clcsGKOuU1gRTf+5oD+M/4lfe7TKtmvilD/jY56OS+yn5Z5yRo6DyThlO/K45KfifopNri1hMHkHnxJ/4DP0I7fgBDABxuXacqI0+hDXCUIKdLuGjvXWLqAt95y7vy+M1vfvOYmzZsc/H9H/7wh0flCcDjgxO7RAQ+0O8ltzPg16las5KPPMnKnTah/u/AyW7eat/ydBX0q81mNSYrcIK1Os7Jn5x01BjSbYPQV7ta+Z+VL+6SlqtjrPwZepQJeq1GZ78uqa1AKNurB9qjetZVnac+OWV0il2OeYql07kn7cQr9QgNfZeARwGk43KyBEa+W2hCSG2TJXyudXdbqWgTRU+hKtiO5nqtKohZkU7tqqO/w4tdn+rQJuPfoXnKY+a/0lZ601Du0JfrTrCTJ/HN/m2blRDbrZxqre6oJ7Vsb4BwS2ulYx3YUUdX13Is25z27qs+VICcGa5tc+sls9cuiHudawnKTnoIkDHgQhNAhMqN/GO7ypex8h1giK0lPgAizvgwJ22o+tCmnhdMPyVv2a4CzJjp+4TsfCo253r8n+uAKUAWgIf5+O1LUtNpO4d0TOygVlxyvOqUd7JeAZMajDOoV9/R0XuyS+m3yl+TyE4P6jwJrK/qc46vbqce+3etHFU/dQKUEx+8s/WU5UQvqh5kQrWap/o1/xf0dPaQbfRpCQj57lS0SN6k756u8wRkV7xP3Tv5m+RZyjp97QeetJwL78ruDJqltFWZ8kRcLWM6bo5nVsY1y1K+T2c1/qpKVct5rqEDWVxL58r/XTa5ouHZYF7HNasyGE3G77bgdjKZBNdU7rsKnMbXVUMmhmeGnXfq8Lf6mrJ2KysDea4jeVmrOyue2E7A4xhVx7IiWg8iW6GBH10VYVWNWgXPGhQMzNqOh3PzkK50V75VPUlau22X5Gf+rSyxHaooJEfYL+d0pMMtL8AP21lWcVg/r5ZgDJ6ILBCq/kEHLl/ox8MGuR2dufjeCo4BMCs+8IDrVJY8W0Rf11HP0zBGAuxVxaDqlXRnNq5Py+rzrmq0srmUT9Inb1IXEjDkFljKqjt/pK3VRHjlU7rKUA3OJ3/UbRFnApOVWuQFQK2JRNJxxWdVH9vxeOcP61w7n60eVGBSZVltvI6ZuwpZ4auAJqt0+p8KQjvwWAGFvuUlK501OUv/vQNXea3uKGXs/sCTltMgU3k6BtS90gRDK0feKX1mITVbqQ4HI9ht2XRbO3WbSwfg+hJFrraipqU7efAS20ryqhrPhJZJmy5Ipvw74PVMdsZ46lH39uppBubaKkDRwed2TQXWnl3RSHd80snVrSWNS8DjlkxWkORd7qnn1lvyNoNIbbPKVFKHO4eWQS4dkzyz7Mv48oT1nA7Sd0HjFFQYl/k8EExggu8+s4ffnKH529/+9s4XvvCFR7JBtYe7qf76178+Ki78DRiiHR8fKsjZH9qnrFiPz+xhPW4ZWG0ygTGpoSIE4PHAdL749BSoqrNP3ciqhjLOcjt/W+E6Bf8qY/6vASD9mH/rz9Th9I+nimfV0bqdsvMFK8DQAb9u7ep99QkGa88GCcBXfnvH1921ScJ4BUCdxktANQEQ8qVWdPSxxp8u4evAaJXljp+ntdzluX7KZKiCMdfc2eRKFvp/+dS+Lb0uNoNGRfhp1BXwnIJ+RaRZ0XmGadlX2nUAKkCe7ahl35ea+8MYZ1Lt6Zxj0lazohXomQKSuu6KvqUnM2W+q9tR3Th+12WnAh71MLNv19it7VSWrZWerPBQtaggPLOUugWz0omVDmZGnmMZOLM0LU8m+ozTcktHZyf4m+rUVL/lOb895A3IYHuL92BRkQFk8FBAKj2f/vSnH9UZ1sHWE7+54+tLX/rSox0OkefpIIfVIyt4ojP9vGNMfhkQ0D3G4rwQAEy/wHhUlpAhACvPV1Sb6SoQHQi3X70mP1bAQb3U53bJaFfNzHM7WZHb2a9zTWRfK86dHmQiUSshBrSuWqhv0BdUmuVhBny3WnfxZlIZVTd2B38nvpQ2tVK9S6wqzxO4ytvqo7I6WBOmqrOdfu2qUye7vppMr9awmmeVQCnzOv/Of+faGbcFPApgl5EaoE6g5sQ8r0tYRaynYKSS8jvL9o7bIdWKUCcGvFrHrvQ3Xfsz7abK1zm7BIFp7PzdGcmVNW8I/wAAEZpJREFUjCbXVPtVmSZo3mWNXbsEBOpkp7fZt4KepK+WVB1TnmRgSNCcTspsrdsuPQGeLqhln1ybeqvuy7sJ4DHYdrLe6dTEHrug4BOWOYgMX9i+ArRwONhDxgAP3maeh5UBRvD55z//+Ttf/vKX3zyR+ZTRW7XSP8GbrL5AI88Hop2VLXhLZYnXT1B5AWAJfnxhaQUvd2wi/c+uf9qsMnXdtXKTmXzKP8fXVjIY6+sTxNckturs1TWnjXoOSB5Ue8/ky0pcV0XLZGbnP2uiS9tdBWWl+zWJ2SWFK//Z0cm48GC1darOdv475dmB4u47aeh04Zk4NOl7VW92epf+dgfkq5w+AHisiOQgKyd3MozOUeuc62Ky1JrCn1QV0tFrJLvSfFXqZwRxcrwTRXipNjvwtTKYnBs+aiTPbl3t1lT5PS3n1na1MuWcnTOqIGS1vgoiHDNLozjMDFrSkZVQ+lXwvnKStNWWsiJZKzrpSD2z1G1LTABPzildEzCTenRluwdQQ9UFgMN88A/Qw+Fi1gDQ4HsqMt65xRr/8pe/PAASt45/7nOfewN4qm+p9p5ryWqYcwvKMpuHJoAZVSUqPQAvqlD0+exnP3vpdtqd/t9JUqqvTf2t8l7JXxvIgC8tynJC20RPcv01UckqTbWJbFvtKYP/zpZ2c9/1tV2s63zI1PYSeOx8ba1oJf1Vnt3cncy1/crfu7z5KPrlWrvYlkWb1Pe3AE8yIFF5t9WwCjarxXcG2gGi6rgmYKSCjgno+SiE9Npz1gy/Gn41rFWFwHIp/Wtp9qqzu7vmWmnpDjOvAHfdxsztr9zSXN3unWcVsqKSaxfw1Iy0jrkLVPKmA0wrx5+63pW+OyBTZZCBw2uux/FXh8fTHg2OKatVPwNU+hVuS2dbDZtnW+vvf//74zk4fMd5GmRFtYU3mkMfgAkgwpZXPQSeFSvBJv0BWq7NPmkHrpdx+Z4fZE6Fh2oTdDHOpz71qTfP5EmgN9kCumsDtTpTwbf/ZybPd925jRMNE6AjSDxtPde5EvgnuM7qW46dOlltJOlc6Wqttk7PDe14VO14BRYq6DjpxyS+qc+7ytTJD8nf7oD8FZ/e2fqV/ic9PF2vFTuPwdTYZvJet02Xd2mlkqZwc8ITcdVAd30luGbF0zlqu6kB3x3/NfqdjOM0567apGGlwtI+g3tmTatKz9RAT7TursMHHEcNarVPBQVczzs36hry/1qpsG/OUTOHDNaWoasjTB52SUEaZrWHdOC14pOOv57V2WXJztfJvc7RBaaJHGsGP+lDmzwszf+884rXT0gHoIdn43z+859/84BADit/8YtffACSDGRsh9U310OXgIezOvaRz4zP3zztmQcTWv1hXPhFBYqHI9L3K1/5yqMNNHtI3epQrn9yl+EKqE4C7irQXqkmTuXTtTNJmhyszf5Vt7J6qTz8Xe2Y/ztbd/x6B6aAT933WVnPVDSyupw+pvKoVlSuxKFJkidwqfPWanC90WIHmroKyUpHOlvXL050/xndcw1V7l1MygQrfeD2Lq2uHLbKqncL2QVi+6Wy8/fpbpFnGfea/a8CFxFybpO8Fn2rQOr3GXQTJH0YyqzB12oDvOgcbGd8WZ2iXzqcPD+Q7ZiPwKhjlPe10pVO20pABWb0JSCiv52tJODRvrqzPjVrlyYcWxrzyX6YrwKvao+r6msFUiudrMHMdiudqQGfczK8goIKjpUVwAt3WvkOLqo+nPkBAPEUZA4U57y0gzfJc/WX9XkHFmuicsNt7nyvTvhuLYEsa+Dv3/72t49tta9+9auPypM8YS7Gr4emd9sT8qVWAU62nvLbjb+qCjr+s5k4/TNJujJe1UErp4Ibtx07PTfQJcDlu6zc+n/yVl6hSysfcuJ9d/0KQLgyfvpm+q0Ode9icN2lyWC/sscr68m5tYX0VXfixJ0EYMLXrPLIz+UZntWAIvyXAiQdOPgwAv+EYVcMOse7Sr8Kd7Ufc57AVV1DB2IZp8q1BsFp8HuGr5k9TipJq8pCNcosnadxp3P04GylvwYn+Qd/LKfW7JrATL8T4ElgVatZXXUoadtljhq6Tv6UpNTKnkHIoJ/znrbRUh+7apZVHcdm3QBEgIOgJSsvbi/Ba24dZ4uJD2eBciwzWtba3SGjfBPksJY8P+R5olzDL37xi3f+/e9/v/OZz3zmUekBbHHdxyoYTL1hYlL5uAJ41ANp2gGeCsg7XV7J5GS30pEB9MrWVtXB6l9Wvm8FxlM3k5/5dwX2d/151f8r6z7xNa9XveD/zu+uEqVqr/o6Zbfy4VcAT51b+XQ6PeX3ajdhwrvdHJU2xvsA4DllKDKnOvlT4F1d1zmnw1858ykDJ4yatKlBdzo/9F+pUjnPlfKnYGd122wG04kTloYOEK1A0oSH2UYd6MCM21infWrGy33o7lzGyiHI38xMBAUr3icIq4ADOsj6DbzSMgU8WcIWlJnp1hL1NMHoyvY18+/GysqeAJjf1Uk6Vn6fQTkfLdFVs1K+mYFl5Urgw/zqCoeaqQIxLwDJO7nUKasP9bk2PnzQ8QVGjJ1bH9DCAwfln+v89a9//ThQzRkezhy99957DxqYzyBdD5Cf7OJKcEj96wLgKqFRfxL8VbvrZLmivQallR7YP+ftwHvqj+tKnU//lr6Mv6vNp3+qvir5U6u/V6sRuY6XTABdX+Vpyr5LNFyrPKm273rr9mFd9yS57MBzrSZ1809iT9r5Sv+62FtBeO27BTyTDKIStsqkO6JXIKAjamd0UwaenM6d61cUowNyd+bc9alO46XHvzLeCfAaPKtTc45Tdas6G/s5ngE7AdGusnEC9umEaluNj+89+5Ggp9te6Rx4pU+HkclEB4A6ubhFMNn6S0eZASQBTtJWs+w6Vw0y0wpGBZ6ejeB7EyuBCttdPHyQW8nZkgKcQJfv87NdrkFdsNpWfQ3r8OnOVuyo2KSu8fRl2vC8IHjLs3vYgqPCw0MQT3qrrNJhJ38MZEl/BiTBAOPUQ758d6oCdLd0S1MmZRXwdjqWlQDXoM5WULPSme5c3spOO5s2BvG7nt1J25d+g34998b1zges/Fi3JZfguZt76j/VgSqPrCStbCr7dud2Vj5mSlttl/raVenujnvq1xUfTofzpS/96VtvS79aqtsFlG4BXRYNUafy/YkZ/4vXazn1pWnUMKfzTKtTd+mcVKdO5cfOOHWQna7lOQDpzgOF6ZRzXR42nWR4HcjNipxPD07j0vFokF0VymAlXZkdrSomO9nUrYqa2QtsaFedeq0AQXcC0+rYTtntlQoGYwEQATE86yb9gfNAL1tZ3LJORQ2QwxkcKi+s8+Mf//ibZ/lIK785A+SrKhJQJHDgtnPAk74P3ic/GB/Ag5y9Xf5nP/vZ44A0B5k9A7QD/DUTzUy+6kgNxFU2NdBnFaDTj6wiSqvtMinbAWbbJ7hagdyaOFt5y5sjcv6d70/77sBNrrcDgx3oSbDfJQenSu+qulTlsrPV6gfTXmqyI41+X22vk0O2qTsx00RvRX+Ol4CUv68WI56JSatdB3VGH+861I93//nPf/63Q90QgyPSUXYMOAGeamwrECTjpmX7u0H5/1O/CcDI9WZ29gwfnlHSjgbH69aT3+nY1cdu60YQUTP5auSnICF/VmXUCibqXRsVsNTtgAwg6fzTQafBZua3kh0gQN50WX8G3VqVqNWcGmR1ZBmcdgCrAzw7/cPPwFOqZbUymq99YP48WE7VBz3gzi4AE+BGXvk8Hc7eAIyoDNUPcwFmHFenyG/G0x8JAAE5nOf55S9/+ejHazAAW4KlGlyqnLuMs6vqJW8dc6Xvp6rzSrZ1O2ISCFdVBu2O39ps2mAFzKnzXZKjHnfA+pQcr8D4qhI28YVpOwlWJwnTKm5WGSdgWvF5FeTTX62qgNMdnAk/Oj2f6E8d+6S7E1o6m1YfuyTk3X/84x//rUZBB4hBoDUrqEF0R9QJTdtXJT0BqDsMuNJHgHZXka/M9RJtMwM6gcWXAjzPOI5dteQEpJL+naHUdl01Z8qLbCd9XV95okyz1LoqAWtj2acDUlyvIIDvMpPhf0EDtKwAh2NVcJl2aiWkO4TruF01aufAdUCrLYSsiOU2F4eX6cPWkS8cpdICHdyG/qc//elR9QGI0AYw5BYg/OCloFSEGCPfj5UBV6DoKy9YNzIDTDG2d28lz5mb6hEgynFXd+ZBj3zLDLgDwauAdtLXne10smUt9VzHJDt3rNX5oNV2VVYC6rx1i7uCwqoz0uBcnQ+0TybcuwrQyRebIO0qn6cx8nr6ryq7BHSnSipjdmvUzp1T/Tnp0ZU11Fh9B/BcmW/aNivENbFjjLcAT5dFVOcoakrBpPPt/maiLiDX8tPqfEe32FOAnDKoKiL/T4z/zvgv3ScNYgUWlddLoenqlJ+RQ8qfcZH/nVsnk4Zq1DqrrFJMy6/JM/9egbYq27qtddKrbtwKXLrEJNtg4L4fS6en/CsfqrPMMw46ikll7JR1Vqdb+cQc0JiVG7e5eOIxFRRpB1QAbJjz3XfffVRZ6MsLRLmDizHQIcAOd1TxvR+3HtUVfR3zew4LmTE347uFRnv7Shd9mU9e8z/gin7QWgP/yjanNmm7la2txsn2WaWAJxUIXUnydsAsweSpGtP5wwqc81zKDsBwTWDVbZ8JWO/4dvmbcqygP2+Rv8rLpEldV4cSLDpuF4Nd3+omDm8mSP52FZBTjMoELvufwNmVua7ElFqkEK8on2p77/7rX//67xX0qzNcOV8FlOeBVorflXhPDPe6SniFkdOxVZ4VULsyzmuDteT3yoGsHO6z69BxnpzISoHNivNOpwQm9fDmKotIh18BTw0W2bZWSVay4vuTE+vW2GXxOUc68M5hZmCpNpRVUdYBb7A5g3MGdHgioMy1SJ/gKOW5qmTdzeS6+ZmPdTCmdMsfQAt3u3FYmA8VHkAI21es7T//+c8DcPA3vOPVEzylGdBDdQZecM4nHTTjuC4zQao1VGrUO/lqpcitMuULXbSxssTcjEW1iT7QZ2XI9U0SuZWN5PdTgMS8FeB0gFdeTzP/GlyqLq+qN10VprM1dbbOI32prwmslGsNuh1AuRJMK43OXwsDzKMfniZTK9/rWJ3OaHtdDNaGT3JOHnUVkFNMSKCMzax4Usfpjiys5rqi59LDWuqd3oxf+fjWbekTZyaTOme5KnOtAu6kQnESwBVGroyM72sF6gQkTnRxfQXGTgKdgrhJO0CFZfdT0K4O7Er7HT9WDpWARtDCCVXQlAFSxc1sJ+dLsFAdTga8qt+7BwRmMDBw+V3yJcdXn2vFqcvSdNITx71KGNR91pV2yZgZwDX6WjGShurAExikjk0D486Z65jTPjobVo6sHRqo5vBEZLavTKao8lDFoboCyBEcWQky60/b1vbkF7L0jfdVFoAwgBYgyn4Z2OAHfGas3//+92/acbgZoARtFcjteNP5XwPgyhY70FzlKh+gNeWpnlZ/tAIF6k8FFrtKTgcOVn44q6LaHOtO+jLgdjco1ApRbs1WEDjx4bZZ8YrrXSzcjb0DXTVWJljUpjvAI0DfAa5q/3cAT7euK37hGcC54+kUB9wGPKnkK3BgFqXD7TLqZ6o8U4XdAYPMlKfjTdtNhZDjrUpxdc5663O3RkvtHti8Uok5gbIpD3QI9ZZJM/MMCNV5V+e2mlMdWlUlDK51/avbx9PJpe5muVh+J40CjVpxSrpXID/XkM6+OtR0gFzLW7lPlYSu4rRyVn6fOvysTmTFyjWeaKYdAMYqEECC5/FwEJnqDFteSaMVI+j3XE43R74eArrMEA0czIs+AqYYy+f5wG+rPHwv/3kCNIAM4MWrMN5///1HhYmq0wT0rHi7y9gFNhWo+X1nFxN51qqo42cwTj3OLF+d7GjaAaOMA47RAXHl4tnSGnv8X4DY2eIksa++5hTUu2Ri5a92Y62KBtWH0C71mjWd7PNkf3fByIk3SfuJxitx5U7b/wMkL5t8m28XBA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5348508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015" y="314078"/>
            <a:ext cx="10270416" cy="938212"/>
          </a:xfrm>
        </p:spPr>
        <p:txBody>
          <a:bodyPr rtlCol="0">
            <a:noAutofit/>
          </a:bodyPr>
          <a:lstStyle/>
          <a:p>
            <a:pPr eaLnBrk="1" fontAlgn="auto" hangingPunct="1">
              <a:spcAft>
                <a:spcPts val="0"/>
              </a:spcAft>
              <a:defRPr/>
            </a:pPr>
            <a:r>
              <a:rPr lang="en-US" b="1" dirty="0" smtClean="0">
                <a:solidFill>
                  <a:srgbClr val="654403"/>
                </a:solidFill>
                <a:latin typeface="+mn-lt"/>
              </a:rPr>
              <a:t>Transportation, Trade, and Tourists</a:t>
            </a:r>
            <a:endParaRPr lang="en-US" b="1" dirty="0">
              <a:solidFill>
                <a:srgbClr val="654403"/>
              </a:solidFill>
              <a:latin typeface="+mn-lt"/>
            </a:endParaRPr>
          </a:p>
        </p:txBody>
      </p:sp>
      <p:sp>
        <p:nvSpPr>
          <p:cNvPr id="41987" name="TextBox 2"/>
          <p:cNvSpPr txBox="1">
            <a:spLocks noChangeArrowheads="1"/>
          </p:cNvSpPr>
          <p:nvPr/>
        </p:nvSpPr>
        <p:spPr bwMode="auto">
          <a:xfrm>
            <a:off x="5866228" y="1252290"/>
            <a:ext cx="6105378" cy="5386090"/>
          </a:xfrm>
          <a:prstGeom prst="rect">
            <a:avLst/>
          </a:prstGeom>
          <a:noFill/>
          <a:ln w="9525">
            <a:noFill/>
            <a:miter lim="800000"/>
            <a:headEnd/>
            <a:tailEnd/>
          </a:ln>
        </p:spPr>
        <p:txBody>
          <a:bodyPr wrap="square">
            <a:spAutoFit/>
          </a:bodyPr>
          <a:lstStyle/>
          <a:p>
            <a:pPr algn="ctr"/>
            <a:r>
              <a:rPr lang="en-US" sz="2200" b="1" dirty="0" smtClean="0">
                <a:solidFill>
                  <a:schemeClr val="bg1"/>
                </a:solidFill>
                <a:latin typeface="+mn-lt"/>
              </a:rPr>
              <a:t>“With the train (in 1872) came the curious, the adventurous and the investors.” </a:t>
            </a:r>
          </a:p>
          <a:p>
            <a:pPr algn="ctr"/>
            <a:r>
              <a:rPr lang="en-US" sz="2200" b="1" dirty="0" smtClean="0">
                <a:solidFill>
                  <a:schemeClr val="bg1"/>
                </a:solidFill>
                <a:latin typeface="+mn-lt"/>
              </a:rPr>
              <a:t>Villages grew, services evolved, and construction boomed. Tourists arrived. Homes became boarding houses, inns and storefronts. New streets were laid out to connect summer colonies to the village</a:t>
            </a:r>
            <a:r>
              <a:rPr lang="en-US" sz="2200" b="1" dirty="0">
                <a:solidFill>
                  <a:schemeClr val="bg1"/>
                </a:solidFill>
                <a:latin typeface="+mn-lt"/>
              </a:rPr>
              <a:t>.</a:t>
            </a:r>
          </a:p>
          <a:p>
            <a:pPr algn="ctr"/>
            <a:r>
              <a:rPr lang="en-US" sz="2200" b="1" dirty="0" smtClean="0">
                <a:solidFill>
                  <a:schemeClr val="bg1"/>
                </a:solidFill>
                <a:latin typeface="+mn-lt"/>
              </a:rPr>
              <a:t>“It was a time of livery and delivery.” </a:t>
            </a:r>
          </a:p>
          <a:p>
            <a:pPr algn="ctr"/>
            <a:r>
              <a:rPr lang="en-US" sz="2200" b="1" dirty="0" smtClean="0">
                <a:solidFill>
                  <a:schemeClr val="bg1"/>
                </a:solidFill>
                <a:latin typeface="+mn-lt"/>
              </a:rPr>
              <a:t>Carts, wagons, and the stagecoach met trains to transport tourists and to pick up deliveries. Local businesses thrived.</a:t>
            </a:r>
          </a:p>
          <a:p>
            <a:pPr algn="ctr"/>
            <a:endParaRPr lang="en-US" sz="2200" b="1" dirty="0" smtClean="0">
              <a:solidFill>
                <a:schemeClr val="bg1"/>
              </a:solidFill>
              <a:latin typeface="+mn-lt"/>
            </a:endParaRPr>
          </a:p>
          <a:p>
            <a:pPr algn="ctr"/>
            <a:r>
              <a:rPr lang="en-US" sz="2000" i="1" dirty="0" smtClean="0">
                <a:solidFill>
                  <a:schemeClr val="bg1"/>
                </a:solidFill>
                <a:latin typeface="+mn-lt"/>
              </a:rPr>
              <a:t>“Tourism and the train” by Leslie McDonald, Falmouth Preservation Alliance</a:t>
            </a:r>
          </a:p>
          <a:p>
            <a:pPr algn="ctr"/>
            <a:r>
              <a:rPr lang="en-US" sz="2000" i="1" dirty="0">
                <a:solidFill>
                  <a:schemeClr val="bg1"/>
                </a:solidFill>
                <a:latin typeface="+mn-lt"/>
              </a:rPr>
              <a:t>falmouthpreservationalliance.org</a:t>
            </a:r>
            <a:endParaRPr lang="en-US" sz="2000" i="1" dirty="0" smtClean="0">
              <a:solidFill>
                <a:schemeClr val="bg1"/>
              </a:solidFill>
              <a:latin typeface="+mn-lt"/>
            </a:endParaRPr>
          </a:p>
          <a:p>
            <a:r>
              <a:rPr lang="en-US" sz="2000" b="1" i="1" dirty="0"/>
              <a:t> </a:t>
            </a:r>
          </a:p>
        </p:txBody>
      </p:sp>
      <p:pic>
        <p:nvPicPr>
          <p:cNvPr id="1026" name="Picture 2" descr="West Falmouth Train Station from West Falmouth Library Archi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828" y="1575582"/>
            <a:ext cx="5303519" cy="39108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874" y="290513"/>
            <a:ext cx="10196097" cy="692150"/>
          </a:xfrm>
        </p:spPr>
        <p:txBody>
          <a:bodyPr rtlCol="0">
            <a:noAutofit/>
          </a:bodyPr>
          <a:lstStyle/>
          <a:p>
            <a:pPr eaLnBrk="1" fontAlgn="auto" hangingPunct="1">
              <a:spcAft>
                <a:spcPts val="0"/>
              </a:spcAft>
              <a:defRPr/>
            </a:pPr>
            <a:r>
              <a:rPr lang="en-US" b="1" dirty="0" err="1" smtClean="0">
                <a:solidFill>
                  <a:schemeClr val="bg1"/>
                </a:solidFill>
                <a:latin typeface="+mn-lt"/>
              </a:rPr>
              <a:t>Quissett</a:t>
            </a:r>
            <a:r>
              <a:rPr lang="en-US" b="1" dirty="0" smtClean="0">
                <a:solidFill>
                  <a:schemeClr val="bg1"/>
                </a:solidFill>
                <a:latin typeface="+mn-lt"/>
              </a:rPr>
              <a:t> Harbor House-The First Hotel ?</a:t>
            </a:r>
            <a:endParaRPr lang="en-US" b="1" dirty="0">
              <a:solidFill>
                <a:schemeClr val="bg1"/>
              </a:solidFill>
              <a:latin typeface="+mn-l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083" y="1113352"/>
            <a:ext cx="5500774" cy="4260506"/>
          </a:xfrm>
          <a:prstGeom prst="rect">
            <a:avLst/>
          </a:prstGeom>
        </p:spPr>
      </p:pic>
      <p:pic>
        <p:nvPicPr>
          <p:cNvPr id="6" name="Picture 5"/>
          <p:cNvPicPr>
            <a:picLocks noChangeAspect="1"/>
          </p:cNvPicPr>
          <p:nvPr/>
        </p:nvPicPr>
        <p:blipFill>
          <a:blip r:embed="rId3"/>
          <a:stretch>
            <a:fillRect/>
          </a:stretch>
        </p:blipFill>
        <p:spPr>
          <a:xfrm>
            <a:off x="615484" y="5633751"/>
            <a:ext cx="4800886" cy="966142"/>
          </a:xfrm>
          <a:prstGeom prst="rect">
            <a:avLst/>
          </a:prstGeom>
        </p:spPr>
      </p:pic>
      <p:sp>
        <p:nvSpPr>
          <p:cNvPr id="4" name="TextBox 3"/>
          <p:cNvSpPr txBox="1"/>
          <p:nvPr/>
        </p:nvSpPr>
        <p:spPr>
          <a:xfrm>
            <a:off x="5908432" y="1113352"/>
            <a:ext cx="6063176" cy="5601533"/>
          </a:xfrm>
          <a:prstGeom prst="rect">
            <a:avLst/>
          </a:prstGeom>
          <a:noFill/>
        </p:spPr>
        <p:txBody>
          <a:bodyPr wrap="square" rtlCol="0">
            <a:spAutoFit/>
          </a:bodyPr>
          <a:lstStyle/>
          <a:p>
            <a:pPr algn="ctr"/>
            <a:r>
              <a:rPr lang="en-US" sz="2200" b="1" dirty="0">
                <a:solidFill>
                  <a:schemeClr val="bg1"/>
                </a:solidFill>
                <a:latin typeface="+mn-lt"/>
              </a:rPr>
              <a:t>During the </a:t>
            </a:r>
            <a:r>
              <a:rPr lang="en-US" sz="2200" b="1" dirty="0" smtClean="0">
                <a:solidFill>
                  <a:schemeClr val="bg1"/>
                </a:solidFill>
                <a:latin typeface="+mn-lt"/>
              </a:rPr>
              <a:t>1860s, </a:t>
            </a:r>
            <a:r>
              <a:rPr lang="en-US" sz="2200" b="1" dirty="0">
                <a:solidFill>
                  <a:schemeClr val="bg1"/>
                </a:solidFill>
                <a:latin typeface="+mn-lt"/>
              </a:rPr>
              <a:t>and increasingly after the railroad came to Woods Hole in 1872, summer visitors came to stay as guests of the owners of the farm houses on </a:t>
            </a:r>
            <a:endParaRPr lang="en-US" sz="2200" b="1" dirty="0" smtClean="0">
              <a:solidFill>
                <a:schemeClr val="bg1"/>
              </a:solidFill>
              <a:latin typeface="+mn-lt"/>
            </a:endParaRPr>
          </a:p>
          <a:p>
            <a:pPr algn="ctr"/>
            <a:r>
              <a:rPr lang="en-US" sz="2200" b="1" dirty="0" smtClean="0">
                <a:solidFill>
                  <a:schemeClr val="bg1"/>
                </a:solidFill>
                <a:latin typeface="+mn-lt"/>
              </a:rPr>
              <a:t>the </a:t>
            </a:r>
            <a:r>
              <a:rPr lang="en-US" sz="2200" b="1" dirty="0">
                <a:solidFill>
                  <a:schemeClr val="bg1"/>
                </a:solidFill>
                <a:latin typeface="+mn-lt"/>
              </a:rPr>
              <a:t>Neck at </a:t>
            </a:r>
            <a:r>
              <a:rPr lang="en-US" sz="2200" b="1" dirty="0" err="1">
                <a:solidFill>
                  <a:schemeClr val="bg1"/>
                </a:solidFill>
                <a:latin typeface="+mn-lt"/>
              </a:rPr>
              <a:t>Quissett</a:t>
            </a:r>
            <a:r>
              <a:rPr lang="en-US" sz="2200" b="1" dirty="0" smtClean="0">
                <a:solidFill>
                  <a:schemeClr val="bg1"/>
                </a:solidFill>
                <a:latin typeface="+mn-lt"/>
              </a:rPr>
              <a:t>.</a:t>
            </a:r>
          </a:p>
          <a:p>
            <a:pPr algn="ctr"/>
            <a:r>
              <a:rPr lang="en-US" sz="2200" b="1" dirty="0" smtClean="0">
                <a:solidFill>
                  <a:schemeClr val="bg1"/>
                </a:solidFill>
                <a:latin typeface="+mn-lt"/>
              </a:rPr>
              <a:t>In 1874</a:t>
            </a:r>
            <a:r>
              <a:rPr lang="en-US" sz="2200" b="1" dirty="0">
                <a:solidFill>
                  <a:schemeClr val="bg1"/>
                </a:solidFill>
                <a:latin typeface="+mn-lt"/>
              </a:rPr>
              <a:t>, Colonel </a:t>
            </a:r>
            <a:r>
              <a:rPr lang="en-US" sz="2200" b="1" dirty="0" smtClean="0">
                <a:solidFill>
                  <a:schemeClr val="bg1"/>
                </a:solidFill>
                <a:latin typeface="+mn-lt"/>
              </a:rPr>
              <a:t>Lewis, from Arkansas, purchased 47 acres and the family home from Susan Eldred Jenkins (Smith). He also bought the Hammond home and began running the </a:t>
            </a:r>
            <a:r>
              <a:rPr lang="en-US" sz="2200" b="1" dirty="0">
                <a:solidFill>
                  <a:schemeClr val="bg1"/>
                </a:solidFill>
                <a:latin typeface="+mn-lt"/>
              </a:rPr>
              <a:t>Jenkins and Hammond houses as a hotel</a:t>
            </a:r>
            <a:r>
              <a:rPr lang="en-US" sz="2200" b="1" dirty="0" smtClean="0">
                <a:solidFill>
                  <a:schemeClr val="bg1"/>
                </a:solidFill>
                <a:latin typeface="+mn-lt"/>
              </a:rPr>
              <a:t>. Stephen Carey purchased the </a:t>
            </a:r>
            <a:r>
              <a:rPr lang="en-US" sz="2200" b="1" dirty="0" err="1">
                <a:solidFill>
                  <a:schemeClr val="bg1"/>
                </a:solidFill>
                <a:latin typeface="+mn-lt"/>
              </a:rPr>
              <a:t>Quissett</a:t>
            </a:r>
            <a:r>
              <a:rPr lang="en-US" sz="2200" b="1" dirty="0">
                <a:solidFill>
                  <a:schemeClr val="bg1"/>
                </a:solidFill>
                <a:latin typeface="+mn-lt"/>
              </a:rPr>
              <a:t> Harbor House in 1881 from Jane W. </a:t>
            </a:r>
            <a:r>
              <a:rPr lang="en-US" sz="2200" b="1" dirty="0" smtClean="0">
                <a:solidFill>
                  <a:schemeClr val="bg1"/>
                </a:solidFill>
                <a:latin typeface="+mn-lt"/>
              </a:rPr>
              <a:t>Lewis. The Carey family eventually deeded the property and management to the </a:t>
            </a:r>
            <a:r>
              <a:rPr lang="en-US" sz="2200" b="1" dirty="0" err="1">
                <a:solidFill>
                  <a:schemeClr val="bg1"/>
                </a:solidFill>
                <a:latin typeface="+mn-lt"/>
              </a:rPr>
              <a:t>Quissett</a:t>
            </a:r>
            <a:r>
              <a:rPr lang="en-US" sz="2200" b="1" dirty="0">
                <a:solidFill>
                  <a:schemeClr val="bg1"/>
                </a:solidFill>
                <a:latin typeface="+mn-lt"/>
              </a:rPr>
              <a:t> Harbor House Land Trust, Inc</a:t>
            </a:r>
            <a:r>
              <a:rPr lang="en-US" sz="2200" b="1" dirty="0" smtClean="0">
                <a:solidFill>
                  <a:schemeClr val="bg1"/>
                </a:solidFill>
                <a:latin typeface="+mn-lt"/>
              </a:rPr>
              <a:t>. and the Salt Pond Area Bird Sanctuaries</a:t>
            </a:r>
            <a:r>
              <a:rPr lang="en-US" sz="2200" b="1" dirty="0" smtClean="0">
                <a:solidFill>
                  <a:srgbClr val="654403"/>
                </a:solidFill>
                <a:latin typeface="+mn-lt"/>
              </a:rPr>
              <a:t>.</a:t>
            </a:r>
            <a:endParaRPr lang="en-US" sz="2200" b="1" dirty="0">
              <a:solidFill>
                <a:srgbClr val="654403"/>
              </a:solidFill>
              <a:latin typeface="+mn-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65" y="142950"/>
            <a:ext cx="9404350" cy="841790"/>
          </a:xfrm>
        </p:spPr>
        <p:txBody>
          <a:bodyPr/>
          <a:lstStyle/>
          <a:p>
            <a:r>
              <a:rPr lang="en-US" b="1" dirty="0" smtClean="0">
                <a:solidFill>
                  <a:schemeClr val="bg1"/>
                </a:solidFill>
              </a:rPr>
              <a:t>Summer Resort Development</a:t>
            </a:r>
            <a:endParaRPr lang="en-US" b="1" dirty="0">
              <a:solidFill>
                <a:schemeClr val="bg1"/>
              </a:solidFill>
            </a:endParaRPr>
          </a:p>
        </p:txBody>
      </p:sp>
      <p:sp>
        <p:nvSpPr>
          <p:cNvPr id="4" name="TextBox 3"/>
          <p:cNvSpPr txBox="1"/>
          <p:nvPr/>
        </p:nvSpPr>
        <p:spPr>
          <a:xfrm>
            <a:off x="6639951" y="1352540"/>
            <a:ext cx="5331655" cy="4493538"/>
          </a:xfrm>
          <a:prstGeom prst="rect">
            <a:avLst/>
          </a:prstGeom>
          <a:noFill/>
        </p:spPr>
        <p:txBody>
          <a:bodyPr wrap="square" rtlCol="0">
            <a:spAutoFit/>
          </a:bodyPr>
          <a:lstStyle/>
          <a:p>
            <a:pPr algn="ctr"/>
            <a:r>
              <a:rPr lang="en-US" sz="2200" b="1" dirty="0" smtClean="0">
                <a:solidFill>
                  <a:schemeClr val="bg1"/>
                </a:solidFill>
                <a:latin typeface="+mn-lt"/>
              </a:rPr>
              <a:t>Land development in West Falmouth was led by outside investors and summer residents. </a:t>
            </a:r>
            <a:r>
              <a:rPr lang="en-US" sz="2200" b="1" dirty="0">
                <a:solidFill>
                  <a:schemeClr val="bg1"/>
                </a:solidFill>
                <a:latin typeface="+mn-lt"/>
              </a:rPr>
              <a:t>West Falmouth’s first planned summer resort was </a:t>
            </a:r>
            <a:r>
              <a:rPr lang="en-US" sz="2200" b="1" dirty="0" err="1">
                <a:solidFill>
                  <a:schemeClr val="bg1"/>
                </a:solidFill>
                <a:latin typeface="+mn-lt"/>
              </a:rPr>
              <a:t>Chapoquoit</a:t>
            </a:r>
            <a:r>
              <a:rPr lang="en-US" sz="2200" b="1" dirty="0">
                <a:solidFill>
                  <a:schemeClr val="bg1"/>
                </a:solidFill>
                <a:latin typeface="+mn-lt"/>
              </a:rPr>
              <a:t> Island. </a:t>
            </a:r>
            <a:endParaRPr lang="en-US" sz="2200" b="1" dirty="0" smtClean="0">
              <a:solidFill>
                <a:schemeClr val="bg1"/>
              </a:solidFill>
              <a:latin typeface="+mn-lt"/>
            </a:endParaRPr>
          </a:p>
          <a:p>
            <a:pPr algn="ctr"/>
            <a:r>
              <a:rPr lang="en-US" sz="2200" b="1" dirty="0" smtClean="0">
                <a:solidFill>
                  <a:schemeClr val="bg1"/>
                </a:solidFill>
                <a:latin typeface="+mn-lt"/>
              </a:rPr>
              <a:t>In </a:t>
            </a:r>
            <a:r>
              <a:rPr lang="en-US" sz="2200" b="1" dirty="0">
                <a:solidFill>
                  <a:schemeClr val="bg1"/>
                </a:solidFill>
                <a:latin typeface="+mn-lt"/>
              </a:rPr>
              <a:t>1872 Franklin King, </a:t>
            </a:r>
            <a:endParaRPr lang="en-US" sz="2200" b="1" dirty="0" smtClean="0">
              <a:solidFill>
                <a:schemeClr val="bg1"/>
              </a:solidFill>
              <a:latin typeface="+mn-lt"/>
            </a:endParaRPr>
          </a:p>
          <a:p>
            <a:pPr algn="ctr"/>
            <a:r>
              <a:rPr lang="en-US" sz="2200" b="1" dirty="0" smtClean="0">
                <a:solidFill>
                  <a:schemeClr val="bg1"/>
                </a:solidFill>
                <a:latin typeface="+mn-lt"/>
              </a:rPr>
              <a:t>a </a:t>
            </a:r>
            <a:r>
              <a:rPr lang="en-US" sz="2200" b="1" dirty="0">
                <a:solidFill>
                  <a:schemeClr val="bg1"/>
                </a:solidFill>
                <a:latin typeface="+mn-lt"/>
              </a:rPr>
              <a:t>Dorchester druggist, teamed with Falmouth native William Coleman to buy </a:t>
            </a:r>
            <a:r>
              <a:rPr lang="en-US" sz="2200" b="1" dirty="0" smtClean="0">
                <a:solidFill>
                  <a:schemeClr val="bg1"/>
                </a:solidFill>
                <a:latin typeface="+mn-lt"/>
              </a:rPr>
              <a:t>Hog </a:t>
            </a:r>
            <a:r>
              <a:rPr lang="en-US" sz="2200" b="1" dirty="0">
                <a:solidFill>
                  <a:schemeClr val="bg1"/>
                </a:solidFill>
                <a:latin typeface="+mn-lt"/>
              </a:rPr>
              <a:t>Island from farmers Joshua and Daniel </a:t>
            </a:r>
            <a:r>
              <a:rPr lang="en-US" sz="2200" b="1" dirty="0" smtClean="0">
                <a:solidFill>
                  <a:schemeClr val="bg1"/>
                </a:solidFill>
                <a:latin typeface="+mn-lt"/>
              </a:rPr>
              <a:t>Bowerman. </a:t>
            </a:r>
          </a:p>
          <a:p>
            <a:pPr algn="ctr"/>
            <a:r>
              <a:rPr lang="en-US" sz="2200" b="1" dirty="0" smtClean="0">
                <a:solidFill>
                  <a:schemeClr val="bg1"/>
                </a:solidFill>
                <a:latin typeface="+mn-lt"/>
              </a:rPr>
              <a:t>After </a:t>
            </a:r>
            <a:r>
              <a:rPr lang="en-US" sz="2200" b="1" dirty="0">
                <a:solidFill>
                  <a:schemeClr val="bg1"/>
                </a:solidFill>
                <a:latin typeface="+mn-lt"/>
              </a:rPr>
              <a:t>the economic panic of 1873, </a:t>
            </a:r>
            <a:r>
              <a:rPr lang="en-US" sz="2200" b="1" dirty="0" smtClean="0">
                <a:solidFill>
                  <a:schemeClr val="bg1"/>
                </a:solidFill>
                <a:latin typeface="+mn-lt"/>
              </a:rPr>
              <a:t>Coleman sold his share to </a:t>
            </a:r>
          </a:p>
          <a:p>
            <a:pPr algn="ctr"/>
            <a:r>
              <a:rPr lang="en-US" sz="2200" b="1" dirty="0" smtClean="0">
                <a:solidFill>
                  <a:schemeClr val="bg1"/>
                </a:solidFill>
                <a:latin typeface="+mn-lt"/>
              </a:rPr>
              <a:t>Charles </a:t>
            </a:r>
            <a:r>
              <a:rPr lang="en-US" sz="2200" b="1" dirty="0">
                <a:solidFill>
                  <a:schemeClr val="bg1"/>
                </a:solidFill>
                <a:latin typeface="+mn-lt"/>
              </a:rPr>
              <a:t>H. Jones of </a:t>
            </a:r>
            <a:r>
              <a:rPr lang="en-US" sz="2200" b="1" dirty="0" smtClean="0">
                <a:solidFill>
                  <a:schemeClr val="bg1"/>
                </a:solidFill>
                <a:latin typeface="+mn-lt"/>
              </a:rPr>
              <a:t>Whitman.</a:t>
            </a:r>
            <a:endParaRPr lang="en-US" sz="2200" b="1" dirty="0">
              <a:solidFill>
                <a:schemeClr val="bg1"/>
              </a:solidFill>
              <a:latin typeface="+mn-lt"/>
            </a:endParaRPr>
          </a:p>
        </p:txBody>
      </p:sp>
      <p:pic>
        <p:nvPicPr>
          <p:cNvPr id="8194" name="Picture 2" descr="C:\Users\rlvoo_000\Downloads\IMG_64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292" y="958645"/>
            <a:ext cx="6071243" cy="557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7327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842" y="269559"/>
            <a:ext cx="9404350" cy="996534"/>
          </a:xfrm>
        </p:spPr>
        <p:txBody>
          <a:bodyPr/>
          <a:lstStyle/>
          <a:p>
            <a:r>
              <a:rPr lang="en-US" b="1" dirty="0" err="1" smtClean="0">
                <a:solidFill>
                  <a:schemeClr val="bg1"/>
                </a:solidFill>
              </a:rPr>
              <a:t>Chapoquoit</a:t>
            </a:r>
            <a:r>
              <a:rPr lang="en-US" b="1" dirty="0" smtClean="0">
                <a:solidFill>
                  <a:schemeClr val="bg1"/>
                </a:solidFill>
              </a:rPr>
              <a:t> Homes</a:t>
            </a:r>
            <a:endParaRPr lang="en-US" b="1" dirty="0">
              <a:solidFill>
                <a:schemeClr val="bg1"/>
              </a:solidFill>
            </a:endParaRPr>
          </a:p>
        </p:txBody>
      </p:sp>
      <p:pic>
        <p:nvPicPr>
          <p:cNvPr id="11266" name="Picture 2" descr="C:\Users\rlvoo_000\Downloads\IMG_64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191" y="1294228"/>
            <a:ext cx="5059328" cy="3786591"/>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rlvoo_000\Downloads\IMG_64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8867" y="1294228"/>
            <a:ext cx="5739618" cy="43047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4191" y="5254856"/>
            <a:ext cx="5059328" cy="1046440"/>
          </a:xfrm>
          <a:prstGeom prst="rect">
            <a:avLst/>
          </a:prstGeom>
          <a:noFill/>
        </p:spPr>
        <p:txBody>
          <a:bodyPr wrap="square" rtlCol="0">
            <a:spAutoFit/>
          </a:bodyPr>
          <a:lstStyle/>
          <a:p>
            <a:pPr algn="ctr"/>
            <a:r>
              <a:rPr lang="en-US" sz="2200" b="1" dirty="0" smtClean="0">
                <a:solidFill>
                  <a:schemeClr val="bg1"/>
                </a:solidFill>
                <a:latin typeface="+mn-lt"/>
              </a:rPr>
              <a:t>Charles H. Jones House 1891.</a:t>
            </a:r>
          </a:p>
          <a:p>
            <a:pPr algn="ctr"/>
            <a:r>
              <a:rPr lang="en-US" sz="2000" i="1" dirty="0" smtClean="0">
                <a:solidFill>
                  <a:schemeClr val="bg1"/>
                </a:solidFill>
                <a:latin typeface="+mn-lt"/>
              </a:rPr>
              <a:t>Photo: Courtesy Nina </a:t>
            </a:r>
            <a:r>
              <a:rPr lang="en-US" sz="2000" i="1" dirty="0" err="1" smtClean="0">
                <a:solidFill>
                  <a:schemeClr val="bg1"/>
                </a:solidFill>
                <a:latin typeface="+mn-lt"/>
              </a:rPr>
              <a:t>Heald</a:t>
            </a:r>
            <a:r>
              <a:rPr lang="en-US" sz="2000" i="1" dirty="0" smtClean="0">
                <a:solidFill>
                  <a:schemeClr val="bg1"/>
                </a:solidFill>
                <a:latin typeface="+mn-lt"/>
              </a:rPr>
              <a:t> Weber Collection</a:t>
            </a:r>
            <a:endParaRPr lang="en-US" sz="2000" i="1" dirty="0">
              <a:solidFill>
                <a:schemeClr val="bg1"/>
              </a:solidFill>
              <a:latin typeface="+mn-lt"/>
            </a:endParaRPr>
          </a:p>
        </p:txBody>
      </p:sp>
      <p:sp>
        <p:nvSpPr>
          <p:cNvPr id="4" name="TextBox 3"/>
          <p:cNvSpPr txBox="1"/>
          <p:nvPr/>
        </p:nvSpPr>
        <p:spPr>
          <a:xfrm>
            <a:off x="5586411" y="5762688"/>
            <a:ext cx="6344529" cy="738664"/>
          </a:xfrm>
          <a:prstGeom prst="rect">
            <a:avLst/>
          </a:prstGeom>
          <a:noFill/>
        </p:spPr>
        <p:txBody>
          <a:bodyPr wrap="square" rtlCol="0">
            <a:spAutoFit/>
          </a:bodyPr>
          <a:lstStyle/>
          <a:p>
            <a:pPr algn="ctr"/>
            <a:r>
              <a:rPr lang="en-US" sz="2200" b="1" dirty="0" smtClean="0">
                <a:solidFill>
                  <a:schemeClr val="bg1"/>
                </a:solidFill>
                <a:latin typeface="+mn-lt"/>
              </a:rPr>
              <a:t>Samuel G. King House, 1892.</a:t>
            </a:r>
          </a:p>
          <a:p>
            <a:pPr algn="ctr"/>
            <a:r>
              <a:rPr lang="en-US" sz="2000" i="1" dirty="0" smtClean="0">
                <a:solidFill>
                  <a:schemeClr val="bg1"/>
                </a:solidFill>
                <a:latin typeface="+mn-lt"/>
              </a:rPr>
              <a:t>Sketch: Perry, “A Trip Around Cape Cod 1898.</a:t>
            </a:r>
            <a:endParaRPr lang="en-US" sz="2000" i="1" dirty="0">
              <a:solidFill>
                <a:schemeClr val="bg1"/>
              </a:solidFill>
              <a:latin typeface="+mn-lt"/>
            </a:endParaRPr>
          </a:p>
        </p:txBody>
      </p:sp>
    </p:spTree>
    <p:extLst>
      <p:ext uri="{BB962C8B-B14F-4D97-AF65-F5344CB8AC3E}">
        <p14:creationId xmlns:p14="http://schemas.microsoft.com/office/powerpoint/2010/main" val="36168189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3" y="241423"/>
            <a:ext cx="9404350" cy="799587"/>
          </a:xfrm>
        </p:spPr>
        <p:txBody>
          <a:bodyPr/>
          <a:lstStyle/>
          <a:p>
            <a:r>
              <a:rPr lang="en-US" b="1" dirty="0" smtClean="0">
                <a:solidFill>
                  <a:schemeClr val="bg1"/>
                </a:solidFill>
              </a:rPr>
              <a:t>The </a:t>
            </a:r>
            <a:r>
              <a:rPr lang="en-US" b="1" dirty="0" err="1" smtClean="0">
                <a:solidFill>
                  <a:schemeClr val="bg1"/>
                </a:solidFill>
              </a:rPr>
              <a:t>Frazar</a:t>
            </a:r>
            <a:r>
              <a:rPr lang="en-US" b="1" dirty="0" smtClean="0">
                <a:solidFill>
                  <a:schemeClr val="bg1"/>
                </a:solidFill>
              </a:rPr>
              <a:t> House</a:t>
            </a:r>
            <a:endParaRPr lang="en-US" b="1" dirty="0">
              <a:solidFill>
                <a:schemeClr val="bg1"/>
              </a:solidFill>
            </a:endParaRPr>
          </a:p>
        </p:txBody>
      </p:sp>
      <p:pic>
        <p:nvPicPr>
          <p:cNvPr id="7170" name="Picture 2" descr="C:\Users\rlvoo_000\Downloads\IMG_64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504" y="1477669"/>
            <a:ext cx="5634892" cy="42261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28934" y="1316681"/>
            <a:ext cx="5190979" cy="4832092"/>
          </a:xfrm>
          <a:prstGeom prst="rect">
            <a:avLst/>
          </a:prstGeom>
          <a:noFill/>
        </p:spPr>
        <p:txBody>
          <a:bodyPr wrap="square" rtlCol="0">
            <a:spAutoFit/>
          </a:bodyPr>
          <a:lstStyle/>
          <a:p>
            <a:pPr algn="ctr"/>
            <a:r>
              <a:rPr lang="en-US" sz="2200" b="1" dirty="0">
                <a:solidFill>
                  <a:schemeClr val="bg1"/>
                </a:solidFill>
                <a:latin typeface="+mn-lt"/>
              </a:rPr>
              <a:t>Recognizing that he could not purchase property on </a:t>
            </a:r>
            <a:r>
              <a:rPr lang="en-US" sz="2200" b="1" dirty="0" err="1">
                <a:solidFill>
                  <a:schemeClr val="bg1"/>
                </a:solidFill>
                <a:latin typeface="+mn-lt"/>
              </a:rPr>
              <a:t>Chapoquoit</a:t>
            </a:r>
            <a:r>
              <a:rPr lang="en-US" sz="2200" b="1" dirty="0">
                <a:solidFill>
                  <a:schemeClr val="bg1"/>
                </a:solidFill>
                <a:latin typeface="+mn-lt"/>
              </a:rPr>
              <a:t>, </a:t>
            </a:r>
          </a:p>
          <a:p>
            <a:pPr algn="ctr"/>
            <a:r>
              <a:rPr lang="en-US" sz="2200" b="1" dirty="0" err="1">
                <a:solidFill>
                  <a:schemeClr val="bg1"/>
                </a:solidFill>
                <a:latin typeface="+mn-lt"/>
              </a:rPr>
              <a:t>Evertt</a:t>
            </a:r>
            <a:r>
              <a:rPr lang="en-US" sz="2200" b="1" dirty="0">
                <a:solidFill>
                  <a:schemeClr val="bg1"/>
                </a:solidFill>
                <a:latin typeface="+mn-lt"/>
              </a:rPr>
              <a:t> Edward </a:t>
            </a:r>
            <a:r>
              <a:rPr lang="en-US" sz="2200" b="1" dirty="0" err="1">
                <a:solidFill>
                  <a:schemeClr val="bg1"/>
                </a:solidFill>
                <a:latin typeface="+mn-lt"/>
              </a:rPr>
              <a:t>Frazar</a:t>
            </a:r>
            <a:r>
              <a:rPr lang="en-US" sz="2200" b="1" dirty="0">
                <a:solidFill>
                  <a:schemeClr val="bg1"/>
                </a:solidFill>
                <a:latin typeface="+mn-lt"/>
              </a:rPr>
              <a:t>, president of the Fall River Steamship Line, built his grand house on the glacial moraine with a view over the </a:t>
            </a:r>
            <a:r>
              <a:rPr lang="en-US" sz="2200" b="1" dirty="0" smtClean="0">
                <a:solidFill>
                  <a:schemeClr val="bg1"/>
                </a:solidFill>
                <a:latin typeface="+mn-lt"/>
              </a:rPr>
              <a:t>bay in 1880. </a:t>
            </a:r>
            <a:endParaRPr lang="en-US" sz="2200" b="1" dirty="0">
              <a:solidFill>
                <a:schemeClr val="bg1"/>
              </a:solidFill>
              <a:latin typeface="+mn-lt"/>
            </a:endParaRPr>
          </a:p>
          <a:p>
            <a:pPr algn="ctr"/>
            <a:r>
              <a:rPr lang="en-US" sz="2200" b="1" dirty="0" smtClean="0">
                <a:solidFill>
                  <a:schemeClr val="bg1"/>
                </a:solidFill>
                <a:latin typeface="+mn-lt"/>
              </a:rPr>
              <a:t>The house once served as a clubhouse for a group of Falmouth residents who purchased the house and properties in the 1920s and laid out a golf course in 1929. The golf course never materialized. The land was subdivided, and the house returned to use as a private home.</a:t>
            </a:r>
            <a:endParaRPr lang="en-US" sz="2200" b="1" dirty="0">
              <a:solidFill>
                <a:schemeClr val="bg1"/>
              </a:solidFill>
              <a:latin typeface="+mn-lt"/>
            </a:endParaRPr>
          </a:p>
        </p:txBody>
      </p:sp>
    </p:spTree>
    <p:extLst>
      <p:ext uri="{BB962C8B-B14F-4D97-AF65-F5344CB8AC3E}">
        <p14:creationId xmlns:p14="http://schemas.microsoft.com/office/powerpoint/2010/main" val="32283861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419" y="325828"/>
            <a:ext cx="9404350" cy="799587"/>
          </a:xfrm>
        </p:spPr>
        <p:txBody>
          <a:bodyPr/>
          <a:lstStyle/>
          <a:p>
            <a:r>
              <a:rPr lang="en-US" b="1" dirty="0" smtClean="0">
                <a:solidFill>
                  <a:schemeClr val="bg1"/>
                </a:solidFill>
              </a:rPr>
              <a:t>Silas Swift Harbor Lots</a:t>
            </a:r>
            <a:endParaRPr lang="en-US" b="1" dirty="0">
              <a:solidFill>
                <a:schemeClr val="bg1"/>
              </a:solidFill>
            </a:endParaRPr>
          </a:p>
        </p:txBody>
      </p:sp>
      <p:pic>
        <p:nvPicPr>
          <p:cNvPr id="12290" name="Picture 2" descr="C:\Users\rlvoo_000\Downloads\IMG_64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608" y="1195755"/>
            <a:ext cx="5428566" cy="407142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rlvoo_000\Downloads\IMG_64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007" y="1364571"/>
            <a:ext cx="5935002" cy="44512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36567" y="1488886"/>
            <a:ext cx="6100689" cy="707886"/>
          </a:xfrm>
          <a:prstGeom prst="rect">
            <a:avLst/>
          </a:prstGeom>
          <a:noFill/>
        </p:spPr>
        <p:txBody>
          <a:bodyPr wrap="square" rtlCol="0">
            <a:spAutoFit/>
          </a:bodyPr>
          <a:lstStyle/>
          <a:p>
            <a:pPr algn="ctr"/>
            <a:r>
              <a:rPr lang="en-US" sz="2000" b="1" dirty="0" smtClean="0">
                <a:solidFill>
                  <a:schemeClr val="bg1"/>
                </a:solidFill>
                <a:latin typeface="+mn-lt"/>
              </a:rPr>
              <a:t>10 of 11 lots were developed by 1908</a:t>
            </a:r>
          </a:p>
          <a:p>
            <a:pPr algn="ctr"/>
            <a:r>
              <a:rPr lang="en-US" sz="2000" i="1" dirty="0" smtClean="0">
                <a:solidFill>
                  <a:schemeClr val="bg1"/>
                </a:solidFill>
                <a:latin typeface="+mn-lt"/>
              </a:rPr>
              <a:t>Photo: Courtesy Nina </a:t>
            </a:r>
            <a:r>
              <a:rPr lang="en-US" sz="2000" i="1" dirty="0" err="1">
                <a:solidFill>
                  <a:schemeClr val="bg1"/>
                </a:solidFill>
                <a:latin typeface="+mn-lt"/>
              </a:rPr>
              <a:t>H</a:t>
            </a:r>
            <a:r>
              <a:rPr lang="en-US" sz="2000" i="1" dirty="0" err="1" smtClean="0">
                <a:solidFill>
                  <a:schemeClr val="bg1"/>
                </a:solidFill>
                <a:latin typeface="+mn-lt"/>
              </a:rPr>
              <a:t>eald</a:t>
            </a:r>
            <a:r>
              <a:rPr lang="en-US" sz="2000" i="1" dirty="0" smtClean="0">
                <a:solidFill>
                  <a:schemeClr val="bg1"/>
                </a:solidFill>
                <a:latin typeface="+mn-lt"/>
              </a:rPr>
              <a:t> Webber Collection</a:t>
            </a:r>
            <a:endParaRPr lang="en-US" sz="2000" i="1" dirty="0">
              <a:solidFill>
                <a:schemeClr val="bg1"/>
              </a:solidFill>
              <a:latin typeface="+mn-lt"/>
            </a:endParaRPr>
          </a:p>
        </p:txBody>
      </p:sp>
      <p:sp>
        <p:nvSpPr>
          <p:cNvPr id="6" name="TextBox 5"/>
          <p:cNvSpPr txBox="1"/>
          <p:nvPr/>
        </p:nvSpPr>
        <p:spPr>
          <a:xfrm>
            <a:off x="112542" y="5542669"/>
            <a:ext cx="5725550" cy="677108"/>
          </a:xfrm>
          <a:prstGeom prst="rect">
            <a:avLst/>
          </a:prstGeom>
          <a:noFill/>
        </p:spPr>
        <p:txBody>
          <a:bodyPr wrap="square" rtlCol="0">
            <a:spAutoFit/>
          </a:bodyPr>
          <a:lstStyle/>
          <a:p>
            <a:pPr algn="ctr"/>
            <a:r>
              <a:rPr lang="en-US" sz="2000" b="1" dirty="0" smtClean="0">
                <a:solidFill>
                  <a:schemeClr val="bg1"/>
                </a:solidFill>
                <a:latin typeface="+mn-lt"/>
              </a:rPr>
              <a:t>The View across the water from Long Point</a:t>
            </a:r>
          </a:p>
          <a:p>
            <a:pPr algn="ctr"/>
            <a:r>
              <a:rPr lang="en-US" i="1" dirty="0" smtClean="0">
                <a:solidFill>
                  <a:schemeClr val="bg1"/>
                </a:solidFill>
                <a:latin typeface="+mn-lt"/>
              </a:rPr>
              <a:t>Photo: Courtesy Nina </a:t>
            </a:r>
            <a:r>
              <a:rPr lang="en-US" i="1" dirty="0" err="1" smtClean="0">
                <a:solidFill>
                  <a:schemeClr val="bg1"/>
                </a:solidFill>
                <a:latin typeface="+mn-lt"/>
              </a:rPr>
              <a:t>Heald</a:t>
            </a:r>
            <a:r>
              <a:rPr lang="en-US" i="1" dirty="0" smtClean="0">
                <a:solidFill>
                  <a:schemeClr val="bg1"/>
                </a:solidFill>
                <a:latin typeface="+mn-lt"/>
              </a:rPr>
              <a:t> Webber Collection</a:t>
            </a:r>
            <a:endParaRPr lang="en-US" i="1" dirty="0">
              <a:solidFill>
                <a:schemeClr val="bg1"/>
              </a:solidFill>
              <a:latin typeface="+mn-lt"/>
            </a:endParaRPr>
          </a:p>
        </p:txBody>
      </p:sp>
    </p:spTree>
    <p:extLst>
      <p:ext uri="{BB962C8B-B14F-4D97-AF65-F5344CB8AC3E}">
        <p14:creationId xmlns:p14="http://schemas.microsoft.com/office/powerpoint/2010/main" val="17827300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351" y="283627"/>
            <a:ext cx="9404350" cy="883992"/>
          </a:xfrm>
        </p:spPr>
        <p:txBody>
          <a:bodyPr/>
          <a:lstStyle/>
          <a:p>
            <a:r>
              <a:rPr lang="en-US" b="1" dirty="0" smtClean="0">
                <a:solidFill>
                  <a:schemeClr val="bg1"/>
                </a:solidFill>
              </a:rPr>
              <a:t>Henry M. Kingman Estate</a:t>
            </a:r>
            <a:endParaRPr lang="en-US" b="1" dirty="0">
              <a:solidFill>
                <a:schemeClr val="bg1"/>
              </a:solidFill>
            </a:endParaRPr>
          </a:p>
        </p:txBody>
      </p:sp>
      <p:pic>
        <p:nvPicPr>
          <p:cNvPr id="9218" name="Picture 2" descr="C:\Users\rlvoo_000\Downloads\IMG_64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74" y="1153550"/>
            <a:ext cx="6047544" cy="45356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485207" y="1477952"/>
            <a:ext cx="5303520" cy="4493538"/>
          </a:xfrm>
          <a:prstGeom prst="rect">
            <a:avLst/>
          </a:prstGeom>
          <a:noFill/>
        </p:spPr>
        <p:txBody>
          <a:bodyPr wrap="square" rtlCol="0">
            <a:spAutoFit/>
          </a:bodyPr>
          <a:lstStyle/>
          <a:p>
            <a:pPr algn="ctr"/>
            <a:r>
              <a:rPr lang="en-US" sz="2200" b="1" dirty="0" smtClean="0">
                <a:solidFill>
                  <a:schemeClr val="bg1"/>
                </a:solidFill>
                <a:latin typeface="+mn-lt"/>
              </a:rPr>
              <a:t>Henry Kingman, a Brockton shoe manufacturer, built this house in the early 1890s. He purchased the land from local resident Silas Swift, who owned most of the land from the Highway to the Harbor. Silas Swift operated the village mill. He also served as telegraph operator </a:t>
            </a:r>
          </a:p>
          <a:p>
            <a:pPr algn="ctr"/>
            <a:r>
              <a:rPr lang="en-US" sz="2200" b="1" dirty="0">
                <a:solidFill>
                  <a:schemeClr val="bg1"/>
                </a:solidFill>
                <a:latin typeface="+mn-lt"/>
              </a:rPr>
              <a:t>r</a:t>
            </a:r>
            <a:r>
              <a:rPr lang="en-US" sz="2200" b="1" dirty="0" smtClean="0">
                <a:solidFill>
                  <a:schemeClr val="bg1"/>
                </a:solidFill>
                <a:latin typeface="+mn-lt"/>
              </a:rPr>
              <a:t>ailroad station master, </a:t>
            </a:r>
          </a:p>
          <a:p>
            <a:pPr algn="ctr"/>
            <a:r>
              <a:rPr lang="en-US" sz="2200" b="1" dirty="0" smtClean="0">
                <a:solidFill>
                  <a:schemeClr val="bg1"/>
                </a:solidFill>
                <a:latin typeface="+mn-lt"/>
              </a:rPr>
              <a:t>and ran a small inn for travelers.</a:t>
            </a:r>
          </a:p>
          <a:p>
            <a:pPr algn="ctr"/>
            <a:r>
              <a:rPr lang="en-US" sz="2200" b="1" dirty="0" smtClean="0">
                <a:solidFill>
                  <a:schemeClr val="bg1"/>
                </a:solidFill>
                <a:latin typeface="+mn-lt"/>
              </a:rPr>
              <a:t>The photo depicts the </a:t>
            </a:r>
          </a:p>
          <a:p>
            <a:pPr algn="ctr"/>
            <a:r>
              <a:rPr lang="en-US" sz="2200" b="1" dirty="0" smtClean="0">
                <a:solidFill>
                  <a:schemeClr val="bg1"/>
                </a:solidFill>
                <a:latin typeface="+mn-lt"/>
              </a:rPr>
              <a:t>Kingman boathouse </a:t>
            </a:r>
          </a:p>
          <a:p>
            <a:pPr algn="ctr"/>
            <a:r>
              <a:rPr lang="en-US" sz="2200" b="1" dirty="0" smtClean="0">
                <a:solidFill>
                  <a:schemeClr val="bg1"/>
                </a:solidFill>
                <a:latin typeface="+mn-lt"/>
              </a:rPr>
              <a:t>and the back of the house.</a:t>
            </a:r>
            <a:endParaRPr lang="en-US" sz="2200" b="1" dirty="0">
              <a:solidFill>
                <a:schemeClr val="bg1"/>
              </a:solidFill>
              <a:latin typeface="+mn-lt"/>
            </a:endParaRPr>
          </a:p>
        </p:txBody>
      </p:sp>
      <p:sp>
        <p:nvSpPr>
          <p:cNvPr id="5" name="TextBox 4"/>
          <p:cNvSpPr txBox="1"/>
          <p:nvPr/>
        </p:nvSpPr>
        <p:spPr>
          <a:xfrm>
            <a:off x="301675" y="5908431"/>
            <a:ext cx="6047544" cy="400110"/>
          </a:xfrm>
          <a:prstGeom prst="rect">
            <a:avLst/>
          </a:prstGeom>
          <a:noFill/>
        </p:spPr>
        <p:txBody>
          <a:bodyPr wrap="square" rtlCol="0">
            <a:spAutoFit/>
          </a:bodyPr>
          <a:lstStyle/>
          <a:p>
            <a:r>
              <a:rPr lang="en-US" sz="2000" i="1" dirty="0" smtClean="0">
                <a:solidFill>
                  <a:schemeClr val="bg1"/>
                </a:solidFill>
                <a:latin typeface="+mn-lt"/>
              </a:rPr>
              <a:t>Photo: Courtesy Nina </a:t>
            </a:r>
            <a:r>
              <a:rPr lang="en-US" sz="2000" i="1" dirty="0" err="1" smtClean="0">
                <a:solidFill>
                  <a:schemeClr val="bg1"/>
                </a:solidFill>
                <a:latin typeface="+mn-lt"/>
              </a:rPr>
              <a:t>Heald</a:t>
            </a:r>
            <a:r>
              <a:rPr lang="en-US" sz="2000" i="1" dirty="0" smtClean="0">
                <a:solidFill>
                  <a:schemeClr val="bg1"/>
                </a:solidFill>
                <a:latin typeface="+mn-lt"/>
              </a:rPr>
              <a:t> Webber Collection</a:t>
            </a:r>
            <a:endParaRPr lang="en-US" sz="2000" i="1" dirty="0">
              <a:solidFill>
                <a:schemeClr val="bg1"/>
              </a:solidFill>
              <a:latin typeface="+mn-lt"/>
            </a:endParaRPr>
          </a:p>
        </p:txBody>
      </p:sp>
    </p:spTree>
    <p:extLst>
      <p:ext uri="{BB962C8B-B14F-4D97-AF65-F5344CB8AC3E}">
        <p14:creationId xmlns:p14="http://schemas.microsoft.com/office/powerpoint/2010/main" val="13203223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3" y="452439"/>
            <a:ext cx="9404350" cy="827722"/>
          </a:xfrm>
        </p:spPr>
        <p:txBody>
          <a:bodyPr/>
          <a:lstStyle/>
          <a:p>
            <a:r>
              <a:rPr lang="en-US" b="1" dirty="0" smtClean="0">
                <a:solidFill>
                  <a:srgbClr val="654403"/>
                </a:solidFill>
              </a:rPr>
              <a:t>Sara Scull House</a:t>
            </a:r>
            <a:endParaRPr lang="en-US" b="1" dirty="0">
              <a:solidFill>
                <a:srgbClr val="654403"/>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963" y="1303578"/>
            <a:ext cx="6092627" cy="4573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36901" y="1397625"/>
            <a:ext cx="4895554" cy="4832092"/>
          </a:xfrm>
          <a:prstGeom prst="rect">
            <a:avLst/>
          </a:prstGeom>
          <a:noFill/>
        </p:spPr>
        <p:txBody>
          <a:bodyPr wrap="square" rtlCol="0">
            <a:spAutoFit/>
          </a:bodyPr>
          <a:lstStyle/>
          <a:p>
            <a:pPr algn="ctr"/>
            <a:r>
              <a:rPr lang="en-US" sz="2200" b="1" dirty="0" smtClean="0">
                <a:solidFill>
                  <a:schemeClr val="bg1"/>
                </a:solidFill>
                <a:latin typeface="+mn-lt"/>
              </a:rPr>
              <a:t>Scull House was designed in 1895 by Boston Architect J. William Beal for Philadelphia Quakers Sara M. and William J. Scull. It was sold first in 1911 to a group of Harvard professors, who sold it to Mrs. William Montgomery. She converted it to a boarding house known as Ridgefield Hall, and later simply as “The Inn.” In the 1970s Josiah K. Lilly III purchased the property to serve as the home of the College Light Opera Company.</a:t>
            </a:r>
            <a:endParaRPr lang="en-US" sz="2200" b="1" dirty="0">
              <a:solidFill>
                <a:schemeClr val="bg1"/>
              </a:solidFill>
              <a:latin typeface="+mn-lt"/>
            </a:endParaRPr>
          </a:p>
        </p:txBody>
      </p:sp>
    </p:spTree>
    <p:extLst>
      <p:ext uri="{BB962C8B-B14F-4D97-AF65-F5344CB8AC3E}">
        <p14:creationId xmlns:p14="http://schemas.microsoft.com/office/powerpoint/2010/main" val="1249784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3" y="185146"/>
            <a:ext cx="9404350" cy="855857"/>
          </a:xfrm>
        </p:spPr>
        <p:txBody>
          <a:bodyPr/>
          <a:lstStyle/>
          <a:p>
            <a:pPr algn="ctr"/>
            <a:r>
              <a:rPr lang="en-US" b="1" dirty="0" smtClean="0">
                <a:solidFill>
                  <a:schemeClr val="bg2">
                    <a:lumMod val="50000"/>
                  </a:schemeClr>
                </a:solidFill>
              </a:rPr>
              <a:t>USA Events</a:t>
            </a:r>
            <a:endParaRPr lang="en-US" b="1" dirty="0">
              <a:solidFill>
                <a:schemeClr val="bg2">
                  <a:lumMod val="50000"/>
                </a:schemeClr>
              </a:solidFill>
            </a:endParaRPr>
          </a:p>
        </p:txBody>
      </p:sp>
      <p:sp>
        <p:nvSpPr>
          <p:cNvPr id="3" name="TextBox 2"/>
          <p:cNvSpPr txBox="1"/>
          <p:nvPr/>
        </p:nvSpPr>
        <p:spPr>
          <a:xfrm>
            <a:off x="154746" y="1139482"/>
            <a:ext cx="11844996" cy="5796459"/>
          </a:xfrm>
          <a:prstGeom prst="rect">
            <a:avLst/>
          </a:prstGeom>
          <a:noFill/>
        </p:spPr>
        <p:txBody>
          <a:bodyPr wrap="square" rtlCol="0">
            <a:spAutoFit/>
          </a:bodyPr>
          <a:lstStyle/>
          <a:p>
            <a:pPr>
              <a:lnSpc>
                <a:spcPts val="2800"/>
              </a:lnSpc>
              <a:spcBef>
                <a:spcPts val="0"/>
              </a:spcBef>
            </a:pPr>
            <a:r>
              <a:rPr lang="en-US" sz="2200" b="1" dirty="0" smtClean="0">
                <a:solidFill>
                  <a:schemeClr val="bg1"/>
                </a:solidFill>
                <a:latin typeface="+mn-lt"/>
              </a:rPr>
              <a:t>1848-1855  California Gold Rush – Over 300,000 Rush to California</a:t>
            </a:r>
          </a:p>
          <a:p>
            <a:pPr>
              <a:lnSpc>
                <a:spcPts val="2800"/>
              </a:lnSpc>
              <a:spcBef>
                <a:spcPts val="0"/>
              </a:spcBef>
            </a:pPr>
            <a:r>
              <a:rPr lang="en-US" sz="2200" b="1" dirty="0" smtClean="0">
                <a:solidFill>
                  <a:schemeClr val="bg1"/>
                </a:solidFill>
                <a:latin typeface="+mn-lt"/>
              </a:rPr>
              <a:t>1852  Harriet Beecher Stowe Publishes Uncle Tom’s Cabin</a:t>
            </a:r>
          </a:p>
          <a:p>
            <a:pPr marL="457200" indent="-457200">
              <a:lnSpc>
                <a:spcPts val="2800"/>
              </a:lnSpc>
              <a:spcBef>
                <a:spcPts val="0"/>
              </a:spcBef>
              <a:buAutoNum type="arabicPlain" startAt="1860"/>
            </a:pPr>
            <a:r>
              <a:rPr lang="en-US" sz="2200" b="1" dirty="0" smtClean="0">
                <a:solidFill>
                  <a:schemeClr val="bg1"/>
                </a:solidFill>
                <a:latin typeface="+mn-lt"/>
              </a:rPr>
              <a:t>  Abraham Lincoln is Elected President – South Carolina Secedes</a:t>
            </a:r>
          </a:p>
          <a:p>
            <a:pPr>
              <a:lnSpc>
                <a:spcPts val="2800"/>
              </a:lnSpc>
              <a:spcBef>
                <a:spcPts val="0"/>
              </a:spcBef>
            </a:pPr>
            <a:r>
              <a:rPr lang="en-US" sz="2200" b="1" dirty="0" smtClean="0">
                <a:solidFill>
                  <a:schemeClr val="bg1"/>
                </a:solidFill>
                <a:latin typeface="+mn-lt"/>
              </a:rPr>
              <a:t>1861  Confederate States of America is Established – Jefferson Davis Elected President</a:t>
            </a:r>
          </a:p>
          <a:p>
            <a:pPr marL="457200" indent="-457200">
              <a:lnSpc>
                <a:spcPts val="2800"/>
              </a:lnSpc>
              <a:spcBef>
                <a:spcPts val="0"/>
              </a:spcBef>
              <a:buAutoNum type="arabicPlain" startAt="1861"/>
            </a:pPr>
            <a:r>
              <a:rPr lang="en-US" sz="2200" b="1" dirty="0" smtClean="0">
                <a:solidFill>
                  <a:schemeClr val="bg1"/>
                </a:solidFill>
                <a:latin typeface="+mn-lt"/>
              </a:rPr>
              <a:t>  Civil War is Declared</a:t>
            </a:r>
          </a:p>
          <a:p>
            <a:pPr>
              <a:lnSpc>
                <a:spcPts val="2800"/>
              </a:lnSpc>
              <a:spcBef>
                <a:spcPts val="0"/>
              </a:spcBef>
            </a:pPr>
            <a:r>
              <a:rPr lang="en-US" sz="2200" b="1" dirty="0" smtClean="0">
                <a:solidFill>
                  <a:schemeClr val="bg1"/>
                </a:solidFill>
                <a:latin typeface="+mn-lt"/>
              </a:rPr>
              <a:t>1863  The Emancipation Proclamation is Issued</a:t>
            </a:r>
          </a:p>
          <a:p>
            <a:pPr>
              <a:lnSpc>
                <a:spcPts val="2800"/>
              </a:lnSpc>
              <a:spcBef>
                <a:spcPts val="0"/>
              </a:spcBef>
            </a:pPr>
            <a:r>
              <a:rPr lang="en-US" sz="2200" b="1" dirty="0" smtClean="0">
                <a:solidFill>
                  <a:schemeClr val="bg1"/>
                </a:solidFill>
                <a:latin typeface="+mn-lt"/>
              </a:rPr>
              <a:t>1863  Homestead Act Passed – Settlers Can Own 160 Acres after 5 Years of Residency</a:t>
            </a:r>
          </a:p>
          <a:p>
            <a:pPr marL="457200" indent="-457200">
              <a:lnSpc>
                <a:spcPts val="2800"/>
              </a:lnSpc>
              <a:spcBef>
                <a:spcPts val="0"/>
              </a:spcBef>
              <a:buAutoNum type="arabicPlain" startAt="1865"/>
            </a:pPr>
            <a:r>
              <a:rPr lang="en-US" sz="2200" b="1" dirty="0" smtClean="0">
                <a:solidFill>
                  <a:schemeClr val="bg1"/>
                </a:solidFill>
                <a:latin typeface="+mn-lt"/>
              </a:rPr>
              <a:t>  13</a:t>
            </a:r>
            <a:r>
              <a:rPr lang="en-US" sz="2200" b="1" baseline="30000" dirty="0" smtClean="0">
                <a:solidFill>
                  <a:schemeClr val="bg1"/>
                </a:solidFill>
                <a:latin typeface="+mn-lt"/>
              </a:rPr>
              <a:t>th</a:t>
            </a:r>
            <a:r>
              <a:rPr lang="en-US" sz="2200" b="1" dirty="0" smtClean="0">
                <a:solidFill>
                  <a:schemeClr val="bg1"/>
                </a:solidFill>
                <a:latin typeface="+mn-lt"/>
              </a:rPr>
              <a:t> Amendment Prohibits Slavery – Lincoln Re-Elected</a:t>
            </a:r>
          </a:p>
          <a:p>
            <a:pPr marL="457200" indent="-457200">
              <a:lnSpc>
                <a:spcPts val="2800"/>
              </a:lnSpc>
              <a:spcBef>
                <a:spcPts val="0"/>
              </a:spcBef>
              <a:buAutoNum type="arabicPlain" startAt="1867"/>
            </a:pPr>
            <a:r>
              <a:rPr lang="en-US" sz="2200" b="1" dirty="0" smtClean="0">
                <a:solidFill>
                  <a:schemeClr val="bg1"/>
                </a:solidFill>
                <a:latin typeface="+mn-lt"/>
              </a:rPr>
              <a:t>  Alaska is Purchased from Russia</a:t>
            </a:r>
          </a:p>
          <a:p>
            <a:pPr>
              <a:lnSpc>
                <a:spcPts val="2800"/>
              </a:lnSpc>
              <a:spcBef>
                <a:spcPts val="0"/>
              </a:spcBef>
            </a:pPr>
            <a:r>
              <a:rPr lang="en-US" sz="2200" b="1" dirty="0" smtClean="0">
                <a:solidFill>
                  <a:schemeClr val="bg1"/>
                </a:solidFill>
                <a:latin typeface="+mn-lt"/>
              </a:rPr>
              <a:t>1869  Central Pacific and Union Railroads Meet</a:t>
            </a:r>
          </a:p>
          <a:p>
            <a:pPr marL="457200" indent="-457200">
              <a:lnSpc>
                <a:spcPts val="2800"/>
              </a:lnSpc>
              <a:spcBef>
                <a:spcPts val="0"/>
              </a:spcBef>
              <a:buAutoNum type="arabicPlain" startAt="1871"/>
            </a:pPr>
            <a:r>
              <a:rPr lang="en-US" sz="2200" b="1" dirty="0" smtClean="0">
                <a:solidFill>
                  <a:schemeClr val="bg1"/>
                </a:solidFill>
                <a:latin typeface="+mn-lt"/>
              </a:rPr>
              <a:t>  Chicago Fire Kills 300 and Leaves 90,000 Homeless</a:t>
            </a:r>
          </a:p>
          <a:p>
            <a:pPr>
              <a:lnSpc>
                <a:spcPts val="2800"/>
              </a:lnSpc>
              <a:spcBef>
                <a:spcPts val="0"/>
              </a:spcBef>
            </a:pPr>
            <a:r>
              <a:rPr lang="en-US" sz="2200" b="1" dirty="0" smtClean="0">
                <a:solidFill>
                  <a:schemeClr val="bg1"/>
                </a:solidFill>
                <a:latin typeface="+mn-lt"/>
              </a:rPr>
              <a:t>1885-1920 Cranberries Become Major Industry – Hundreds of Families Migrate Here</a:t>
            </a:r>
          </a:p>
          <a:p>
            <a:pPr>
              <a:lnSpc>
                <a:spcPts val="2800"/>
              </a:lnSpc>
              <a:spcBef>
                <a:spcPts val="0"/>
              </a:spcBef>
            </a:pPr>
            <a:r>
              <a:rPr lang="en-US" sz="2200" b="1" dirty="0" smtClean="0">
                <a:solidFill>
                  <a:schemeClr val="bg1"/>
                </a:solidFill>
                <a:latin typeface="+mn-lt"/>
              </a:rPr>
              <a:t>1890  E</a:t>
            </a:r>
            <a:r>
              <a:rPr lang="en-US" sz="2200" b="1" dirty="0">
                <a:solidFill>
                  <a:schemeClr val="bg1"/>
                </a:solidFill>
              </a:rPr>
              <a:t>lizabeth Cady </a:t>
            </a:r>
            <a:r>
              <a:rPr lang="en-US" sz="2200" b="1" dirty="0" smtClean="0">
                <a:solidFill>
                  <a:schemeClr val="bg1"/>
                </a:solidFill>
              </a:rPr>
              <a:t>Stanton Forms </a:t>
            </a:r>
            <a:r>
              <a:rPr lang="en-US" sz="2200" b="1" dirty="0" smtClean="0">
                <a:solidFill>
                  <a:schemeClr val="bg1"/>
                </a:solidFill>
                <a:latin typeface="+mn-lt"/>
              </a:rPr>
              <a:t>National American Women’s Suffrage Association</a:t>
            </a:r>
          </a:p>
          <a:p>
            <a:pPr>
              <a:lnSpc>
                <a:spcPts val="2800"/>
              </a:lnSpc>
              <a:spcBef>
                <a:spcPts val="0"/>
              </a:spcBef>
            </a:pPr>
            <a:r>
              <a:rPr lang="en-US" sz="2200" b="1" dirty="0" smtClean="0">
                <a:solidFill>
                  <a:schemeClr val="bg1"/>
                </a:solidFill>
                <a:latin typeface="+mn-lt"/>
              </a:rPr>
              <a:t>1899  Klondike Gold Rush – Over 100,000 Rush to Alaska</a:t>
            </a:r>
            <a:endParaRPr lang="en-US" sz="2200" b="1" dirty="0">
              <a:solidFill>
                <a:schemeClr val="bg1"/>
              </a:solidFill>
              <a:latin typeface="+mn-lt"/>
            </a:endParaRPr>
          </a:p>
          <a:p>
            <a:endParaRPr lang="en-US" sz="2200" b="1" dirty="0" smtClean="0">
              <a:solidFill>
                <a:schemeClr val="bg1"/>
              </a:solidFill>
              <a:latin typeface="+mn-lt"/>
            </a:endParaRPr>
          </a:p>
          <a:p>
            <a:endParaRPr lang="en-US" sz="2200" b="1" dirty="0" smtClean="0">
              <a:solidFill>
                <a:schemeClr val="bg1"/>
              </a:solidFill>
              <a:latin typeface="+mn-lt"/>
            </a:endParaRPr>
          </a:p>
        </p:txBody>
      </p:sp>
    </p:spTree>
    <p:extLst>
      <p:ext uri="{BB962C8B-B14F-4D97-AF65-F5344CB8AC3E}">
        <p14:creationId xmlns:p14="http://schemas.microsoft.com/office/powerpoint/2010/main" val="34373412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lumMod val="50000"/>
                  </a:schemeClr>
                </a:solidFill>
              </a:rPr>
              <a:t>Whaling</a:t>
            </a:r>
            <a:endParaRPr lang="en-US" b="1" dirty="0">
              <a:solidFill>
                <a:schemeClr val="bg2">
                  <a:lumMod val="50000"/>
                </a:schemeClr>
              </a:solidFill>
            </a:endParaRPr>
          </a:p>
        </p:txBody>
      </p:sp>
    </p:spTree>
    <p:extLst>
      <p:ext uri="{BB962C8B-B14F-4D97-AF65-F5344CB8AC3E}">
        <p14:creationId xmlns:p14="http://schemas.microsoft.com/office/powerpoint/2010/main" val="15674715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58268" y="316616"/>
            <a:ext cx="10729522" cy="1330227"/>
          </a:xfrm>
        </p:spPr>
        <p:txBody>
          <a:bodyPr rtlCol="0">
            <a:noAutofit/>
          </a:bodyPr>
          <a:lstStyle/>
          <a:p>
            <a:pPr algn="ctr" eaLnBrk="1" fontAlgn="auto" hangingPunct="1">
              <a:spcAft>
                <a:spcPts val="0"/>
              </a:spcAft>
              <a:defRPr/>
            </a:pPr>
            <a:r>
              <a:rPr lang="en-US" sz="3600" b="1" dirty="0" smtClean="0">
                <a:solidFill>
                  <a:schemeClr val="accent1">
                    <a:lumMod val="50000"/>
                  </a:schemeClr>
                </a:solidFill>
                <a:latin typeface="+mn-lt"/>
              </a:rPr>
              <a:t>The Methodist Church Opening-A Reflection </a:t>
            </a:r>
            <a:br>
              <a:rPr lang="en-US" sz="3600" b="1" dirty="0" smtClean="0">
                <a:solidFill>
                  <a:schemeClr val="accent1">
                    <a:lumMod val="50000"/>
                  </a:schemeClr>
                </a:solidFill>
                <a:latin typeface="+mn-lt"/>
              </a:rPr>
            </a:br>
            <a:r>
              <a:rPr lang="en-US" sz="3600" b="1" dirty="0" smtClean="0">
                <a:solidFill>
                  <a:schemeClr val="accent1">
                    <a:lumMod val="50000"/>
                  </a:schemeClr>
                </a:solidFill>
                <a:latin typeface="+mn-lt"/>
              </a:rPr>
              <a:t>by John Hoag Dillingham, Quaker</a:t>
            </a:r>
            <a:endParaRPr lang="en-US" sz="3600" b="1" dirty="0">
              <a:solidFill>
                <a:schemeClr val="accent1">
                  <a:lumMod val="50000"/>
                </a:schemeClr>
              </a:solidFill>
              <a:latin typeface="+mn-lt"/>
            </a:endParaRPr>
          </a:p>
        </p:txBody>
      </p:sp>
      <p:sp>
        <p:nvSpPr>
          <p:cNvPr id="46083" name="TextBox 5"/>
          <p:cNvSpPr txBox="1">
            <a:spLocks noChangeArrowheads="1"/>
          </p:cNvSpPr>
          <p:nvPr/>
        </p:nvSpPr>
        <p:spPr bwMode="auto">
          <a:xfrm>
            <a:off x="4938452" y="3955780"/>
            <a:ext cx="4276579" cy="707886"/>
          </a:xfrm>
          <a:prstGeom prst="rect">
            <a:avLst/>
          </a:prstGeom>
          <a:noFill/>
          <a:ln w="9525">
            <a:noFill/>
            <a:miter lim="800000"/>
            <a:headEnd/>
            <a:tailEnd/>
          </a:ln>
        </p:spPr>
        <p:txBody>
          <a:bodyPr wrap="square">
            <a:spAutoFit/>
          </a:bodyPr>
          <a:lstStyle/>
          <a:p>
            <a:pPr algn="ctr"/>
            <a:endParaRPr lang="en-US" sz="2000" i="1" dirty="0" smtClean="0">
              <a:solidFill>
                <a:schemeClr val="bg1"/>
              </a:solidFill>
              <a:latin typeface="Century Gothic" pitchFamily="34" charset="0"/>
            </a:endParaRPr>
          </a:p>
          <a:p>
            <a:pPr algn="ctr"/>
            <a:endParaRPr lang="en-US" sz="2000" dirty="0">
              <a:solidFill>
                <a:schemeClr val="bg1"/>
              </a:solidFill>
              <a:latin typeface="Century Gothic" pitchFamily="34" charset="0"/>
            </a:endParaRPr>
          </a:p>
        </p:txBody>
      </p:sp>
      <p:sp>
        <p:nvSpPr>
          <p:cNvPr id="3" name="TextBox 2"/>
          <p:cNvSpPr txBox="1"/>
          <p:nvPr/>
        </p:nvSpPr>
        <p:spPr>
          <a:xfrm>
            <a:off x="239843" y="1553926"/>
            <a:ext cx="11347554" cy="4770537"/>
          </a:xfrm>
          <a:prstGeom prst="rect">
            <a:avLst/>
          </a:prstGeom>
          <a:noFill/>
        </p:spPr>
        <p:txBody>
          <a:bodyPr wrap="square" rtlCol="0">
            <a:spAutoFit/>
          </a:bodyPr>
          <a:lstStyle/>
          <a:p>
            <a:pPr algn="ctr"/>
            <a:r>
              <a:rPr lang="en-US" sz="2400" b="1" dirty="0" smtClean="0">
                <a:solidFill>
                  <a:schemeClr val="bg1"/>
                </a:solidFill>
                <a:latin typeface="+mn-lt"/>
              </a:rPr>
              <a:t>“</a:t>
            </a:r>
            <a:r>
              <a:rPr lang="en-US" sz="2400" b="1" dirty="0">
                <a:solidFill>
                  <a:schemeClr val="bg1"/>
                </a:solidFill>
                <a:latin typeface="+mn-lt"/>
              </a:rPr>
              <a:t>Some of us were present at the dedication of the first </a:t>
            </a:r>
            <a:r>
              <a:rPr lang="en-US" sz="2400" b="1" dirty="0" smtClean="0">
                <a:solidFill>
                  <a:schemeClr val="bg1"/>
                </a:solidFill>
                <a:latin typeface="+mn-lt"/>
              </a:rPr>
              <a:t>Methodist Meeting House in West </a:t>
            </a:r>
            <a:r>
              <a:rPr lang="en-US" sz="2400" b="1" dirty="0">
                <a:solidFill>
                  <a:schemeClr val="bg1"/>
                </a:solidFill>
                <a:latin typeface="+mn-lt"/>
              </a:rPr>
              <a:t>Falmouth in the year 1857 and heard the thrilling sermon of the minister and the poem of the men who presented the clock. </a:t>
            </a:r>
            <a:endParaRPr lang="en-US" sz="2400" b="1" dirty="0" smtClean="0">
              <a:solidFill>
                <a:schemeClr val="bg1"/>
              </a:solidFill>
              <a:latin typeface="+mn-lt"/>
            </a:endParaRPr>
          </a:p>
          <a:p>
            <a:pPr algn="ctr"/>
            <a:r>
              <a:rPr lang="en-US" sz="2400" b="1" dirty="0" smtClean="0">
                <a:solidFill>
                  <a:schemeClr val="bg1"/>
                </a:solidFill>
                <a:latin typeface="+mn-lt"/>
              </a:rPr>
              <a:t>The </a:t>
            </a:r>
            <a:r>
              <a:rPr lang="en-US" sz="2400" b="1" dirty="0">
                <a:solidFill>
                  <a:schemeClr val="bg1"/>
                </a:solidFill>
                <a:latin typeface="+mn-lt"/>
              </a:rPr>
              <a:t>Friends' seemed to welcome the </a:t>
            </a:r>
            <a:r>
              <a:rPr lang="en-US" sz="2400" b="1" dirty="0" err="1">
                <a:solidFill>
                  <a:schemeClr val="bg1"/>
                </a:solidFill>
                <a:latin typeface="+mn-lt"/>
              </a:rPr>
              <a:t>upbuilding</a:t>
            </a:r>
            <a:r>
              <a:rPr lang="en-US" sz="2400" b="1" dirty="0">
                <a:solidFill>
                  <a:schemeClr val="bg1"/>
                </a:solidFill>
                <a:latin typeface="+mn-lt"/>
              </a:rPr>
              <a:t> of the </a:t>
            </a:r>
            <a:r>
              <a:rPr lang="en-US" sz="2400" b="1" dirty="0" smtClean="0">
                <a:solidFill>
                  <a:schemeClr val="bg1"/>
                </a:solidFill>
                <a:latin typeface="+mn-lt"/>
              </a:rPr>
              <a:t>new church </a:t>
            </a:r>
            <a:r>
              <a:rPr lang="en-US" sz="2400" b="1" dirty="0">
                <a:solidFill>
                  <a:schemeClr val="bg1"/>
                </a:solidFill>
                <a:latin typeface="+mn-lt"/>
              </a:rPr>
              <a:t>here, </a:t>
            </a:r>
            <a:endParaRPr lang="en-US" sz="2400" b="1" dirty="0" smtClean="0">
              <a:solidFill>
                <a:schemeClr val="bg1"/>
              </a:solidFill>
              <a:latin typeface="+mn-lt"/>
            </a:endParaRPr>
          </a:p>
          <a:p>
            <a:endParaRPr lang="en-US" sz="800" b="1" i="1" dirty="0">
              <a:solidFill>
                <a:schemeClr val="bg1"/>
              </a:solidFill>
              <a:latin typeface="+mn-lt"/>
            </a:endParaRPr>
          </a:p>
          <a:p>
            <a:pPr algn="ctr"/>
            <a:r>
              <a:rPr lang="en-US" sz="2400" b="1" i="1" dirty="0" smtClean="0">
                <a:solidFill>
                  <a:schemeClr val="bg1"/>
                </a:solidFill>
                <a:latin typeface="+mn-lt"/>
              </a:rPr>
              <a:t>that </a:t>
            </a:r>
            <a:r>
              <a:rPr lang="en-US" sz="2400" b="1" i="1" dirty="0">
                <a:solidFill>
                  <a:schemeClr val="bg1"/>
                </a:solidFill>
                <a:latin typeface="+mn-lt"/>
              </a:rPr>
              <a:t>those who were not in the habit of attending any meeting might have increased gospel privileges</a:t>
            </a:r>
            <a:r>
              <a:rPr lang="en-US" sz="2400" b="1" dirty="0">
                <a:solidFill>
                  <a:schemeClr val="bg1"/>
                </a:solidFill>
                <a:latin typeface="+mn-lt"/>
              </a:rPr>
              <a:t>. </a:t>
            </a:r>
            <a:endParaRPr lang="en-US" sz="2400" b="1" dirty="0" smtClean="0">
              <a:solidFill>
                <a:schemeClr val="bg1"/>
              </a:solidFill>
              <a:latin typeface="+mn-lt"/>
            </a:endParaRPr>
          </a:p>
          <a:p>
            <a:endParaRPr lang="en-US" sz="800" b="1" dirty="0" smtClean="0">
              <a:solidFill>
                <a:schemeClr val="bg1"/>
              </a:solidFill>
              <a:latin typeface="+mn-lt"/>
            </a:endParaRPr>
          </a:p>
          <a:p>
            <a:pPr algn="ctr"/>
            <a:r>
              <a:rPr lang="en-US" sz="2400" b="1" dirty="0" smtClean="0">
                <a:solidFill>
                  <a:schemeClr val="bg1"/>
                </a:solidFill>
                <a:latin typeface="+mn-lt"/>
              </a:rPr>
              <a:t>The </a:t>
            </a:r>
            <a:r>
              <a:rPr lang="en-US" sz="2400" b="1" dirty="0">
                <a:solidFill>
                  <a:schemeClr val="bg1"/>
                </a:solidFill>
                <a:latin typeface="+mn-lt"/>
              </a:rPr>
              <a:t>relations of the two religious Societies have been every amicable. </a:t>
            </a:r>
            <a:endParaRPr lang="en-US" sz="2400" b="1" dirty="0" smtClean="0">
              <a:solidFill>
                <a:schemeClr val="bg1"/>
              </a:solidFill>
              <a:latin typeface="+mn-lt"/>
            </a:endParaRPr>
          </a:p>
          <a:p>
            <a:pPr algn="ctr"/>
            <a:r>
              <a:rPr lang="en-US" sz="2400" b="1" dirty="0" smtClean="0">
                <a:solidFill>
                  <a:schemeClr val="bg1"/>
                </a:solidFill>
                <a:latin typeface="+mn-lt"/>
              </a:rPr>
              <a:t>A </a:t>
            </a:r>
            <a:r>
              <a:rPr lang="en-US" sz="2400" b="1" dirty="0">
                <a:solidFill>
                  <a:schemeClr val="bg1"/>
                </a:solidFill>
                <a:latin typeface="+mn-lt"/>
              </a:rPr>
              <a:t>separate paper could well be written of the history of that church, which has been a marked blessing to the place. We remember how devotedly good old Capt. Asa Tobey spent his means and was spent in the service of that church; and the revivals which cheered the heart of Father Brown, Brother Carter, Brother </a:t>
            </a:r>
            <a:r>
              <a:rPr lang="en-US" sz="2400" b="1" dirty="0" err="1">
                <a:solidFill>
                  <a:schemeClr val="bg1"/>
                </a:solidFill>
                <a:latin typeface="+mn-lt"/>
              </a:rPr>
              <a:t>Curless</a:t>
            </a:r>
            <a:r>
              <a:rPr lang="en-US" sz="2400" b="1" dirty="0">
                <a:solidFill>
                  <a:schemeClr val="bg1"/>
                </a:solidFill>
                <a:latin typeface="+mn-lt"/>
              </a:rPr>
              <a:t> and others </a:t>
            </a:r>
            <a:r>
              <a:rPr lang="en-US" sz="2400" b="1" dirty="0" smtClean="0">
                <a:solidFill>
                  <a:schemeClr val="bg1"/>
                </a:solidFill>
                <a:latin typeface="+mn-lt"/>
              </a:rPr>
              <a:t>whose </a:t>
            </a:r>
            <a:r>
              <a:rPr lang="en-US" sz="2400" b="1" dirty="0">
                <a:solidFill>
                  <a:schemeClr val="bg1"/>
                </a:solidFill>
                <a:latin typeface="+mn-lt"/>
              </a:rPr>
              <a:t>reward is imperishable</a:t>
            </a:r>
            <a:r>
              <a:rPr lang="en-US" sz="2400" b="1" dirty="0" smtClean="0">
                <a:solidFill>
                  <a:schemeClr val="bg1"/>
                </a:solidFill>
                <a:latin typeface="+mn-lt"/>
              </a:rPr>
              <a:t>.”</a:t>
            </a:r>
            <a:endParaRPr lang="en-US" sz="2200" b="1" dirty="0">
              <a:solidFill>
                <a:schemeClr val="bg1"/>
              </a:solidFill>
              <a:latin typeface="+mn-l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3" y="452438"/>
            <a:ext cx="9404350" cy="785519"/>
          </a:xfrm>
        </p:spPr>
        <p:txBody>
          <a:bodyPr/>
          <a:lstStyle/>
          <a:p>
            <a:r>
              <a:rPr lang="en-US" b="1" dirty="0" smtClean="0">
                <a:solidFill>
                  <a:srgbClr val="654403"/>
                </a:solidFill>
              </a:rPr>
              <a:t>Occupations 1800-1880</a:t>
            </a:r>
            <a:endParaRPr lang="en-US" b="1" dirty="0">
              <a:solidFill>
                <a:srgbClr val="654403"/>
              </a:solidFill>
            </a:endParaRPr>
          </a:p>
        </p:txBody>
      </p:sp>
      <p:sp>
        <p:nvSpPr>
          <p:cNvPr id="3" name="TextBox 2"/>
          <p:cNvSpPr txBox="1"/>
          <p:nvPr/>
        </p:nvSpPr>
        <p:spPr>
          <a:xfrm>
            <a:off x="1012873" y="1266092"/>
            <a:ext cx="9256541" cy="5170646"/>
          </a:xfrm>
          <a:prstGeom prst="rect">
            <a:avLst/>
          </a:prstGeom>
          <a:noFill/>
        </p:spPr>
        <p:txBody>
          <a:bodyPr wrap="square" rtlCol="0">
            <a:spAutoFit/>
          </a:bodyPr>
          <a:lstStyle/>
          <a:p>
            <a:pPr algn="ctr">
              <a:lnSpc>
                <a:spcPct val="150000"/>
              </a:lnSpc>
            </a:pPr>
            <a:r>
              <a:rPr lang="en-US" sz="2200" b="1" dirty="0" smtClean="0">
                <a:solidFill>
                  <a:schemeClr val="bg1"/>
                </a:solidFill>
                <a:latin typeface="+mn-lt"/>
              </a:rPr>
              <a:t>Wagon, carriage, coach and sleigh builders, carpenters, </a:t>
            </a:r>
          </a:p>
          <a:p>
            <a:pPr algn="ctr">
              <a:lnSpc>
                <a:spcPct val="150000"/>
              </a:lnSpc>
            </a:pPr>
            <a:r>
              <a:rPr lang="en-US" sz="2200" b="1" dirty="0" smtClean="0">
                <a:solidFill>
                  <a:schemeClr val="bg1"/>
                </a:solidFill>
                <a:latin typeface="+mn-lt"/>
              </a:rPr>
              <a:t>tin </a:t>
            </a:r>
            <a:r>
              <a:rPr lang="en-US" sz="2200" b="1" dirty="0" err="1" smtClean="0">
                <a:solidFill>
                  <a:schemeClr val="bg1"/>
                </a:solidFill>
                <a:latin typeface="+mn-lt"/>
              </a:rPr>
              <a:t>smithers</a:t>
            </a:r>
            <a:r>
              <a:rPr lang="en-US" sz="2200" b="1" dirty="0" smtClean="0">
                <a:solidFill>
                  <a:schemeClr val="bg1"/>
                </a:solidFill>
                <a:latin typeface="+mn-lt"/>
              </a:rPr>
              <a:t>, brick makers, </a:t>
            </a:r>
            <a:r>
              <a:rPr lang="en-US" sz="2200" b="1" dirty="0">
                <a:solidFill>
                  <a:schemeClr val="bg1"/>
                </a:solidFill>
              </a:rPr>
              <a:t>harness makers, </a:t>
            </a:r>
            <a:r>
              <a:rPr lang="en-US" sz="2200" b="1" dirty="0" smtClean="0">
                <a:solidFill>
                  <a:schemeClr val="bg1"/>
                </a:solidFill>
                <a:latin typeface="+mn-lt"/>
              </a:rPr>
              <a:t>coopers, tanners, gas and oil light makers, gristmill operators, quarry excavators and cutters, traveling salesmen, teachers, and preachers, sailing packet agents and operators, stone cutters, ship builders, riggers, sail makers, milliners, gardeners, farmers, fulling millers, salt workers, investors, candlestick makers, oil cloth producers, photographers, lecturers, tag stringers, store owners, traders, building designers and builders, land developers, train agents and dispatchers, telegraph operators, carriage operators, sailors.</a:t>
            </a:r>
            <a:endParaRPr lang="en-US" sz="2200" b="1" dirty="0">
              <a:solidFill>
                <a:schemeClr val="bg1"/>
              </a:solidFill>
              <a:latin typeface="+mn-lt"/>
            </a:endParaRPr>
          </a:p>
        </p:txBody>
      </p:sp>
    </p:spTree>
    <p:extLst>
      <p:ext uri="{BB962C8B-B14F-4D97-AF65-F5344CB8AC3E}">
        <p14:creationId xmlns:p14="http://schemas.microsoft.com/office/powerpoint/2010/main" val="2650412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3" y="452439"/>
            <a:ext cx="9404350" cy="729248"/>
          </a:xfrm>
        </p:spPr>
        <p:txBody>
          <a:bodyPr/>
          <a:lstStyle/>
          <a:p>
            <a:r>
              <a:rPr lang="en-US" b="1" dirty="0" smtClean="0">
                <a:solidFill>
                  <a:srgbClr val="654403"/>
                </a:solidFill>
              </a:rPr>
              <a:t>Tag</a:t>
            </a:r>
            <a:r>
              <a:rPr lang="en-US" b="1" dirty="0" smtClean="0">
                <a:solidFill>
                  <a:srgbClr val="654403"/>
                </a:solidFill>
                <a:latin typeface="+mn-lt"/>
              </a:rPr>
              <a:t> Factory 1859-1916</a:t>
            </a:r>
            <a:r>
              <a:rPr lang="en-US" dirty="0" smtClean="0">
                <a:solidFill>
                  <a:schemeClr val="bg1"/>
                </a:solidFill>
              </a:rPr>
              <a:t/>
            </a:r>
            <a:br>
              <a:rPr lang="en-US" dirty="0" smtClean="0">
                <a:solidFill>
                  <a:schemeClr val="bg1"/>
                </a:solidFill>
              </a:rPr>
            </a:br>
            <a:endParaRPr lang="en-US" dirty="0">
              <a:solidFill>
                <a:schemeClr val="bg1"/>
              </a:solidFill>
            </a:endParaRPr>
          </a:p>
        </p:txBody>
      </p:sp>
      <p:sp>
        <p:nvSpPr>
          <p:cNvPr id="3" name="TextBox 2"/>
          <p:cNvSpPr txBox="1"/>
          <p:nvPr/>
        </p:nvSpPr>
        <p:spPr>
          <a:xfrm>
            <a:off x="5852160" y="1334086"/>
            <a:ext cx="6119445" cy="5170646"/>
          </a:xfrm>
          <a:prstGeom prst="rect">
            <a:avLst/>
          </a:prstGeom>
          <a:noFill/>
        </p:spPr>
        <p:txBody>
          <a:bodyPr wrap="square" rtlCol="0">
            <a:spAutoFit/>
          </a:bodyPr>
          <a:lstStyle/>
          <a:p>
            <a:pPr algn="ctr"/>
            <a:r>
              <a:rPr lang="en-US" sz="2200" b="1" i="1" dirty="0" smtClean="0">
                <a:solidFill>
                  <a:schemeClr val="bg1"/>
                </a:solidFill>
                <a:latin typeface="+mn-lt"/>
              </a:rPr>
              <a:t>The Tag Factory resulted from the </a:t>
            </a:r>
          </a:p>
          <a:p>
            <a:pPr algn="ctr"/>
            <a:r>
              <a:rPr lang="en-US" sz="2200" b="1" i="1" dirty="0" smtClean="0">
                <a:solidFill>
                  <a:schemeClr val="bg1"/>
                </a:solidFill>
                <a:latin typeface="+mn-lt"/>
              </a:rPr>
              <a:t>marriage of </a:t>
            </a:r>
            <a:r>
              <a:rPr lang="en-US" sz="2200" b="1" i="1" dirty="0">
                <a:solidFill>
                  <a:schemeClr val="bg1"/>
                </a:solidFill>
              </a:rPr>
              <a:t>George </a:t>
            </a:r>
            <a:r>
              <a:rPr lang="en-US" sz="2200" b="1" i="1" dirty="0" smtClean="0">
                <a:solidFill>
                  <a:schemeClr val="bg1"/>
                </a:solidFill>
              </a:rPr>
              <a:t>Swift (WF)</a:t>
            </a:r>
            <a:endParaRPr lang="en-US" sz="2200" b="1" i="1" dirty="0">
              <a:solidFill>
                <a:schemeClr val="bg1"/>
              </a:solidFill>
            </a:endParaRPr>
          </a:p>
          <a:p>
            <a:pPr algn="ctr"/>
            <a:r>
              <a:rPr lang="en-US" sz="2200" b="1" i="1" dirty="0" smtClean="0">
                <a:solidFill>
                  <a:schemeClr val="bg1"/>
                </a:solidFill>
                <a:latin typeface="+mn-lt"/>
              </a:rPr>
              <a:t>to Matilda Dennison.</a:t>
            </a:r>
          </a:p>
          <a:p>
            <a:pPr algn="ctr"/>
            <a:r>
              <a:rPr lang="en-US" sz="2200" b="1" dirty="0" smtClean="0">
                <a:solidFill>
                  <a:schemeClr val="bg1"/>
                </a:solidFill>
                <a:latin typeface="+mn-lt"/>
              </a:rPr>
              <a:t> Aaron Dennison, Matilda’s brother, </a:t>
            </a:r>
          </a:p>
          <a:p>
            <a:pPr algn="ctr"/>
            <a:r>
              <a:rPr lang="en-US" sz="2200" b="1" dirty="0" smtClean="0">
                <a:solidFill>
                  <a:schemeClr val="bg1"/>
                </a:solidFill>
                <a:latin typeface="+mn-lt"/>
              </a:rPr>
              <a:t>designed fine watches in Boston. </a:t>
            </a:r>
          </a:p>
          <a:p>
            <a:pPr algn="ctr"/>
            <a:r>
              <a:rPr lang="en-US" sz="2200" b="1" dirty="0" smtClean="0">
                <a:solidFill>
                  <a:schemeClr val="bg1"/>
                </a:solidFill>
                <a:latin typeface="+mn-lt"/>
              </a:rPr>
              <a:t>Unsatisfied with available shipping boxes, he enlisted the family to help build new boxes, eventually designing the first box cutting machine in 1844. He sold </a:t>
            </a:r>
            <a:r>
              <a:rPr lang="en-US" sz="2200" b="1" dirty="0">
                <a:solidFill>
                  <a:schemeClr val="bg1"/>
                </a:solidFill>
                <a:latin typeface="+mn-lt"/>
              </a:rPr>
              <a:t>the business to his </a:t>
            </a:r>
            <a:r>
              <a:rPr lang="en-US" sz="2200" b="1" dirty="0" smtClean="0">
                <a:solidFill>
                  <a:schemeClr val="bg1"/>
                </a:solidFill>
                <a:latin typeface="+mn-lt"/>
              </a:rPr>
              <a:t>son </a:t>
            </a:r>
            <a:r>
              <a:rPr lang="en-US" sz="2200" b="1" dirty="0" err="1" smtClean="0">
                <a:solidFill>
                  <a:schemeClr val="bg1"/>
                </a:solidFill>
                <a:latin typeface="+mn-lt"/>
              </a:rPr>
              <a:t>Eliphalet</a:t>
            </a:r>
            <a:r>
              <a:rPr lang="en-US" sz="2200" b="1" dirty="0" smtClean="0">
                <a:solidFill>
                  <a:schemeClr val="bg1"/>
                </a:solidFill>
                <a:latin typeface="+mn-lt"/>
              </a:rPr>
              <a:t> </a:t>
            </a:r>
            <a:r>
              <a:rPr lang="en-US" sz="2200" b="1" dirty="0">
                <a:solidFill>
                  <a:schemeClr val="bg1"/>
                </a:solidFill>
                <a:latin typeface="+mn-lt"/>
              </a:rPr>
              <a:t>Whorf (E.W.) </a:t>
            </a:r>
            <a:r>
              <a:rPr lang="en-US" sz="2200" b="1" dirty="0" smtClean="0">
                <a:solidFill>
                  <a:schemeClr val="bg1"/>
                </a:solidFill>
                <a:latin typeface="+mn-lt"/>
              </a:rPr>
              <a:t>Dennison in 1855.</a:t>
            </a:r>
            <a:r>
              <a:rPr lang="en-US" sz="2200" b="1" dirty="0">
                <a:solidFill>
                  <a:schemeClr val="bg1"/>
                </a:solidFill>
                <a:latin typeface="+mn-lt"/>
              </a:rPr>
              <a:t> </a:t>
            </a:r>
            <a:r>
              <a:rPr lang="en-US" sz="2200" b="1" dirty="0" smtClean="0">
                <a:solidFill>
                  <a:schemeClr val="bg1"/>
                </a:solidFill>
                <a:latin typeface="+mn-lt"/>
              </a:rPr>
              <a:t>E.W</a:t>
            </a:r>
            <a:r>
              <a:rPr lang="en-US" sz="2200" b="1" dirty="0">
                <a:solidFill>
                  <a:schemeClr val="bg1"/>
                </a:solidFill>
                <a:latin typeface="+mn-lt"/>
              </a:rPr>
              <a:t>. </a:t>
            </a:r>
            <a:r>
              <a:rPr lang="en-US" sz="2200" b="1" dirty="0" smtClean="0">
                <a:solidFill>
                  <a:schemeClr val="bg1"/>
                </a:solidFill>
                <a:latin typeface="+mn-lt"/>
              </a:rPr>
              <a:t>Dennison </a:t>
            </a:r>
            <a:r>
              <a:rPr lang="en-US" sz="2200" b="1" dirty="0">
                <a:solidFill>
                  <a:schemeClr val="bg1"/>
                </a:solidFill>
                <a:latin typeface="+mn-lt"/>
              </a:rPr>
              <a:t>invented a </a:t>
            </a:r>
            <a:r>
              <a:rPr lang="en-US" sz="2200" b="1" dirty="0" smtClean="0">
                <a:solidFill>
                  <a:schemeClr val="bg1"/>
                </a:solidFill>
                <a:latin typeface="+mn-lt"/>
              </a:rPr>
              <a:t>shipping </a:t>
            </a:r>
            <a:r>
              <a:rPr lang="en-US" sz="2200" b="1" dirty="0">
                <a:solidFill>
                  <a:schemeClr val="bg1"/>
                </a:solidFill>
                <a:latin typeface="+mn-lt"/>
              </a:rPr>
              <a:t>tag with a washer </a:t>
            </a:r>
            <a:r>
              <a:rPr lang="en-US" sz="2200" b="1" dirty="0" smtClean="0">
                <a:solidFill>
                  <a:schemeClr val="bg1"/>
                </a:solidFill>
                <a:latin typeface="+mn-lt"/>
              </a:rPr>
              <a:t>that reinforced </a:t>
            </a:r>
            <a:r>
              <a:rPr lang="en-US" sz="2200" b="1" dirty="0">
                <a:solidFill>
                  <a:schemeClr val="bg1"/>
                </a:solidFill>
                <a:latin typeface="+mn-lt"/>
              </a:rPr>
              <a:t>the </a:t>
            </a:r>
            <a:r>
              <a:rPr lang="en-US" sz="2200" b="1" dirty="0" smtClean="0">
                <a:solidFill>
                  <a:schemeClr val="bg1"/>
                </a:solidFill>
                <a:latin typeface="+mn-lt"/>
              </a:rPr>
              <a:t>hole to help guarantee </a:t>
            </a:r>
            <a:r>
              <a:rPr lang="en-US" sz="2200" b="1" dirty="0">
                <a:solidFill>
                  <a:schemeClr val="bg1"/>
                </a:solidFill>
                <a:latin typeface="+mn-lt"/>
              </a:rPr>
              <a:t>the tag </a:t>
            </a:r>
            <a:endParaRPr lang="en-US" sz="2200" b="1" dirty="0" smtClean="0">
              <a:solidFill>
                <a:schemeClr val="bg1"/>
              </a:solidFill>
              <a:latin typeface="+mn-lt"/>
            </a:endParaRPr>
          </a:p>
          <a:p>
            <a:pPr algn="ctr"/>
            <a:r>
              <a:rPr lang="en-US" sz="2200" b="1" dirty="0" smtClean="0">
                <a:solidFill>
                  <a:schemeClr val="bg1"/>
                </a:solidFill>
                <a:latin typeface="+mn-lt"/>
              </a:rPr>
              <a:t>would </a:t>
            </a:r>
            <a:r>
              <a:rPr lang="en-US" sz="2200" b="1" dirty="0">
                <a:solidFill>
                  <a:schemeClr val="bg1"/>
                </a:solidFill>
                <a:latin typeface="+mn-lt"/>
              </a:rPr>
              <a:t>arrive with its product. </a:t>
            </a:r>
            <a:endParaRPr lang="en-US" sz="2200" b="1" dirty="0" smtClean="0">
              <a:solidFill>
                <a:schemeClr val="bg1"/>
              </a:solidFill>
              <a:latin typeface="+mn-lt"/>
            </a:endParaRPr>
          </a:p>
          <a:p>
            <a:pPr algn="ctr"/>
            <a:r>
              <a:rPr lang="en-US" sz="2200" b="1" dirty="0" smtClean="0">
                <a:solidFill>
                  <a:schemeClr val="bg1"/>
                </a:solidFill>
                <a:latin typeface="+mn-lt"/>
              </a:rPr>
              <a:t>He </a:t>
            </a:r>
            <a:r>
              <a:rPr lang="en-US" sz="2200" b="1" dirty="0">
                <a:solidFill>
                  <a:schemeClr val="bg1"/>
                </a:solidFill>
                <a:latin typeface="+mn-lt"/>
              </a:rPr>
              <a:t>patented </a:t>
            </a:r>
            <a:r>
              <a:rPr lang="en-US" sz="2200" b="1" dirty="0" smtClean="0">
                <a:solidFill>
                  <a:schemeClr val="bg1"/>
                </a:solidFill>
                <a:latin typeface="+mn-lt"/>
              </a:rPr>
              <a:t>the tag </a:t>
            </a:r>
            <a:r>
              <a:rPr lang="en-US" sz="2200" b="1" dirty="0">
                <a:solidFill>
                  <a:schemeClr val="bg1"/>
                </a:solidFill>
                <a:latin typeface="+mn-lt"/>
              </a:rPr>
              <a:t>in 1863</a:t>
            </a:r>
            <a:r>
              <a:rPr lang="en-US" sz="2200" b="1" dirty="0" smtClean="0">
                <a:solidFill>
                  <a:schemeClr val="bg1"/>
                </a:solidFill>
                <a:latin typeface="+mn-lt"/>
              </a:rPr>
              <a:t>.</a:t>
            </a:r>
            <a:endParaRPr lang="en-US" sz="2200" b="1" dirty="0">
              <a:solidFill>
                <a:schemeClr val="bg1"/>
              </a:solidFill>
              <a:latin typeface="+mn-lt"/>
            </a:endParaRPr>
          </a:p>
        </p:txBody>
      </p:sp>
      <p:sp>
        <p:nvSpPr>
          <p:cNvPr id="5" name="TextBox 4"/>
          <p:cNvSpPr txBox="1"/>
          <p:nvPr/>
        </p:nvSpPr>
        <p:spPr>
          <a:xfrm>
            <a:off x="441960" y="1615440"/>
            <a:ext cx="4297680" cy="369332"/>
          </a:xfrm>
          <a:prstGeom prst="rect">
            <a:avLst/>
          </a:prstGeom>
          <a:noFill/>
        </p:spPr>
        <p:txBody>
          <a:bodyPr wrap="square" rtlCol="0">
            <a:spAutoFit/>
          </a:bodyPr>
          <a:lstStyle/>
          <a:p>
            <a:endParaRPr lang="en-US" dirty="0"/>
          </a:p>
        </p:txBody>
      </p:sp>
      <p:pic>
        <p:nvPicPr>
          <p:cNvPr id="2050" name="Picture 2" descr="https://lh3.googleusercontent.com/UKphp7iw74LSKIpnu9ipDG8AprNb7id5dhhg-bqEqTfVP5aHqiTPIBLSesxzPbrCab60Xfc_EYt9wuf3yUmsuCX-nD345m6Hlw4W1NBnfubGQCLHGa5x2mIgpw3UoDqDyDxZpNsijh8evcFiDEWcjn4nA5TCVWk1yGxwNhn0KcTT8wfFEuXhw-A7535P2OzdYmov5TPgvMbDEQdtFM-AEO3fhYFRopQOom3VMJcKJlgQ1EMZ7LhbFYLTSNgJDp3WRL5XyEjjpnKZOkjJ9O2oqil_q4ihm_OcJ74FumwsBb1oTAIPYJAuVl3TGyfIJ9GTKJTp6BCutTOv5-bvcc8C_xKqYZZce1u1KGpPB0VDdhZbkYs8ZA9szfHCkoy9hWPteZrBCNUwfXMdSV2Q3NIYW04o6HoXipXlSrPf0axBV_s-z0tB6dFMqIn84nBfLsiTyknLjCaybcUICJCondvLDIc-sPhjpMvVaaeUsFwyhWp-fTxFCk2Do9zhrvQ1r4a1rxFdyDr2Ea58WQdShK4SyTOmwV27hNSWd6GIUWwSq_2WqGCx9iRf8KwEAyJrX-Ohysq2jtwoXq9xKMLP4vTOOvCbwpmFt0hexCzmfwJMovez5EivqOxsB02sNELYZDTZbxmCm49RdQVZgOwLyJVjc1kIiBvhfxU=w850-h639-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749" y="1559174"/>
            <a:ext cx="5402869" cy="4616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456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3" y="452438"/>
            <a:ext cx="9404350" cy="954331"/>
          </a:xfrm>
        </p:spPr>
        <p:txBody>
          <a:bodyPr/>
          <a:lstStyle/>
          <a:p>
            <a:r>
              <a:rPr lang="en-US" b="1" dirty="0">
                <a:solidFill>
                  <a:srgbClr val="654403"/>
                </a:solidFill>
              </a:rPr>
              <a:t>Tag Factory 1859-1916</a:t>
            </a:r>
            <a:endParaRPr lang="en-US" dirty="0"/>
          </a:p>
        </p:txBody>
      </p:sp>
      <p:sp>
        <p:nvSpPr>
          <p:cNvPr id="4" name="TextBox 3"/>
          <p:cNvSpPr txBox="1"/>
          <p:nvPr/>
        </p:nvSpPr>
        <p:spPr>
          <a:xfrm>
            <a:off x="6794695" y="1434905"/>
            <a:ext cx="4839286" cy="5170646"/>
          </a:xfrm>
          <a:prstGeom prst="rect">
            <a:avLst/>
          </a:prstGeom>
          <a:noFill/>
        </p:spPr>
        <p:txBody>
          <a:bodyPr wrap="square" rtlCol="0">
            <a:spAutoFit/>
          </a:bodyPr>
          <a:lstStyle/>
          <a:p>
            <a:pPr algn="ctr"/>
            <a:r>
              <a:rPr lang="en-US" sz="2200" b="1" dirty="0" smtClean="0">
                <a:solidFill>
                  <a:schemeClr val="bg1"/>
                </a:solidFill>
                <a:latin typeface="Century Gothic" panose="020B0502020202020204" pitchFamily="34" charset="0"/>
              </a:rPr>
              <a:t>The </a:t>
            </a:r>
            <a:r>
              <a:rPr lang="en-US" sz="2200" b="1" dirty="0">
                <a:solidFill>
                  <a:schemeClr val="bg1"/>
                </a:solidFill>
                <a:latin typeface="Century Gothic" panose="020B0502020202020204" pitchFamily="34" charset="0"/>
              </a:rPr>
              <a:t>Tag Factory spanned four decades. Mrs. Gilbert (Annie R.) Boyce managed the business for more than thirty years, </a:t>
            </a:r>
            <a:endParaRPr lang="en-US" sz="2200" b="1" dirty="0" smtClean="0">
              <a:solidFill>
                <a:schemeClr val="bg1"/>
              </a:solidFill>
              <a:latin typeface="Century Gothic" panose="020B0502020202020204" pitchFamily="34" charset="0"/>
            </a:endParaRPr>
          </a:p>
          <a:p>
            <a:pPr algn="ctr"/>
            <a:r>
              <a:rPr lang="en-US" sz="2200" b="1" dirty="0" smtClean="0">
                <a:solidFill>
                  <a:schemeClr val="bg1"/>
                </a:solidFill>
                <a:latin typeface="Century Gothic" panose="020B0502020202020204" pitchFamily="34" charset="0"/>
              </a:rPr>
              <a:t>initially </a:t>
            </a:r>
            <a:r>
              <a:rPr lang="en-US" sz="2200" b="1" dirty="0">
                <a:solidFill>
                  <a:schemeClr val="bg1"/>
                </a:solidFill>
                <a:latin typeface="Century Gothic" panose="020B0502020202020204" pitchFamily="34" charset="0"/>
              </a:rPr>
              <a:t>out of her home. </a:t>
            </a:r>
          </a:p>
          <a:p>
            <a:pPr algn="ctr"/>
            <a:r>
              <a:rPr lang="en-US" sz="2200" b="1" dirty="0">
                <a:solidFill>
                  <a:schemeClr val="bg1"/>
                </a:solidFill>
                <a:latin typeface="Century Gothic" panose="020B0502020202020204" pitchFamily="34" charset="0"/>
              </a:rPr>
              <a:t>By1879 several hundred people were employed (mostly women).  </a:t>
            </a:r>
          </a:p>
          <a:p>
            <a:pPr algn="ctr"/>
            <a:r>
              <a:rPr lang="en-US" sz="2200" b="1" dirty="0" smtClean="0">
                <a:solidFill>
                  <a:schemeClr val="bg1"/>
                </a:solidFill>
                <a:latin typeface="Century Gothic" panose="020B0502020202020204" pitchFamily="34" charset="0"/>
              </a:rPr>
              <a:t>Those </a:t>
            </a:r>
            <a:r>
              <a:rPr lang="en-US" sz="2200" b="1" dirty="0">
                <a:solidFill>
                  <a:schemeClr val="bg1"/>
                </a:solidFill>
                <a:latin typeface="Century Gothic" panose="020B0502020202020204" pitchFamily="34" charset="0"/>
              </a:rPr>
              <a:t>tying </a:t>
            </a:r>
            <a:r>
              <a:rPr lang="en-US" sz="2200" b="1" dirty="0" smtClean="0">
                <a:solidFill>
                  <a:schemeClr val="bg1"/>
                </a:solidFill>
                <a:latin typeface="Century Gothic" panose="020B0502020202020204" pitchFamily="34" charset="0"/>
              </a:rPr>
              <a:t>tags were </a:t>
            </a:r>
            <a:r>
              <a:rPr lang="en-US" sz="2200" b="1" dirty="0">
                <a:solidFill>
                  <a:schemeClr val="bg1"/>
                </a:solidFill>
                <a:latin typeface="Century Gothic" panose="020B0502020202020204" pitchFamily="34" charset="0"/>
              </a:rPr>
              <a:t>paid </a:t>
            </a:r>
            <a:endParaRPr lang="en-US" sz="2200" b="1" dirty="0" smtClean="0">
              <a:solidFill>
                <a:schemeClr val="bg1"/>
              </a:solidFill>
              <a:latin typeface="Century Gothic" panose="020B0502020202020204" pitchFamily="34" charset="0"/>
            </a:endParaRPr>
          </a:p>
          <a:p>
            <a:pPr algn="ctr"/>
            <a:r>
              <a:rPr lang="en-US" sz="2200" b="1" dirty="0" smtClean="0">
                <a:solidFill>
                  <a:schemeClr val="bg1"/>
                </a:solidFill>
                <a:latin typeface="Century Gothic" panose="020B0502020202020204" pitchFamily="34" charset="0"/>
              </a:rPr>
              <a:t>12 </a:t>
            </a:r>
            <a:r>
              <a:rPr lang="en-US" sz="2200" b="1" dirty="0">
                <a:solidFill>
                  <a:schemeClr val="bg1"/>
                </a:solidFill>
                <a:latin typeface="Century Gothic" panose="020B0502020202020204" pitchFamily="34" charset="0"/>
              </a:rPr>
              <a:t>to 17 cents for a thousand tags. </a:t>
            </a:r>
            <a:endParaRPr lang="en-US" sz="2200" b="1" dirty="0" smtClean="0">
              <a:solidFill>
                <a:schemeClr val="bg1"/>
              </a:solidFill>
              <a:latin typeface="Century Gothic" panose="020B0502020202020204" pitchFamily="34" charset="0"/>
            </a:endParaRPr>
          </a:p>
          <a:p>
            <a:pPr algn="ctr"/>
            <a:r>
              <a:rPr lang="en-US" sz="2200" b="1" dirty="0" smtClean="0">
                <a:solidFill>
                  <a:schemeClr val="bg1"/>
                </a:solidFill>
                <a:latin typeface="Century Gothic" panose="020B0502020202020204" pitchFamily="34" charset="0"/>
              </a:rPr>
              <a:t>In </a:t>
            </a:r>
            <a:r>
              <a:rPr lang="en-US" sz="2200" b="1" dirty="0">
                <a:solidFill>
                  <a:schemeClr val="bg1"/>
                </a:solidFill>
                <a:latin typeface="Century Gothic" panose="020B0502020202020204" pitchFamily="34" charset="0"/>
              </a:rPr>
              <a:t>1887 The </a:t>
            </a:r>
            <a:r>
              <a:rPr lang="en-US" sz="2200" b="1" i="1" dirty="0">
                <a:solidFill>
                  <a:schemeClr val="bg1"/>
                </a:solidFill>
                <a:latin typeface="Century Gothic" panose="020B0502020202020204" pitchFamily="34" charset="0"/>
              </a:rPr>
              <a:t>Falmouth Local  </a:t>
            </a:r>
            <a:r>
              <a:rPr lang="en-US" sz="2200" b="1" dirty="0">
                <a:solidFill>
                  <a:schemeClr val="bg1"/>
                </a:solidFill>
                <a:latin typeface="Century Gothic" panose="020B0502020202020204" pitchFamily="34" charset="0"/>
              </a:rPr>
              <a:t>credited a </a:t>
            </a:r>
            <a:r>
              <a:rPr lang="en-US" sz="2200" b="1" dirty="0" err="1">
                <a:solidFill>
                  <a:schemeClr val="bg1"/>
                </a:solidFill>
                <a:latin typeface="Century Gothic" panose="020B0502020202020204" pitchFamily="34" charset="0"/>
              </a:rPr>
              <a:t>Davisville</a:t>
            </a:r>
            <a:r>
              <a:rPr lang="en-US" sz="2200" b="1" dirty="0">
                <a:solidFill>
                  <a:schemeClr val="bg1"/>
                </a:solidFill>
                <a:latin typeface="Century Gothic" panose="020B0502020202020204" pitchFamily="34" charset="0"/>
              </a:rPr>
              <a:t> </a:t>
            </a:r>
            <a:r>
              <a:rPr lang="en-US" sz="2200" b="1" dirty="0" smtClean="0">
                <a:solidFill>
                  <a:schemeClr val="bg1"/>
                </a:solidFill>
                <a:latin typeface="Century Gothic" panose="020B0502020202020204" pitchFamily="34" charset="0"/>
              </a:rPr>
              <a:t>woman </a:t>
            </a:r>
            <a:r>
              <a:rPr lang="en-US" sz="2200" b="1" dirty="0">
                <a:solidFill>
                  <a:schemeClr val="bg1"/>
                </a:solidFill>
                <a:latin typeface="Century Gothic" panose="020B0502020202020204" pitchFamily="34" charset="0"/>
              </a:rPr>
              <a:t>with tying 6,000 tags in one day.  </a:t>
            </a:r>
          </a:p>
          <a:p>
            <a:pPr algn="ctr"/>
            <a:r>
              <a:rPr lang="en-US" sz="2200" b="1" dirty="0">
                <a:solidFill>
                  <a:schemeClr val="bg1"/>
                </a:solidFill>
                <a:latin typeface="Century Gothic" panose="020B0502020202020204" pitchFamily="34" charset="0"/>
              </a:rPr>
              <a:t>At </a:t>
            </a:r>
            <a:r>
              <a:rPr lang="en-US" sz="2200" b="1" dirty="0" smtClean="0">
                <a:solidFill>
                  <a:schemeClr val="bg1"/>
                </a:solidFill>
                <a:latin typeface="Century Gothic" panose="020B0502020202020204" pitchFamily="34" charset="0"/>
              </a:rPr>
              <a:t>its </a:t>
            </a:r>
            <a:r>
              <a:rPr lang="en-US" sz="2200" b="1" dirty="0">
                <a:solidFill>
                  <a:schemeClr val="bg1"/>
                </a:solidFill>
                <a:latin typeface="Century Gothic" panose="020B0502020202020204" pitchFamily="34" charset="0"/>
              </a:rPr>
              <a:t>peak, payroll was </a:t>
            </a:r>
            <a:endParaRPr lang="en-US" sz="2200" b="1" dirty="0" smtClean="0">
              <a:solidFill>
                <a:schemeClr val="bg1"/>
              </a:solidFill>
              <a:latin typeface="Century Gothic" panose="020B0502020202020204" pitchFamily="34" charset="0"/>
            </a:endParaRPr>
          </a:p>
          <a:p>
            <a:pPr algn="ctr"/>
            <a:r>
              <a:rPr lang="en-US" sz="2200" b="1" dirty="0" smtClean="0">
                <a:solidFill>
                  <a:schemeClr val="bg1"/>
                </a:solidFill>
                <a:latin typeface="Century Gothic" panose="020B0502020202020204" pitchFamily="34" charset="0"/>
              </a:rPr>
              <a:t>$</a:t>
            </a:r>
            <a:r>
              <a:rPr lang="en-US" sz="2200" b="1" dirty="0">
                <a:solidFill>
                  <a:schemeClr val="bg1"/>
                </a:solidFill>
                <a:latin typeface="Century Gothic" panose="020B0502020202020204" pitchFamily="34" charset="0"/>
              </a:rPr>
              <a:t>12,000 a year.</a:t>
            </a:r>
          </a:p>
          <a:p>
            <a:endParaRPr lang="en-US" sz="2200" dirty="0"/>
          </a:p>
        </p:txBody>
      </p:sp>
      <p:pic>
        <p:nvPicPr>
          <p:cNvPr id="6" name="Picture 2" descr="C:\Users\rlvoo_000\Downloads\Copy of IMG_644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625" y="1434906"/>
            <a:ext cx="6310315" cy="4797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55606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3" y="452438"/>
            <a:ext cx="9404350" cy="855857"/>
          </a:xfrm>
        </p:spPr>
        <p:txBody>
          <a:bodyPr/>
          <a:lstStyle/>
          <a:p>
            <a:r>
              <a:rPr lang="en-US" b="1" dirty="0" smtClean="0">
                <a:solidFill>
                  <a:schemeClr val="bg2">
                    <a:lumMod val="50000"/>
                  </a:schemeClr>
                </a:solidFill>
              </a:rPr>
              <a:t>Shipbuilding and Coastal Trading</a:t>
            </a:r>
            <a:endParaRPr lang="en-US" b="1" dirty="0">
              <a:solidFill>
                <a:schemeClr val="bg2">
                  <a:lumMod val="50000"/>
                </a:schemeClr>
              </a:solidFill>
            </a:endParaRPr>
          </a:p>
        </p:txBody>
      </p:sp>
    </p:spTree>
    <p:extLst>
      <p:ext uri="{BB962C8B-B14F-4D97-AF65-F5344CB8AC3E}">
        <p14:creationId xmlns:p14="http://schemas.microsoft.com/office/powerpoint/2010/main" val="940590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287" y="239078"/>
            <a:ext cx="10578904" cy="862012"/>
          </a:xfrm>
        </p:spPr>
        <p:txBody>
          <a:bodyPr rtlCol="0">
            <a:noAutofit/>
          </a:bodyPr>
          <a:lstStyle/>
          <a:p>
            <a:pPr eaLnBrk="1" fontAlgn="auto" hangingPunct="1">
              <a:spcAft>
                <a:spcPts val="0"/>
              </a:spcAft>
              <a:defRPr/>
            </a:pPr>
            <a:r>
              <a:rPr lang="en-US" b="1" dirty="0" smtClean="0">
                <a:solidFill>
                  <a:schemeClr val="accent1">
                    <a:lumMod val="50000"/>
                  </a:schemeClr>
                </a:solidFill>
                <a:latin typeface="+mn-lt"/>
              </a:rPr>
              <a:t>Salt Works-Falmouth</a:t>
            </a:r>
            <a:endParaRPr lang="en-US" b="1" dirty="0">
              <a:solidFill>
                <a:schemeClr val="accent1">
                  <a:lumMod val="50000"/>
                </a:schemeClr>
              </a:solidFill>
              <a:latin typeface="+mn-lt"/>
            </a:endParaRPr>
          </a:p>
        </p:txBody>
      </p:sp>
      <p:sp>
        <p:nvSpPr>
          <p:cNvPr id="25602" name="TextBox 2"/>
          <p:cNvSpPr txBox="1">
            <a:spLocks noChangeArrowheads="1"/>
          </p:cNvSpPr>
          <p:nvPr/>
        </p:nvSpPr>
        <p:spPr bwMode="auto">
          <a:xfrm>
            <a:off x="6280052" y="1319381"/>
            <a:ext cx="5199184" cy="4801314"/>
          </a:xfrm>
          <a:prstGeom prst="rect">
            <a:avLst/>
          </a:prstGeom>
          <a:noFill/>
          <a:ln w="9525">
            <a:noFill/>
            <a:miter lim="800000"/>
            <a:headEnd/>
            <a:tailEnd/>
          </a:ln>
        </p:spPr>
        <p:txBody>
          <a:bodyPr wrap="square">
            <a:spAutoFit/>
          </a:bodyPr>
          <a:lstStyle/>
          <a:p>
            <a:pPr algn="ctr"/>
            <a:r>
              <a:rPr lang="en-US" sz="2200" b="1" dirty="0" smtClean="0">
                <a:solidFill>
                  <a:schemeClr val="bg1"/>
                </a:solidFill>
                <a:latin typeface="+mn-lt"/>
              </a:rPr>
              <a:t>By 1830 there were 42 individual salt manufacturers in greater Falmouth producing 24,000-35,000 </a:t>
            </a:r>
          </a:p>
          <a:p>
            <a:pPr algn="ctr"/>
            <a:r>
              <a:rPr lang="en-US" sz="2200" b="1" dirty="0" smtClean="0">
                <a:solidFill>
                  <a:schemeClr val="bg1"/>
                </a:solidFill>
                <a:latin typeface="+mn-lt"/>
              </a:rPr>
              <a:t>bushels of salt per year. </a:t>
            </a:r>
          </a:p>
          <a:p>
            <a:pPr algn="ctr"/>
            <a:r>
              <a:rPr lang="en-US" sz="2200" b="1" dirty="0">
                <a:solidFill>
                  <a:schemeClr val="bg1"/>
                </a:solidFill>
                <a:latin typeface="+mn-lt"/>
              </a:rPr>
              <a:t>Salt was one of </a:t>
            </a:r>
            <a:r>
              <a:rPr lang="en-US" sz="2200" b="1" dirty="0" smtClean="0">
                <a:solidFill>
                  <a:schemeClr val="bg1"/>
                </a:solidFill>
                <a:latin typeface="+mn-lt"/>
              </a:rPr>
              <a:t>many </a:t>
            </a:r>
            <a:r>
              <a:rPr lang="en-US" sz="2200" b="1" dirty="0">
                <a:solidFill>
                  <a:schemeClr val="bg1"/>
                </a:solidFill>
                <a:latin typeface="+mn-lt"/>
              </a:rPr>
              <a:t>cargos carried on </a:t>
            </a:r>
            <a:r>
              <a:rPr lang="en-US" sz="2200" b="1" dirty="0" smtClean="0">
                <a:solidFill>
                  <a:schemeClr val="bg1"/>
                </a:solidFill>
                <a:latin typeface="+mn-lt"/>
              </a:rPr>
              <a:t>coastal </a:t>
            </a:r>
            <a:r>
              <a:rPr lang="en-US" sz="2200" b="1" dirty="0">
                <a:solidFill>
                  <a:schemeClr val="bg1"/>
                </a:solidFill>
                <a:latin typeface="+mn-lt"/>
              </a:rPr>
              <a:t>schooners and sloops that sailed out of the harbors of Waquoit, Woods Hole, </a:t>
            </a:r>
            <a:r>
              <a:rPr lang="en-US" sz="2200" b="1" dirty="0" err="1">
                <a:solidFill>
                  <a:schemeClr val="bg1"/>
                </a:solidFill>
                <a:latin typeface="+mn-lt"/>
              </a:rPr>
              <a:t>Quissett</a:t>
            </a:r>
            <a:r>
              <a:rPr lang="en-US" sz="2200" b="1" dirty="0">
                <a:solidFill>
                  <a:schemeClr val="bg1"/>
                </a:solidFill>
                <a:latin typeface="+mn-lt"/>
              </a:rPr>
              <a:t>, and West </a:t>
            </a:r>
            <a:r>
              <a:rPr lang="en-US" sz="2200" b="1" dirty="0" smtClean="0">
                <a:solidFill>
                  <a:schemeClr val="bg1"/>
                </a:solidFill>
                <a:latin typeface="+mn-lt"/>
              </a:rPr>
              <a:t>Falmouth.</a:t>
            </a:r>
          </a:p>
          <a:p>
            <a:pPr algn="ctr"/>
            <a:r>
              <a:rPr lang="en-US" sz="2200" b="1" dirty="0">
                <a:solidFill>
                  <a:schemeClr val="bg1"/>
                </a:solidFill>
              </a:rPr>
              <a:t>An embargo placed on foreign goods (to punish Britain in the War of 1812 for aggressive acts) drove the price for Cape Cod salt to </a:t>
            </a:r>
            <a:r>
              <a:rPr lang="en-US" sz="2200" b="1" dirty="0" smtClean="0">
                <a:solidFill>
                  <a:schemeClr val="bg1"/>
                </a:solidFill>
              </a:rPr>
              <a:t>$1.25 a bushel</a:t>
            </a:r>
            <a:r>
              <a:rPr lang="en-US" sz="2200" b="1" dirty="0">
                <a:solidFill>
                  <a:schemeClr val="bg1"/>
                </a:solidFill>
              </a:rPr>
              <a:t>.</a:t>
            </a:r>
            <a:endParaRPr lang="en-US" sz="2200" b="1" dirty="0">
              <a:solidFill>
                <a:schemeClr val="bg1"/>
              </a:solidFill>
              <a:latin typeface="+mn-lt"/>
            </a:endParaRPr>
          </a:p>
          <a:p>
            <a:pPr algn="ctr"/>
            <a:endParaRPr lang="en-US" sz="2000" b="1" dirty="0">
              <a:solidFill>
                <a:schemeClr val="bg1"/>
              </a:solidFill>
              <a:latin typeface="Century Gothic" pitchFamily="34" charset="0"/>
            </a:endParaRPr>
          </a:p>
        </p:txBody>
      </p:sp>
      <p:pic>
        <p:nvPicPr>
          <p:cNvPr id="1026" name="Picture 2" descr="C:\Users\rlvoo_000\Downloads\IMG_64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003" y="1334192"/>
            <a:ext cx="5313680" cy="4724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Red">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Academic Course Overview (widescreen)</Template>
  <TotalTime>0</TotalTime>
  <Words>3448</Words>
  <Application>Microsoft Office PowerPoint</Application>
  <PresentationFormat>Widescreen</PresentationFormat>
  <Paragraphs>245</Paragraphs>
  <Slides>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Century Gothic</vt:lpstr>
      <vt:lpstr>Wingdings</vt:lpstr>
      <vt:lpstr>Wingdings 3</vt:lpstr>
      <vt:lpstr>Ion</vt:lpstr>
      <vt:lpstr>West Falmouth  Economy 1800s– Part II</vt:lpstr>
      <vt:lpstr>Thank you to the following contributors:</vt:lpstr>
      <vt:lpstr>PowerPoint Presentation</vt:lpstr>
      <vt:lpstr>USA Events</vt:lpstr>
      <vt:lpstr>Occupations 1800-1880</vt:lpstr>
      <vt:lpstr>Tag Factory 1859-1916 </vt:lpstr>
      <vt:lpstr>Tag Factory 1859-1916</vt:lpstr>
      <vt:lpstr>Shipbuilding and Coastal Trading</vt:lpstr>
      <vt:lpstr>Salt Works-Falmouth</vt:lpstr>
      <vt:lpstr>Salt Works-Production</vt:lpstr>
      <vt:lpstr>Salt Production</vt:lpstr>
      <vt:lpstr>Salt Works-West Falmouth </vt:lpstr>
      <vt:lpstr>Telegraph Hill (off Blacksmith Shop Rd.)</vt:lpstr>
      <vt:lpstr>West Falmouth Stores</vt:lpstr>
      <vt:lpstr>Brick Kiln-Buried Under Route 28</vt:lpstr>
      <vt:lpstr>The Historic Windmill</vt:lpstr>
      <vt:lpstr>The Historic Windmill-Two Views</vt:lpstr>
      <vt:lpstr>Village Blacksmith</vt:lpstr>
      <vt:lpstr> Trades - Harness Shop, Carpenter</vt:lpstr>
      <vt:lpstr>Cape Cod – Old Colony Railroad</vt:lpstr>
      <vt:lpstr>West Falmouth Station</vt:lpstr>
      <vt:lpstr>The Dude Train</vt:lpstr>
      <vt:lpstr>PowerPoint Presentation</vt:lpstr>
      <vt:lpstr>Cataumet Station</vt:lpstr>
      <vt:lpstr>Sign at Boston Kneeland Street Station</vt:lpstr>
      <vt:lpstr>Religion-Society of Friends Preparatory Meeting House</vt:lpstr>
      <vt:lpstr>Religion-Methodist Church </vt:lpstr>
      <vt:lpstr>Methodist Preachers</vt:lpstr>
      <vt:lpstr>Quaker Leaders and Preachers</vt:lpstr>
      <vt:lpstr>Village Schools</vt:lpstr>
      <vt:lpstr>Village School</vt:lpstr>
      <vt:lpstr>Transportation, Trade, and Tourists</vt:lpstr>
      <vt:lpstr>Quissett Harbor House-The First Hotel ?</vt:lpstr>
      <vt:lpstr>Summer Resort Development</vt:lpstr>
      <vt:lpstr>Chapoquoit Homes</vt:lpstr>
      <vt:lpstr>The Frazar House</vt:lpstr>
      <vt:lpstr>Silas Swift Harbor Lots</vt:lpstr>
      <vt:lpstr>Henry M. Kingman Estate</vt:lpstr>
      <vt:lpstr>Sara Scull House</vt:lpstr>
      <vt:lpstr>Whaling</vt:lpstr>
      <vt:lpstr>The Methodist Church Opening-A Reflection  by John Hoag Dillingham, Quaker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Falmouth  Economy 1800s– Part I</dc:title>
  <dc:creator/>
  <cp:lastModifiedBy/>
  <cp:revision>2</cp:revision>
  <dcterms:created xsi:type="dcterms:W3CDTF">2018-04-12T21:36:54Z</dcterms:created>
  <dcterms:modified xsi:type="dcterms:W3CDTF">2019-02-27T21:23:45Z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TC030395169991</vt:lpwstr>
  </property>
</Properties>
</file>