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sldIdLst>
    <p:sldId id="256" r:id="rId2"/>
    <p:sldId id="268" r:id="rId3"/>
    <p:sldId id="280" r:id="rId4"/>
    <p:sldId id="257"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1"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719"/>
  </p:normalViewPr>
  <p:slideViewPr>
    <p:cSldViewPr>
      <p:cViewPr varScale="1">
        <p:scale>
          <a:sx n="152" d="100"/>
          <a:sy n="152" d="100"/>
        </p:scale>
        <p:origin x="230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D3F2A614-CB20-D14A-89BA-9204391C5D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6D17E0F-D074-5041-98CD-F16E1A672C8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8EF2139-C037-D949-ADCD-EBF82D2BA472}"/>
              </a:ext>
            </a:extLst>
          </p:cNvPr>
          <p:cNvSpPr>
            <a:spLocks noGrp="1" noChangeArrowheads="1"/>
          </p:cNvSpPr>
          <p:nvPr>
            <p:ph type="sldNum" sz="quarter" idx="12"/>
          </p:nvPr>
        </p:nvSpPr>
        <p:spPr>
          <a:ln/>
        </p:spPr>
        <p:txBody>
          <a:bodyPr/>
          <a:lstStyle>
            <a:lvl1pPr>
              <a:defRPr/>
            </a:lvl1pPr>
          </a:lstStyle>
          <a:p>
            <a:pPr>
              <a:defRPr/>
            </a:pPr>
            <a:fld id="{58C98E75-A07C-1947-97A6-58D71EFA900F}" type="slidenum">
              <a:rPr lang="en-US" altLang="en-US"/>
              <a:pPr>
                <a:defRPr/>
              </a:pPr>
              <a:t>‹#›</a:t>
            </a:fld>
            <a:endParaRPr lang="en-US" altLang="en-US"/>
          </a:p>
        </p:txBody>
      </p:sp>
    </p:spTree>
    <p:extLst>
      <p:ext uri="{BB962C8B-B14F-4D97-AF65-F5344CB8AC3E}">
        <p14:creationId xmlns:p14="http://schemas.microsoft.com/office/powerpoint/2010/main" val="3769587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58E916-96C6-944A-B034-33A365BA1D5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8489CF1-4561-D74A-9762-BFA546CB14F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709533B-D27D-A845-9027-1F685198B6B2}"/>
              </a:ext>
            </a:extLst>
          </p:cNvPr>
          <p:cNvSpPr>
            <a:spLocks noGrp="1" noChangeArrowheads="1"/>
          </p:cNvSpPr>
          <p:nvPr>
            <p:ph type="sldNum" sz="quarter" idx="12"/>
          </p:nvPr>
        </p:nvSpPr>
        <p:spPr>
          <a:ln/>
        </p:spPr>
        <p:txBody>
          <a:bodyPr/>
          <a:lstStyle>
            <a:lvl1pPr>
              <a:defRPr/>
            </a:lvl1pPr>
          </a:lstStyle>
          <a:p>
            <a:pPr>
              <a:defRPr/>
            </a:pPr>
            <a:fld id="{8A4CA877-6839-6A4F-B577-C0260F10D6D3}" type="slidenum">
              <a:rPr lang="en-US" altLang="en-US"/>
              <a:pPr>
                <a:defRPr/>
              </a:pPr>
              <a:t>‹#›</a:t>
            </a:fld>
            <a:endParaRPr lang="en-US" altLang="en-US"/>
          </a:p>
        </p:txBody>
      </p:sp>
    </p:spTree>
    <p:extLst>
      <p:ext uri="{BB962C8B-B14F-4D97-AF65-F5344CB8AC3E}">
        <p14:creationId xmlns:p14="http://schemas.microsoft.com/office/powerpoint/2010/main" val="357261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29048C-4B36-9F4B-98E0-AACB376E14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F9DCAFF-1C7E-4241-84B5-27305E5B90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932CDE5-25B2-C541-A5CF-4EEC7429C397}"/>
              </a:ext>
            </a:extLst>
          </p:cNvPr>
          <p:cNvSpPr>
            <a:spLocks noGrp="1" noChangeArrowheads="1"/>
          </p:cNvSpPr>
          <p:nvPr>
            <p:ph type="sldNum" sz="quarter" idx="12"/>
          </p:nvPr>
        </p:nvSpPr>
        <p:spPr>
          <a:ln/>
        </p:spPr>
        <p:txBody>
          <a:bodyPr/>
          <a:lstStyle>
            <a:lvl1pPr>
              <a:defRPr/>
            </a:lvl1pPr>
          </a:lstStyle>
          <a:p>
            <a:pPr>
              <a:defRPr/>
            </a:pPr>
            <a:fld id="{4DED79EA-F918-F841-8390-5ACB8039E3E2}" type="slidenum">
              <a:rPr lang="en-US" altLang="en-US"/>
              <a:pPr>
                <a:defRPr/>
              </a:pPr>
              <a:t>‹#›</a:t>
            </a:fld>
            <a:endParaRPr lang="en-US" altLang="en-US"/>
          </a:p>
        </p:txBody>
      </p:sp>
    </p:spTree>
    <p:extLst>
      <p:ext uri="{BB962C8B-B14F-4D97-AF65-F5344CB8AC3E}">
        <p14:creationId xmlns:p14="http://schemas.microsoft.com/office/powerpoint/2010/main" val="157294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66AAD6-1D62-634A-A65C-15233B40DB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8742C05-8F62-5E45-AF69-37B8FAFDF8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E077876-B3EB-1146-867B-BBA6F17C26E2}"/>
              </a:ext>
            </a:extLst>
          </p:cNvPr>
          <p:cNvSpPr>
            <a:spLocks noGrp="1" noChangeArrowheads="1"/>
          </p:cNvSpPr>
          <p:nvPr>
            <p:ph type="sldNum" sz="quarter" idx="12"/>
          </p:nvPr>
        </p:nvSpPr>
        <p:spPr>
          <a:ln/>
        </p:spPr>
        <p:txBody>
          <a:bodyPr/>
          <a:lstStyle>
            <a:lvl1pPr>
              <a:defRPr/>
            </a:lvl1pPr>
          </a:lstStyle>
          <a:p>
            <a:pPr>
              <a:defRPr/>
            </a:pPr>
            <a:fld id="{43A73534-74E7-5447-BAC6-CC5599541C09}" type="slidenum">
              <a:rPr lang="en-US" altLang="en-US"/>
              <a:pPr>
                <a:defRPr/>
              </a:pPr>
              <a:t>‹#›</a:t>
            </a:fld>
            <a:endParaRPr lang="en-US" altLang="en-US"/>
          </a:p>
        </p:txBody>
      </p:sp>
    </p:spTree>
    <p:extLst>
      <p:ext uri="{BB962C8B-B14F-4D97-AF65-F5344CB8AC3E}">
        <p14:creationId xmlns:p14="http://schemas.microsoft.com/office/powerpoint/2010/main" val="231137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8ADBA4F3-4EF9-6B47-A707-52688854E8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0726B6F-0C5B-EF4F-9CCD-4D689C7F82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BF113DA-6E7A-324A-8041-1D351465D74E}"/>
              </a:ext>
            </a:extLst>
          </p:cNvPr>
          <p:cNvSpPr>
            <a:spLocks noGrp="1" noChangeArrowheads="1"/>
          </p:cNvSpPr>
          <p:nvPr>
            <p:ph type="sldNum" sz="quarter" idx="12"/>
          </p:nvPr>
        </p:nvSpPr>
        <p:spPr>
          <a:ln/>
        </p:spPr>
        <p:txBody>
          <a:bodyPr/>
          <a:lstStyle>
            <a:lvl1pPr>
              <a:defRPr/>
            </a:lvl1pPr>
          </a:lstStyle>
          <a:p>
            <a:pPr>
              <a:defRPr/>
            </a:pPr>
            <a:fld id="{98AB52D8-E899-8547-9550-C07C910123FC}" type="slidenum">
              <a:rPr lang="en-US" altLang="en-US"/>
              <a:pPr>
                <a:defRPr/>
              </a:pPr>
              <a:t>‹#›</a:t>
            </a:fld>
            <a:endParaRPr lang="en-US" altLang="en-US"/>
          </a:p>
        </p:txBody>
      </p:sp>
    </p:spTree>
    <p:extLst>
      <p:ext uri="{BB962C8B-B14F-4D97-AF65-F5344CB8AC3E}">
        <p14:creationId xmlns:p14="http://schemas.microsoft.com/office/powerpoint/2010/main" val="40763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B5F713E-DE56-1241-B3F1-2A1037BA72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E1FAAAE-DE6D-834D-8207-B33AD9393D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C5CC6A4-5F8A-5B43-B771-2C183738B399}"/>
              </a:ext>
            </a:extLst>
          </p:cNvPr>
          <p:cNvSpPr>
            <a:spLocks noGrp="1" noChangeArrowheads="1"/>
          </p:cNvSpPr>
          <p:nvPr>
            <p:ph type="sldNum" sz="quarter" idx="12"/>
          </p:nvPr>
        </p:nvSpPr>
        <p:spPr>
          <a:ln/>
        </p:spPr>
        <p:txBody>
          <a:bodyPr/>
          <a:lstStyle>
            <a:lvl1pPr>
              <a:defRPr/>
            </a:lvl1pPr>
          </a:lstStyle>
          <a:p>
            <a:pPr>
              <a:defRPr/>
            </a:pPr>
            <a:fld id="{CA52B1A8-8E43-174E-9574-7EE8CA4007AB}" type="slidenum">
              <a:rPr lang="en-US" altLang="en-US"/>
              <a:pPr>
                <a:defRPr/>
              </a:pPr>
              <a:t>‹#›</a:t>
            </a:fld>
            <a:endParaRPr lang="en-US" altLang="en-US"/>
          </a:p>
        </p:txBody>
      </p:sp>
    </p:spTree>
    <p:extLst>
      <p:ext uri="{BB962C8B-B14F-4D97-AF65-F5344CB8AC3E}">
        <p14:creationId xmlns:p14="http://schemas.microsoft.com/office/powerpoint/2010/main" val="70284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C1DF4DF-6A72-6042-A79D-8836AF02EE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869C12F-D1D1-1F43-89D9-46DE61A0E54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F67329A7-BCA0-DF45-A482-3367FF99B97F}"/>
              </a:ext>
            </a:extLst>
          </p:cNvPr>
          <p:cNvSpPr>
            <a:spLocks noGrp="1" noChangeArrowheads="1"/>
          </p:cNvSpPr>
          <p:nvPr>
            <p:ph type="sldNum" sz="quarter" idx="12"/>
          </p:nvPr>
        </p:nvSpPr>
        <p:spPr>
          <a:ln/>
        </p:spPr>
        <p:txBody>
          <a:bodyPr/>
          <a:lstStyle>
            <a:lvl1pPr>
              <a:defRPr/>
            </a:lvl1pPr>
          </a:lstStyle>
          <a:p>
            <a:pPr>
              <a:defRPr/>
            </a:pPr>
            <a:fld id="{8FBBDE27-193F-CA46-B3D7-598F8274CF2D}" type="slidenum">
              <a:rPr lang="en-US" altLang="en-US"/>
              <a:pPr>
                <a:defRPr/>
              </a:pPr>
              <a:t>‹#›</a:t>
            </a:fld>
            <a:endParaRPr lang="en-US" altLang="en-US"/>
          </a:p>
        </p:txBody>
      </p:sp>
    </p:spTree>
    <p:extLst>
      <p:ext uri="{BB962C8B-B14F-4D97-AF65-F5344CB8AC3E}">
        <p14:creationId xmlns:p14="http://schemas.microsoft.com/office/powerpoint/2010/main" val="281533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0809CA9-30D2-8C4D-95ED-992D6EF808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3A2D9FA-B683-CA4A-9748-2BE660AD00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F2AAEB3-04C7-A940-AE7F-720BEA713C95}"/>
              </a:ext>
            </a:extLst>
          </p:cNvPr>
          <p:cNvSpPr>
            <a:spLocks noGrp="1" noChangeArrowheads="1"/>
          </p:cNvSpPr>
          <p:nvPr>
            <p:ph type="sldNum" sz="quarter" idx="12"/>
          </p:nvPr>
        </p:nvSpPr>
        <p:spPr>
          <a:ln/>
        </p:spPr>
        <p:txBody>
          <a:bodyPr/>
          <a:lstStyle>
            <a:lvl1pPr>
              <a:defRPr/>
            </a:lvl1pPr>
          </a:lstStyle>
          <a:p>
            <a:pPr>
              <a:defRPr/>
            </a:pPr>
            <a:fld id="{51F03372-78E5-7F42-9074-DED2FB94CF6F}" type="slidenum">
              <a:rPr lang="en-US" altLang="en-US"/>
              <a:pPr>
                <a:defRPr/>
              </a:pPr>
              <a:t>‹#›</a:t>
            </a:fld>
            <a:endParaRPr lang="en-US" altLang="en-US"/>
          </a:p>
        </p:txBody>
      </p:sp>
    </p:spTree>
    <p:extLst>
      <p:ext uri="{BB962C8B-B14F-4D97-AF65-F5344CB8AC3E}">
        <p14:creationId xmlns:p14="http://schemas.microsoft.com/office/powerpoint/2010/main" val="413136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7F059AC-AECD-A748-857D-CE3CF6B405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E0A3F537-DEEB-F745-A8FC-384723B93B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568D667-41E5-7D45-8BB9-9619E686F63F}"/>
              </a:ext>
            </a:extLst>
          </p:cNvPr>
          <p:cNvSpPr>
            <a:spLocks noGrp="1" noChangeArrowheads="1"/>
          </p:cNvSpPr>
          <p:nvPr>
            <p:ph type="sldNum" sz="quarter" idx="12"/>
          </p:nvPr>
        </p:nvSpPr>
        <p:spPr>
          <a:ln/>
        </p:spPr>
        <p:txBody>
          <a:bodyPr/>
          <a:lstStyle>
            <a:lvl1pPr>
              <a:defRPr/>
            </a:lvl1pPr>
          </a:lstStyle>
          <a:p>
            <a:pPr>
              <a:defRPr/>
            </a:pPr>
            <a:fld id="{D8205A4B-6B30-3B4E-95F3-CB46EEBB3FF2}" type="slidenum">
              <a:rPr lang="en-US" altLang="en-US"/>
              <a:pPr>
                <a:defRPr/>
              </a:pPr>
              <a:t>‹#›</a:t>
            </a:fld>
            <a:endParaRPr lang="en-US" altLang="en-US"/>
          </a:p>
        </p:txBody>
      </p:sp>
    </p:spTree>
    <p:extLst>
      <p:ext uri="{BB962C8B-B14F-4D97-AF65-F5344CB8AC3E}">
        <p14:creationId xmlns:p14="http://schemas.microsoft.com/office/powerpoint/2010/main" val="98052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2EAB7A3F-AE9C-2748-BC69-B92EACD35C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8BB75EC-5E20-994C-9C0A-BC633326CC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23C0F7C-E5BF-434E-B92A-3178580875C1}"/>
              </a:ext>
            </a:extLst>
          </p:cNvPr>
          <p:cNvSpPr>
            <a:spLocks noGrp="1" noChangeArrowheads="1"/>
          </p:cNvSpPr>
          <p:nvPr>
            <p:ph type="sldNum" sz="quarter" idx="12"/>
          </p:nvPr>
        </p:nvSpPr>
        <p:spPr>
          <a:ln/>
        </p:spPr>
        <p:txBody>
          <a:bodyPr/>
          <a:lstStyle>
            <a:lvl1pPr>
              <a:defRPr/>
            </a:lvl1pPr>
          </a:lstStyle>
          <a:p>
            <a:pPr>
              <a:defRPr/>
            </a:pPr>
            <a:fld id="{76BD1445-65E7-0548-A5FF-8F35EF113CF3}" type="slidenum">
              <a:rPr lang="en-US" altLang="en-US"/>
              <a:pPr>
                <a:defRPr/>
              </a:pPr>
              <a:t>‹#›</a:t>
            </a:fld>
            <a:endParaRPr lang="en-US" altLang="en-US"/>
          </a:p>
        </p:txBody>
      </p:sp>
    </p:spTree>
    <p:extLst>
      <p:ext uri="{BB962C8B-B14F-4D97-AF65-F5344CB8AC3E}">
        <p14:creationId xmlns:p14="http://schemas.microsoft.com/office/powerpoint/2010/main" val="270669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8BFF1169-4C41-7844-BCAD-B4D4C93FB6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A59E1F-43A8-0D4A-935D-A615BF6C156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3C0EDF9-E147-254A-BF58-2902DF0EBA6E}"/>
              </a:ext>
            </a:extLst>
          </p:cNvPr>
          <p:cNvSpPr>
            <a:spLocks noGrp="1" noChangeArrowheads="1"/>
          </p:cNvSpPr>
          <p:nvPr>
            <p:ph type="sldNum" sz="quarter" idx="12"/>
          </p:nvPr>
        </p:nvSpPr>
        <p:spPr>
          <a:ln/>
        </p:spPr>
        <p:txBody>
          <a:bodyPr/>
          <a:lstStyle>
            <a:lvl1pPr>
              <a:defRPr/>
            </a:lvl1pPr>
          </a:lstStyle>
          <a:p>
            <a:pPr>
              <a:defRPr/>
            </a:pPr>
            <a:fld id="{4DF5A595-E9C4-3B4F-B0F3-54725ED162A8}" type="slidenum">
              <a:rPr lang="en-US" altLang="en-US"/>
              <a:pPr>
                <a:defRPr/>
              </a:pPr>
              <a:t>‹#›</a:t>
            </a:fld>
            <a:endParaRPr lang="en-US" altLang="en-US"/>
          </a:p>
        </p:txBody>
      </p:sp>
    </p:spTree>
    <p:extLst>
      <p:ext uri="{BB962C8B-B14F-4D97-AF65-F5344CB8AC3E}">
        <p14:creationId xmlns:p14="http://schemas.microsoft.com/office/powerpoint/2010/main" val="95007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DFCC742-F8F4-6B42-9A29-9E51111A4B0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F47C956-2883-A145-982D-180B0FCB5F2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7E367B1-64EA-7E44-9064-F0BFE8AC564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35EC0D49-7978-8A4D-815A-777EFFA15DD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BDCD7658-E98D-5B42-920E-1ADEFA6470D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19A94DF-0972-314F-844C-3055F9E8C1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s://mblc.state.ma.us/index.php"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DEDB8124-1761-3F46-AF4E-E1C4A2B5F5C9}"/>
              </a:ext>
            </a:extLst>
          </p:cNvPr>
          <p:cNvSpPr txBox="1">
            <a:spLocks noChangeArrowheads="1"/>
          </p:cNvSpPr>
          <p:nvPr/>
        </p:nvSpPr>
        <p:spPr bwMode="auto">
          <a:xfrm>
            <a:off x="304800" y="609600"/>
            <a:ext cx="8534400" cy="576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000" b="1">
                <a:solidFill>
                  <a:schemeClr val="accent2"/>
                </a:solidFill>
                <a:latin typeface="Perpetua" panose="02020502060401020303" pitchFamily="18" charset="77"/>
              </a:rPr>
              <a:t>	VETERANS’ CELEBRATION</a:t>
            </a:r>
          </a:p>
          <a:p>
            <a:pPr algn="ctr" eaLnBrk="1" hangingPunct="1">
              <a:spcBef>
                <a:spcPct val="0"/>
              </a:spcBef>
              <a:buFontTx/>
              <a:buNone/>
            </a:pPr>
            <a:r>
              <a:rPr lang="en-US" altLang="en-US" sz="3600" b="1">
                <a:solidFill>
                  <a:srgbClr val="FF0000"/>
                </a:solidFill>
                <a:latin typeface="Perpetua" panose="02020502060401020303" pitchFamily="18" charset="77"/>
              </a:rPr>
              <a:t>	NOVEMBER 3, 2019</a:t>
            </a:r>
          </a:p>
          <a:p>
            <a:pPr algn="ctr" eaLnBrk="1" hangingPunct="1">
              <a:spcBef>
                <a:spcPct val="50000"/>
              </a:spcBef>
              <a:buFontTx/>
              <a:buNone/>
            </a:pPr>
            <a:r>
              <a:rPr lang="en-US" altLang="en-US" sz="3600" b="1" i="1">
                <a:solidFill>
                  <a:schemeClr val="accent2"/>
                </a:solidFill>
                <a:latin typeface="Perpetua" panose="02020502060401020303" pitchFamily="18" charset="77"/>
              </a:rPr>
              <a:t>WEST FALMOUTH LIBRARY IN COOPERATION WITH JOE Q.  VETERAN COFFEE GROUP AND                                   FALMOUTH TOGETHER WE CAN</a:t>
            </a:r>
          </a:p>
          <a:p>
            <a:pPr algn="ctr" eaLnBrk="1" hangingPunct="1">
              <a:spcBef>
                <a:spcPct val="50000"/>
              </a:spcBef>
              <a:buFontTx/>
              <a:buNone/>
            </a:pPr>
            <a:r>
              <a:rPr lang="en-US" altLang="en-US" b="1">
                <a:solidFill>
                  <a:schemeClr val="accent2"/>
                </a:solidFill>
                <a:latin typeface="Perpetua" panose="02020502060401020303" pitchFamily="18" charset="77"/>
              </a:rPr>
              <a:t>    </a:t>
            </a:r>
            <a:r>
              <a:rPr lang="en-US" altLang="en-US" sz="3600">
                <a:latin typeface="Perpetua" panose="02020502060401020303" pitchFamily="18" charset="77"/>
              </a:rPr>
              <a:t>CONCERT BY: </a:t>
            </a:r>
            <a:r>
              <a:rPr lang="en-US" altLang="en-US" sz="3600" b="1">
                <a:solidFill>
                  <a:srgbClr val="CC3300"/>
                </a:solidFill>
                <a:latin typeface="Perpetua" panose="02020502060401020303" pitchFamily="18" charset="77"/>
              </a:rPr>
              <a:t>TOAST AND JAM</a:t>
            </a:r>
          </a:p>
          <a:p>
            <a:pPr algn="ctr" eaLnBrk="1" hangingPunct="1">
              <a:spcBef>
                <a:spcPct val="50000"/>
              </a:spcBef>
              <a:buFontTx/>
              <a:buNone/>
            </a:pPr>
            <a:r>
              <a:rPr lang="en-US" altLang="en-US" i="1">
                <a:latin typeface="Perpetua" panose="02020502060401020303" pitchFamily="18" charset="77"/>
              </a:rPr>
              <a:t>POTLUCK DINNER DONATED BY AREA RESTAURANTS PHOTOS: SANDY MCARA AND LOREN HUTNER</a:t>
            </a:r>
          </a:p>
        </p:txBody>
      </p:sp>
      <p:pic>
        <p:nvPicPr>
          <p:cNvPr id="2051" name="Picture 5" descr="american-flag-with-veteran-memorial-day[1]">
            <a:extLst>
              <a:ext uri="{FF2B5EF4-FFF2-40B4-BE49-F238E27FC236}">
                <a16:creationId xmlns:a16="http://schemas.microsoft.com/office/drawing/2014/main" id="{53ED4CA3-8E3C-B047-89FD-2F346C145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12954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G_4896">
            <a:extLst>
              <a:ext uri="{FF2B5EF4-FFF2-40B4-BE49-F238E27FC236}">
                <a16:creationId xmlns:a16="http://schemas.microsoft.com/office/drawing/2014/main" id="{E250D161-BAFA-BF42-A2D7-01802A90A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6073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1">
            <a:extLst>
              <a:ext uri="{FF2B5EF4-FFF2-40B4-BE49-F238E27FC236}">
                <a16:creationId xmlns:a16="http://schemas.microsoft.com/office/drawing/2014/main" id="{D1F20C03-1979-B84A-BF1D-60596D3299CE}"/>
              </a:ext>
            </a:extLst>
          </p:cNvPr>
          <p:cNvSpPr txBox="1">
            <a:spLocks noChangeArrowheads="1"/>
          </p:cNvSpPr>
          <p:nvPr/>
        </p:nvSpPr>
        <p:spPr bwMode="auto">
          <a:xfrm>
            <a:off x="1136650" y="51816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a:latin typeface="Perpetua" panose="02020502060401020303" pitchFamily="18" charset="77"/>
              </a:rPr>
              <a:t>Vietnam veterans, Paul Rogers and Dave Crichton, enjoy dessert with Candice St. Martin, Karen Crichton and Carolyn Ryczek.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G_4907">
            <a:extLst>
              <a:ext uri="{FF2B5EF4-FFF2-40B4-BE49-F238E27FC236}">
                <a16:creationId xmlns:a16="http://schemas.microsoft.com/office/drawing/2014/main" id="{C533A408-E795-9A4D-AF09-6A6072F3C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33400"/>
            <a:ext cx="6477000"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1">
            <a:extLst>
              <a:ext uri="{FF2B5EF4-FFF2-40B4-BE49-F238E27FC236}">
                <a16:creationId xmlns:a16="http://schemas.microsoft.com/office/drawing/2014/main" id="{CB0C1EAC-AD0A-3345-AD0F-09931992C699}"/>
              </a:ext>
            </a:extLst>
          </p:cNvPr>
          <p:cNvSpPr txBox="1">
            <a:spLocks noChangeArrowheads="1"/>
          </p:cNvSpPr>
          <p:nvPr/>
        </p:nvSpPr>
        <p:spPr bwMode="auto">
          <a:xfrm>
            <a:off x="2095500" y="579120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latin typeface="Perpetua" panose="02020502060401020303" pitchFamily="18" charset="77"/>
              </a:rPr>
              <a:t>Raine Gilbert shares stories with Bob Bowman and family.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G_4913">
            <a:extLst>
              <a:ext uri="{FF2B5EF4-FFF2-40B4-BE49-F238E27FC236}">
                <a16:creationId xmlns:a16="http://schemas.microsoft.com/office/drawing/2014/main" id="{012781DB-AE05-3A41-87B3-A4835E4F8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
            <a:ext cx="434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1">
            <a:extLst>
              <a:ext uri="{FF2B5EF4-FFF2-40B4-BE49-F238E27FC236}">
                <a16:creationId xmlns:a16="http://schemas.microsoft.com/office/drawing/2014/main" id="{3CFBE5A7-DB7E-994A-8C5E-616BC7235081}"/>
              </a:ext>
            </a:extLst>
          </p:cNvPr>
          <p:cNvSpPr txBox="1">
            <a:spLocks noChangeArrowheads="1"/>
          </p:cNvSpPr>
          <p:nvPr/>
        </p:nvSpPr>
        <p:spPr bwMode="auto">
          <a:xfrm>
            <a:off x="2411413" y="6248400"/>
            <a:ext cx="45227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latin typeface="Perpetua" panose="02020502060401020303" pitchFamily="18" charset="77"/>
              </a:rPr>
              <a:t>Raine (filling in for Clara) and Renee share a laugh.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IMG_4914">
            <a:extLst>
              <a:ext uri="{FF2B5EF4-FFF2-40B4-BE49-F238E27FC236}">
                <a16:creationId xmlns:a16="http://schemas.microsoft.com/office/drawing/2014/main" id="{274EEE1D-2AA1-C344-A630-3C4EC6457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42291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BCDA89B9-B224-3C46-A748-4EE62DFD7D8C}"/>
              </a:ext>
            </a:extLst>
          </p:cNvPr>
          <p:cNvSpPr txBox="1">
            <a:spLocks noChangeArrowheads="1"/>
          </p:cNvSpPr>
          <p:nvPr/>
        </p:nvSpPr>
        <p:spPr bwMode="auto">
          <a:xfrm>
            <a:off x="1295400" y="6019800"/>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a:latin typeface="Perpetua" panose="02020502060401020303" pitchFamily="18" charset="77"/>
              </a:rPr>
              <a:t>Long time library volunteers, Milt Williamson, John Swirbliss, Melinda McAra, and Carol Swirbliss strike a pose.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G_9545">
            <a:extLst>
              <a:ext uri="{FF2B5EF4-FFF2-40B4-BE49-F238E27FC236}">
                <a16:creationId xmlns:a16="http://schemas.microsoft.com/office/drawing/2014/main" id="{B3513F36-3659-0D40-8E87-FB15F37D2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6800" y="-13030200"/>
            <a:ext cx="11398250" cy="759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IMG_9545">
            <a:extLst>
              <a:ext uri="{FF2B5EF4-FFF2-40B4-BE49-F238E27FC236}">
                <a16:creationId xmlns:a16="http://schemas.microsoft.com/office/drawing/2014/main" id="{54B94EAB-FD15-6743-AE9A-EB25DD016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01052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a:extLst>
              <a:ext uri="{FF2B5EF4-FFF2-40B4-BE49-F238E27FC236}">
                <a16:creationId xmlns:a16="http://schemas.microsoft.com/office/drawing/2014/main" id="{015D2C50-DA7C-1648-8DC6-DA59EA4C19CF}"/>
              </a:ext>
            </a:extLst>
          </p:cNvPr>
          <p:cNvSpPr txBox="1">
            <a:spLocks noChangeArrowheads="1"/>
          </p:cNvSpPr>
          <p:nvPr/>
        </p:nvSpPr>
        <p:spPr bwMode="auto">
          <a:xfrm>
            <a:off x="1676400" y="5715000"/>
            <a:ext cx="609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latin typeface="Perpetua" panose="02020502060401020303" pitchFamily="18" charset="77"/>
              </a:rPr>
              <a:t>Seventy attendees enjoyed music, dinner, dessert and conversation.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G_9564">
            <a:extLst>
              <a:ext uri="{FF2B5EF4-FFF2-40B4-BE49-F238E27FC236}">
                <a16:creationId xmlns:a16="http://schemas.microsoft.com/office/drawing/2014/main" id="{113F278C-3BEA-1B4E-A42F-0AC7FA247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6438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1">
            <a:extLst>
              <a:ext uri="{FF2B5EF4-FFF2-40B4-BE49-F238E27FC236}">
                <a16:creationId xmlns:a16="http://schemas.microsoft.com/office/drawing/2014/main" id="{903B489A-1891-404D-8C4C-6F5FE499B153}"/>
              </a:ext>
            </a:extLst>
          </p:cNvPr>
          <p:cNvSpPr txBox="1">
            <a:spLocks noChangeArrowheads="1"/>
          </p:cNvSpPr>
          <p:nvPr/>
        </p:nvSpPr>
        <p:spPr bwMode="auto">
          <a:xfrm>
            <a:off x="1981200" y="5867400"/>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latin typeface="Perpetua" panose="02020502060401020303" pitchFamily="18" charset="77"/>
              </a:rPr>
              <a:t>Joel Weinstein and wife, Barbara, ham it up for the audience.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IMG_9567">
            <a:extLst>
              <a:ext uri="{FF2B5EF4-FFF2-40B4-BE49-F238E27FC236}">
                <a16:creationId xmlns:a16="http://schemas.microsoft.com/office/drawing/2014/main" id="{9E9A5D64-638D-DD4F-B436-0BA85B6E1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5438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a:extLst>
              <a:ext uri="{FF2B5EF4-FFF2-40B4-BE49-F238E27FC236}">
                <a16:creationId xmlns:a16="http://schemas.microsoft.com/office/drawing/2014/main" id="{C9299991-FC7A-A943-8A57-EFDC305159FD}"/>
              </a:ext>
            </a:extLst>
          </p:cNvPr>
          <p:cNvSpPr txBox="1">
            <a:spLocks noChangeArrowheads="1"/>
          </p:cNvSpPr>
          <p:nvPr/>
        </p:nvSpPr>
        <p:spPr bwMode="auto">
          <a:xfrm>
            <a:off x="762000" y="5943600"/>
            <a:ext cx="746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a:latin typeface="Perpetua" panose="02020502060401020303" pitchFamily="18" charset="77"/>
              </a:rPr>
              <a:t>Paul Rogers, Candice St. Martin, Joel Weinstein, Barbara Weinstein, Karin Benedict, Carolyn Ryczek and Todd Benedict share a group hug.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IMG_9573">
            <a:extLst>
              <a:ext uri="{FF2B5EF4-FFF2-40B4-BE49-F238E27FC236}">
                <a16:creationId xmlns:a16="http://schemas.microsoft.com/office/drawing/2014/main" id="{6DF2FAD8-F2F7-6341-A156-3AC338165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4343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1">
            <a:extLst>
              <a:ext uri="{FF2B5EF4-FFF2-40B4-BE49-F238E27FC236}">
                <a16:creationId xmlns:a16="http://schemas.microsoft.com/office/drawing/2014/main" id="{EB1A821B-3679-1545-9721-3815EAF0A32F}"/>
              </a:ext>
            </a:extLst>
          </p:cNvPr>
          <p:cNvSpPr txBox="1">
            <a:spLocks noChangeArrowheads="1"/>
          </p:cNvSpPr>
          <p:nvPr/>
        </p:nvSpPr>
        <p:spPr bwMode="auto">
          <a:xfrm>
            <a:off x="1333500" y="6172200"/>
            <a:ext cx="563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latin typeface="Perpetua" panose="02020502060401020303" pitchFamily="18" charset="77"/>
              </a:rPr>
              <a:t>Eleven local restaurants donated to the potluck dinner. Thank you!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G_9577">
            <a:extLst>
              <a:ext uri="{FF2B5EF4-FFF2-40B4-BE49-F238E27FC236}">
                <a16:creationId xmlns:a16="http://schemas.microsoft.com/office/drawing/2014/main" id="{BE413956-BC92-A241-ABFE-2A669F5C0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0772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1">
            <a:extLst>
              <a:ext uri="{FF2B5EF4-FFF2-40B4-BE49-F238E27FC236}">
                <a16:creationId xmlns:a16="http://schemas.microsoft.com/office/drawing/2014/main" id="{B2C40FB7-D361-7548-B8DF-69CCDFBF3491}"/>
              </a:ext>
            </a:extLst>
          </p:cNvPr>
          <p:cNvSpPr txBox="1">
            <a:spLocks noChangeArrowheads="1"/>
          </p:cNvSpPr>
          <p:nvPr/>
        </p:nvSpPr>
        <p:spPr bwMode="auto">
          <a:xfrm>
            <a:off x="1524000" y="5791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a:latin typeface="Perpetua" panose="02020502060401020303" pitchFamily="18" charset="77"/>
              </a:rPr>
              <a:t>The work crew: Ken Voorhees (Vietnam), Renee Voorhees, Loren Hutner (with her father’s WWII dog tags) and Melinda McAra.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G_9578">
            <a:extLst>
              <a:ext uri="{FF2B5EF4-FFF2-40B4-BE49-F238E27FC236}">
                <a16:creationId xmlns:a16="http://schemas.microsoft.com/office/drawing/2014/main" id="{F8FB2708-ECB6-D848-A82F-BB11F9345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250238"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1">
            <a:extLst>
              <a:ext uri="{FF2B5EF4-FFF2-40B4-BE49-F238E27FC236}">
                <a16:creationId xmlns:a16="http://schemas.microsoft.com/office/drawing/2014/main" id="{02744A15-522C-534C-93DD-C9FD8F85A60E}"/>
              </a:ext>
            </a:extLst>
          </p:cNvPr>
          <p:cNvSpPr txBox="1">
            <a:spLocks noChangeArrowheads="1"/>
          </p:cNvSpPr>
          <p:nvPr/>
        </p:nvSpPr>
        <p:spPr bwMode="auto">
          <a:xfrm>
            <a:off x="1711325" y="5943600"/>
            <a:ext cx="5894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latin typeface="Perpetua" panose="02020502060401020303" pitchFamily="18" charset="77"/>
              </a:rPr>
              <a:t>Shelves were rolled to the side and tables set up all over the Library.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IMG_9530">
            <a:extLst>
              <a:ext uri="{FF2B5EF4-FFF2-40B4-BE49-F238E27FC236}">
                <a16:creationId xmlns:a16="http://schemas.microsoft.com/office/drawing/2014/main" id="{B17440DC-4001-5943-B15A-32FE5D4B8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0550" y="-5462588"/>
            <a:ext cx="7596187"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descr="IMG_9530">
            <a:extLst>
              <a:ext uri="{FF2B5EF4-FFF2-40B4-BE49-F238E27FC236}">
                <a16:creationId xmlns:a16="http://schemas.microsoft.com/office/drawing/2014/main" id="{4BD56EDA-43FA-7348-9276-F0868681E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824865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a:extLst>
              <a:ext uri="{FF2B5EF4-FFF2-40B4-BE49-F238E27FC236}">
                <a16:creationId xmlns:a16="http://schemas.microsoft.com/office/drawing/2014/main" id="{E2889FAD-978D-4746-AA29-F625D3D7BD87}"/>
              </a:ext>
            </a:extLst>
          </p:cNvPr>
          <p:cNvSpPr txBox="1">
            <a:spLocks noChangeArrowheads="1"/>
          </p:cNvSpPr>
          <p:nvPr/>
        </p:nvSpPr>
        <p:spPr bwMode="auto">
          <a:xfrm>
            <a:off x="609600" y="3413125"/>
            <a:ext cx="8153400"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000">
                <a:latin typeface="Perpetua" panose="02020502060401020303" pitchFamily="18" charset="77"/>
              </a:rPr>
              <a:t>This event was made possible with funds from the Institute of Museum and Library Services Administered by the Massachusetts Board of Library Commissioners.</a:t>
            </a:r>
          </a:p>
          <a:p>
            <a:pPr algn="ctr" eaLnBrk="1" hangingPunct="1">
              <a:spcBef>
                <a:spcPct val="50000"/>
              </a:spcBef>
              <a:buFontTx/>
              <a:buNone/>
            </a:pPr>
            <a:endParaRPr lang="en-US" altLang="en-US" sz="3000">
              <a:latin typeface="Perpetua" panose="02020502060401020303" pitchFamily="18" charset="77"/>
            </a:endParaRPr>
          </a:p>
        </p:txBody>
      </p:sp>
      <p:pic>
        <p:nvPicPr>
          <p:cNvPr id="3077" name="Picture 10" descr="MBLC Logo">
            <a:hlinkClick r:id="rId4"/>
            <a:extLst>
              <a:ext uri="{FF2B5EF4-FFF2-40B4-BE49-F238E27FC236}">
                <a16:creationId xmlns:a16="http://schemas.microsoft.com/office/drawing/2014/main" id="{74E7BF89-8A82-AA47-A265-C52F44DEA9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953000"/>
            <a:ext cx="52768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4" descr="IMLS_Logo_2c">
            <a:extLst>
              <a:ext uri="{FF2B5EF4-FFF2-40B4-BE49-F238E27FC236}">
                <a16:creationId xmlns:a16="http://schemas.microsoft.com/office/drawing/2014/main" id="{03249D37-34D0-E740-AFF2-A0C5DFFD3E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5730875"/>
            <a:ext cx="33528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G_9579">
            <a:extLst>
              <a:ext uri="{FF2B5EF4-FFF2-40B4-BE49-F238E27FC236}">
                <a16:creationId xmlns:a16="http://schemas.microsoft.com/office/drawing/2014/main" id="{376FB00C-54E6-574D-B7C1-1705CFAD9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
            <a:extLst>
              <a:ext uri="{FF2B5EF4-FFF2-40B4-BE49-F238E27FC236}">
                <a16:creationId xmlns:a16="http://schemas.microsoft.com/office/drawing/2014/main" id="{A0221504-26F3-9541-ABCD-CD31FB79718C}"/>
              </a:ext>
            </a:extLst>
          </p:cNvPr>
          <p:cNvSpPr txBox="1">
            <a:spLocks noChangeArrowheads="1"/>
          </p:cNvSpPr>
          <p:nvPr/>
        </p:nvSpPr>
        <p:spPr bwMode="auto">
          <a:xfrm>
            <a:off x="914400" y="5715000"/>
            <a:ext cx="723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latin typeface="Perpetua" panose="02020502060401020303" pitchFamily="18" charset="77"/>
              </a:rPr>
              <a:t>Enjoying food and friendship with neighbors, friends and veterans and their families.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G_9580">
            <a:extLst>
              <a:ext uri="{FF2B5EF4-FFF2-40B4-BE49-F238E27FC236}">
                <a16:creationId xmlns:a16="http://schemas.microsoft.com/office/drawing/2014/main" id="{14D9DF3F-DB3E-DF43-B227-645869DC7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304800"/>
            <a:ext cx="6934200"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a:extLst>
              <a:ext uri="{FF2B5EF4-FFF2-40B4-BE49-F238E27FC236}">
                <a16:creationId xmlns:a16="http://schemas.microsoft.com/office/drawing/2014/main" id="{FDBFDCDC-4992-CD4C-9358-D002930F4741}"/>
              </a:ext>
            </a:extLst>
          </p:cNvPr>
          <p:cNvSpPr txBox="1">
            <a:spLocks noChangeArrowheads="1"/>
          </p:cNvSpPr>
          <p:nvPr/>
        </p:nvSpPr>
        <p:spPr bwMode="auto">
          <a:xfrm>
            <a:off x="1333500" y="5867400"/>
            <a:ext cx="647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a:latin typeface="Perpetua" panose="02020502060401020303" pitchFamily="18" charset="77"/>
              </a:rPr>
              <a:t>Foods included clam chowder, pasta, salads, chicken cutlets, wings, chicken parmesan, brownies, apple crisp, ice cream, coffee and mulled cider.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IMG_9590">
            <a:extLst>
              <a:ext uri="{FF2B5EF4-FFF2-40B4-BE49-F238E27FC236}">
                <a16:creationId xmlns:a16="http://schemas.microsoft.com/office/drawing/2014/main" id="{09CC0555-C5EF-654B-BF57-C324FA9A8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2">
            <a:extLst>
              <a:ext uri="{FF2B5EF4-FFF2-40B4-BE49-F238E27FC236}">
                <a16:creationId xmlns:a16="http://schemas.microsoft.com/office/drawing/2014/main" id="{E9B11479-7E82-824E-9C3D-70D5463C68C6}"/>
              </a:ext>
            </a:extLst>
          </p:cNvPr>
          <p:cNvSpPr txBox="1">
            <a:spLocks noChangeArrowheads="1"/>
          </p:cNvSpPr>
          <p:nvPr/>
        </p:nvSpPr>
        <p:spPr bwMode="auto">
          <a:xfrm>
            <a:off x="838200" y="5867400"/>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a:latin typeface="Perpetua" panose="02020502060401020303" pitchFamily="18" charset="77"/>
              </a:rPr>
              <a:t>A final conversation with a World War II veteran, Fred?,  who treated us to a beautiful song, a tribute to his Italian mother, sung in Italian.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_9588">
            <a:extLst>
              <a:ext uri="{FF2B5EF4-FFF2-40B4-BE49-F238E27FC236}">
                <a16:creationId xmlns:a16="http://schemas.microsoft.com/office/drawing/2014/main" id="{51EDB710-1106-DE49-9E4C-81DB1E536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9248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1">
            <a:extLst>
              <a:ext uri="{FF2B5EF4-FFF2-40B4-BE49-F238E27FC236}">
                <a16:creationId xmlns:a16="http://schemas.microsoft.com/office/drawing/2014/main" id="{28C88DAC-16DD-764D-8ACD-A8C28D24EEFC}"/>
              </a:ext>
            </a:extLst>
          </p:cNvPr>
          <p:cNvSpPr txBox="1">
            <a:spLocks noChangeArrowheads="1"/>
          </p:cNvSpPr>
          <p:nvPr/>
        </p:nvSpPr>
        <p:spPr bwMode="auto">
          <a:xfrm>
            <a:off x="1524000" y="57912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latin typeface="Perpetua" panose="02020502060401020303" pitchFamily="18" charset="77"/>
              </a:rPr>
              <a:t>Karin Benedict gets in one last word or two before the evening ends.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037E731A-0C04-0F4C-B0A8-ED0CB3B71D54}"/>
              </a:ext>
            </a:extLst>
          </p:cNvPr>
          <p:cNvSpPr txBox="1">
            <a:spLocks noChangeArrowheads="1"/>
          </p:cNvSpPr>
          <p:nvPr/>
        </p:nvSpPr>
        <p:spPr bwMode="auto">
          <a:xfrm>
            <a:off x="457200" y="381000"/>
            <a:ext cx="8305800" cy="609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600">
                <a:latin typeface="Perpetua" panose="02020502060401020303" pitchFamily="18" charset="77"/>
              </a:rPr>
              <a:t>I would like to thank Clara Hennessey Gilbert and Raine Gilbert for loaning personal items and photographs for the library display honoring Clara’s brother, Arthur F. Hennessy Jr., who was the first Cape Cod soldier to lose his life in Vietnam. The family also established the Arthur F. Hennessey Jr. Scholarship awarded yearly by the West Falmouth Library to a deserving Falmouth senior.</a:t>
            </a:r>
          </a:p>
          <a:p>
            <a:pPr algn="ctr" eaLnBrk="1" hangingPunct="1">
              <a:spcBef>
                <a:spcPct val="0"/>
              </a:spcBef>
              <a:buFontTx/>
              <a:buNone/>
            </a:pPr>
            <a:r>
              <a:rPr lang="en-US" altLang="en-US" sz="2600">
                <a:latin typeface="Perpetua" panose="02020502060401020303" pitchFamily="18" charset="77"/>
              </a:rPr>
              <a:t>Thanks also to Allen Wilson, Kate Prophett, and Claire Hennessey Gilbert for ideas, plans, and collaboration.</a:t>
            </a:r>
          </a:p>
          <a:p>
            <a:pPr algn="ctr" eaLnBrk="1" hangingPunct="1">
              <a:spcBef>
                <a:spcPct val="0"/>
              </a:spcBef>
              <a:buFontTx/>
              <a:buNone/>
            </a:pPr>
            <a:r>
              <a:rPr lang="en-US" altLang="en-US" sz="2600">
                <a:latin typeface="Perpetua" panose="02020502060401020303" pitchFamily="18" charset="77"/>
              </a:rPr>
              <a:t>I would also like to thank the staff and friends of the West Falmouth Library for their assistance and support for this event. Loren Banker-Johnson for leading us in The Pledge of Allegiance; Melinda McAra, Loren Hutner, and Ken Voorhees for assisting with dinner; and Loren Hutner and Sandy McAra for taking photographs.</a:t>
            </a:r>
          </a:p>
          <a:p>
            <a:pPr algn="ctr" eaLnBrk="1" hangingPunct="1">
              <a:spcBef>
                <a:spcPct val="0"/>
              </a:spcBef>
              <a:buFontTx/>
              <a:buNone/>
            </a:pPr>
            <a:r>
              <a:rPr lang="en-US" altLang="en-US" sz="2600">
                <a:latin typeface="Perpetua" panose="02020502060401020303" pitchFamily="18" charset="77"/>
              </a:rPr>
              <a:t>I look forward to seeing you all again next year for our </a:t>
            </a:r>
            <a:r>
              <a:rPr lang="en-US" altLang="en-US" sz="2600" b="1">
                <a:latin typeface="Perpetua" panose="02020502060401020303" pitchFamily="18" charset="77"/>
              </a:rPr>
              <a:t>second </a:t>
            </a:r>
            <a:r>
              <a:rPr lang="en-US" altLang="en-US" sz="2600">
                <a:latin typeface="Perpetua" panose="02020502060401020303" pitchFamily="18" charset="77"/>
              </a:rPr>
              <a:t>annual Veterans’ Celebration. </a:t>
            </a:r>
            <a:r>
              <a:rPr lang="en-US" altLang="en-US" sz="2600" i="1">
                <a:latin typeface="Perpetua" panose="02020502060401020303" pitchFamily="18" charset="77"/>
              </a:rPr>
              <a:t>Renee Voorhees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9A1CD94A-0095-BF47-A148-238A414B81B4}"/>
              </a:ext>
            </a:extLst>
          </p:cNvPr>
          <p:cNvSpPr txBox="1">
            <a:spLocks noChangeArrowheads="1"/>
          </p:cNvSpPr>
          <p:nvPr/>
        </p:nvSpPr>
        <p:spPr bwMode="auto">
          <a:xfrm>
            <a:off x="152400" y="381000"/>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i="1">
                <a:latin typeface="Perpetua" panose="02020502060401020303" pitchFamily="18" charset="77"/>
              </a:rPr>
              <a:t>We sincerely thank the restaurants who donated to the potluck dinner</a:t>
            </a:r>
          </a:p>
        </p:txBody>
      </p:sp>
      <p:sp>
        <p:nvSpPr>
          <p:cNvPr id="4099" name="Text Box 3">
            <a:extLst>
              <a:ext uri="{FF2B5EF4-FFF2-40B4-BE49-F238E27FC236}">
                <a16:creationId xmlns:a16="http://schemas.microsoft.com/office/drawing/2014/main" id="{5C72F997-875F-E744-BB44-8F566CAADCF5}"/>
              </a:ext>
            </a:extLst>
          </p:cNvPr>
          <p:cNvSpPr txBox="1">
            <a:spLocks noChangeArrowheads="1"/>
          </p:cNvSpPr>
          <p:nvPr/>
        </p:nvSpPr>
        <p:spPr bwMode="auto">
          <a:xfrm>
            <a:off x="685800" y="1066800"/>
            <a:ext cx="7924800" cy="545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200" i="1">
                <a:latin typeface="Perpetua" panose="02020502060401020303" pitchFamily="18" charset="77"/>
              </a:rPr>
              <a:t>Epic Oyster </a:t>
            </a:r>
          </a:p>
          <a:p>
            <a:pPr algn="ctr" eaLnBrk="1" hangingPunct="1">
              <a:spcBef>
                <a:spcPct val="50000"/>
              </a:spcBef>
              <a:buFontTx/>
              <a:buNone/>
            </a:pPr>
            <a:r>
              <a:rPr lang="en-US" altLang="en-US" sz="2200" i="1">
                <a:latin typeface="Perpetua" panose="02020502060401020303" pitchFamily="18" charset="77"/>
              </a:rPr>
              <a:t>Bucatino Restaurant and Wine Bar</a:t>
            </a:r>
          </a:p>
          <a:p>
            <a:pPr algn="ctr" eaLnBrk="1" hangingPunct="1">
              <a:spcBef>
                <a:spcPct val="50000"/>
              </a:spcBef>
              <a:buFontTx/>
              <a:buNone/>
            </a:pPr>
            <a:r>
              <a:rPr lang="en-US" altLang="en-US" sz="2200" i="1">
                <a:latin typeface="Perpetua" panose="02020502060401020303" pitchFamily="18" charset="77"/>
              </a:rPr>
              <a:t>Silver Beach Pizza &amp; Seafood</a:t>
            </a:r>
          </a:p>
          <a:p>
            <a:pPr algn="ctr" eaLnBrk="1" hangingPunct="1">
              <a:spcBef>
                <a:spcPct val="50000"/>
              </a:spcBef>
              <a:buFontTx/>
              <a:buNone/>
            </a:pPr>
            <a:r>
              <a:rPr lang="en-US" altLang="en-US" sz="2200" i="1">
                <a:latin typeface="Perpetua" panose="02020502060401020303" pitchFamily="18" charset="77"/>
              </a:rPr>
              <a:t>Silver Lounge</a:t>
            </a:r>
          </a:p>
          <a:p>
            <a:pPr algn="ctr" eaLnBrk="1" hangingPunct="1">
              <a:spcBef>
                <a:spcPct val="50000"/>
              </a:spcBef>
              <a:buFontTx/>
              <a:buNone/>
            </a:pPr>
            <a:r>
              <a:rPr lang="en-US" altLang="en-US" sz="2200" i="1">
                <a:latin typeface="Perpetua" panose="02020502060401020303" pitchFamily="18" charset="77"/>
              </a:rPr>
              <a:t>North Falmouth Cheese Shop</a:t>
            </a:r>
          </a:p>
          <a:p>
            <a:pPr algn="ctr" eaLnBrk="1" hangingPunct="1">
              <a:spcBef>
                <a:spcPct val="50000"/>
              </a:spcBef>
              <a:buFontTx/>
              <a:buNone/>
            </a:pPr>
            <a:r>
              <a:rPr lang="en-US" altLang="en-US" sz="2200" i="1">
                <a:latin typeface="Perpetua" panose="02020502060401020303" pitchFamily="18" charset="77"/>
              </a:rPr>
              <a:t>Crabapples</a:t>
            </a:r>
          </a:p>
          <a:p>
            <a:pPr algn="ctr" eaLnBrk="1" hangingPunct="1">
              <a:spcBef>
                <a:spcPct val="50000"/>
              </a:spcBef>
              <a:buFontTx/>
              <a:buNone/>
            </a:pPr>
            <a:r>
              <a:rPr lang="en-US" altLang="en-US" sz="2200" i="1">
                <a:latin typeface="Perpetua" panose="02020502060401020303" pitchFamily="18" charset="77"/>
              </a:rPr>
              <a:t>Jack in the Beanstalk</a:t>
            </a:r>
          </a:p>
          <a:p>
            <a:pPr algn="ctr" eaLnBrk="1" hangingPunct="1">
              <a:spcBef>
                <a:spcPct val="50000"/>
              </a:spcBef>
              <a:buFontTx/>
              <a:buNone/>
            </a:pPr>
            <a:r>
              <a:rPr lang="en-US" altLang="en-US" sz="2200" i="1">
                <a:latin typeface="Perpetua" panose="02020502060401020303" pitchFamily="18" charset="77"/>
              </a:rPr>
              <a:t>Windfall Market</a:t>
            </a:r>
          </a:p>
          <a:p>
            <a:pPr algn="ctr" eaLnBrk="1" hangingPunct="1">
              <a:spcBef>
                <a:spcPct val="50000"/>
              </a:spcBef>
              <a:buFontTx/>
              <a:buNone/>
            </a:pPr>
            <a:r>
              <a:rPr lang="en-US" altLang="en-US" sz="2200" i="1">
                <a:latin typeface="Perpetua" panose="02020502060401020303" pitchFamily="18" charset="77"/>
              </a:rPr>
              <a:t>The 99</a:t>
            </a:r>
          </a:p>
          <a:p>
            <a:pPr algn="ctr" eaLnBrk="1" hangingPunct="1">
              <a:spcBef>
                <a:spcPct val="50000"/>
              </a:spcBef>
              <a:buFontTx/>
              <a:buNone/>
            </a:pPr>
            <a:r>
              <a:rPr lang="en-US" altLang="en-US" sz="2200" i="1">
                <a:latin typeface="Perpetua" panose="02020502060401020303" pitchFamily="18" charset="77"/>
              </a:rPr>
              <a:t>DJs Famous Wings</a:t>
            </a:r>
          </a:p>
          <a:p>
            <a:pPr algn="ctr" eaLnBrk="1" hangingPunct="1">
              <a:spcBef>
                <a:spcPct val="50000"/>
              </a:spcBef>
              <a:buFontTx/>
              <a:buNone/>
            </a:pPr>
            <a:r>
              <a:rPr lang="en-US" altLang="en-US" sz="2200" i="1">
                <a:latin typeface="Perpetua" panose="02020502060401020303" pitchFamily="18" charset="77"/>
              </a:rPr>
              <a:t>Slice of Italy, Inc.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IMG_4859">
            <a:extLst>
              <a:ext uri="{FF2B5EF4-FFF2-40B4-BE49-F238E27FC236}">
                <a16:creationId xmlns:a16="http://schemas.microsoft.com/office/drawing/2014/main" id="{BC1C92E3-6782-8449-8B7A-1C825A92C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57912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60C91792-E60F-E14B-824E-2A9551258CE4}"/>
              </a:ext>
            </a:extLst>
          </p:cNvPr>
          <p:cNvSpPr txBox="1">
            <a:spLocks noChangeArrowheads="1"/>
          </p:cNvSpPr>
          <p:nvPr/>
        </p:nvSpPr>
        <p:spPr bwMode="auto">
          <a:xfrm>
            <a:off x="6781800" y="685800"/>
            <a:ext cx="1905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latin typeface="Perpetua" panose="02020502060401020303" pitchFamily="18" charset="77"/>
              </a:rPr>
              <a:t>Renee Voorhees, West Falmouth Library, welcomes the crowd with the announcement that the water to the building is back on and that bathrooms are open.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G_4869">
            <a:extLst>
              <a:ext uri="{FF2B5EF4-FFF2-40B4-BE49-F238E27FC236}">
                <a16:creationId xmlns:a16="http://schemas.microsoft.com/office/drawing/2014/main" id="{5EF84B49-9928-8747-92CA-C1E092109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75946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1">
            <a:extLst>
              <a:ext uri="{FF2B5EF4-FFF2-40B4-BE49-F238E27FC236}">
                <a16:creationId xmlns:a16="http://schemas.microsoft.com/office/drawing/2014/main" id="{CC8303C3-74D4-224B-B805-5DB4E80D6125}"/>
              </a:ext>
            </a:extLst>
          </p:cNvPr>
          <p:cNvSpPr txBox="1">
            <a:spLocks noChangeArrowheads="1"/>
          </p:cNvSpPr>
          <p:nvPr/>
        </p:nvSpPr>
        <p:spPr bwMode="auto">
          <a:xfrm>
            <a:off x="1676400" y="6096000"/>
            <a:ext cx="579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Perpetua" panose="02020502060401020303" pitchFamily="18" charset="77"/>
              </a:rPr>
              <a:t>Members of the Joe Q. Veteran Coffee Break Group Advisory Board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G_4870">
            <a:extLst>
              <a:ext uri="{FF2B5EF4-FFF2-40B4-BE49-F238E27FC236}">
                <a16:creationId xmlns:a16="http://schemas.microsoft.com/office/drawing/2014/main" id="{D48C2847-B989-084F-B557-56C8ECF48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620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a16="http://schemas.microsoft.com/office/drawing/2014/main" id="{FB421807-AC3D-1E43-9EC9-DA28EBF0D0BD}"/>
              </a:ext>
            </a:extLst>
          </p:cNvPr>
          <p:cNvSpPr txBox="1">
            <a:spLocks noChangeArrowheads="1"/>
          </p:cNvSpPr>
          <p:nvPr/>
        </p:nvSpPr>
        <p:spPr bwMode="auto">
          <a:xfrm>
            <a:off x="1714500" y="5943600"/>
            <a:ext cx="586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latin typeface="Perpetua" panose="02020502060401020303" pitchFamily="18" charset="77"/>
              </a:rPr>
              <a:t>Planning Committee: Allen Wilson, Alan Driscoll, and Kate Prophett (not pictured Clara Hennessey Gilbert and Renee Voorhees)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G_4881">
            <a:extLst>
              <a:ext uri="{FF2B5EF4-FFF2-40B4-BE49-F238E27FC236}">
                <a16:creationId xmlns:a16="http://schemas.microsoft.com/office/drawing/2014/main" id="{8DE2E1CF-913C-8F41-9111-93449533D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49530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1">
            <a:extLst>
              <a:ext uri="{FF2B5EF4-FFF2-40B4-BE49-F238E27FC236}">
                <a16:creationId xmlns:a16="http://schemas.microsoft.com/office/drawing/2014/main" id="{3F382392-0E86-EA46-8B25-712FFCF70BAD}"/>
              </a:ext>
            </a:extLst>
          </p:cNvPr>
          <p:cNvSpPr txBox="1">
            <a:spLocks noChangeArrowheads="1"/>
          </p:cNvSpPr>
          <p:nvPr/>
        </p:nvSpPr>
        <p:spPr bwMode="auto">
          <a:xfrm>
            <a:off x="5486400" y="381000"/>
            <a:ext cx="3276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latin typeface="Perpetua" panose="02020502060401020303" pitchFamily="18" charset="77"/>
              </a:rPr>
              <a:t>Renee reads a tribute written by Clara Hennessey Gilbert in honor of her brother Arthur H. Hennessey Jr., who was the first soldier from Cape Cod to die in the Vietnam War. The tribute included a story that made the front page of the Falmouth Enterprise. Alan Fraser, age 14, Jerry Roderick and Robert Tait, age 13, Arthur age 11, and Charles Smith age 10 were swept into Buzzards Bay in a 110 boat in winds moving at 28 knots. They stayed afloat and made it to Marion, where they were picked up by Alan’s mom. Bob Bowman, veteran and West Falmouth resident, spoke from the audience to say he missed the boat by 5 minutes because he got out of work at the market late.</a:t>
            </a:r>
          </a:p>
        </p:txBody>
      </p:sp>
      <p:sp>
        <p:nvSpPr>
          <p:cNvPr id="8196" name="TextBox 4">
            <a:extLst>
              <a:ext uri="{FF2B5EF4-FFF2-40B4-BE49-F238E27FC236}">
                <a16:creationId xmlns:a16="http://schemas.microsoft.com/office/drawing/2014/main" id="{45E7B739-4565-2C48-8F58-B9BEE15244B9}"/>
              </a:ext>
            </a:extLst>
          </p:cNvPr>
          <p:cNvSpPr txBox="1">
            <a:spLocks noChangeArrowheads="1"/>
          </p:cNvSpPr>
          <p:nvPr/>
        </p:nvSpPr>
        <p:spPr bwMode="auto">
          <a:xfrm>
            <a:off x="152400" y="5735638"/>
            <a:ext cx="876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latin typeface="Perpetua" panose="02020502060401020303" pitchFamily="18" charset="77"/>
              </a:rPr>
              <a:t>The Coast Guard at Cleveland’s Ledge were watching the boys with binoculars.  When a call for rescue came in, they replied they were watching, and that when they could not count 5 heads, they would commence a rescue. Bob Bowman claimed he was still sorry he missed this adventure.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G_4883">
            <a:extLst>
              <a:ext uri="{FF2B5EF4-FFF2-40B4-BE49-F238E27FC236}">
                <a16:creationId xmlns:a16="http://schemas.microsoft.com/office/drawing/2014/main" id="{B6E3A152-4431-FB48-94CB-27EF97F11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1">
            <a:extLst>
              <a:ext uri="{FF2B5EF4-FFF2-40B4-BE49-F238E27FC236}">
                <a16:creationId xmlns:a16="http://schemas.microsoft.com/office/drawing/2014/main" id="{D4EACD52-268D-EE4D-B452-6288323120E8}"/>
              </a:ext>
            </a:extLst>
          </p:cNvPr>
          <p:cNvSpPr txBox="1">
            <a:spLocks noChangeArrowheads="1"/>
          </p:cNvSpPr>
          <p:nvPr/>
        </p:nvSpPr>
        <p:spPr bwMode="auto">
          <a:xfrm>
            <a:off x="2971800" y="60960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latin typeface="Perpetua" panose="02020502060401020303" pitchFamily="18" charset="77"/>
              </a:rPr>
              <a:t>The Concert Band-Toast and Jam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G_4894">
            <a:extLst>
              <a:ext uri="{FF2B5EF4-FFF2-40B4-BE49-F238E27FC236}">
                <a16:creationId xmlns:a16="http://schemas.microsoft.com/office/drawing/2014/main" id="{B484CE4B-1ED0-5240-9945-FB19050F1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4343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
            <a:extLst>
              <a:ext uri="{FF2B5EF4-FFF2-40B4-BE49-F238E27FC236}">
                <a16:creationId xmlns:a16="http://schemas.microsoft.com/office/drawing/2014/main" id="{045FBE63-A6D1-3E4A-8E83-4600B6E492C1}"/>
              </a:ext>
            </a:extLst>
          </p:cNvPr>
          <p:cNvSpPr txBox="1">
            <a:spLocks noChangeArrowheads="1"/>
          </p:cNvSpPr>
          <p:nvPr/>
        </p:nvSpPr>
        <p:spPr bwMode="auto">
          <a:xfrm>
            <a:off x="5257800" y="76200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latin typeface="Perpetua" panose="02020502060401020303" pitchFamily="18" charset="77"/>
              </a:rPr>
              <a:t>Renee leans in to hear about another veteran’s war experiences.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822</Words>
  <Application>Microsoft Macintosh PowerPoint</Application>
  <PresentationFormat>On-screen Show (4:3)</PresentationFormat>
  <Paragraphs>43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Perpetua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WFL Archive</dc:creator>
  <cp:lastModifiedBy>Lee Cornelison</cp:lastModifiedBy>
  <cp:revision>20</cp:revision>
  <dcterms:created xsi:type="dcterms:W3CDTF">2019-11-13T01:00:51Z</dcterms:created>
  <dcterms:modified xsi:type="dcterms:W3CDTF">2019-11-17T21:21:48Z</dcterms:modified>
</cp:coreProperties>
</file>