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306" r:id="rId2"/>
    <p:sldId id="352" r:id="rId3"/>
    <p:sldId id="264" r:id="rId4"/>
    <p:sldId id="268" r:id="rId5"/>
    <p:sldId id="266" r:id="rId6"/>
    <p:sldId id="259" r:id="rId7"/>
    <p:sldId id="267" r:id="rId8"/>
    <p:sldId id="349" r:id="rId9"/>
    <p:sldId id="339" r:id="rId10"/>
    <p:sldId id="334" r:id="rId11"/>
    <p:sldId id="340" r:id="rId12"/>
    <p:sldId id="344" r:id="rId13"/>
    <p:sldId id="343" r:id="rId14"/>
    <p:sldId id="345" r:id="rId15"/>
    <p:sldId id="269" r:id="rId16"/>
    <p:sldId id="301" r:id="rId17"/>
    <p:sldId id="275" r:id="rId18"/>
    <p:sldId id="319" r:id="rId19"/>
    <p:sldId id="274" r:id="rId20"/>
    <p:sldId id="317" r:id="rId21"/>
    <p:sldId id="261" r:id="rId22"/>
    <p:sldId id="273" r:id="rId23"/>
    <p:sldId id="337" r:id="rId24"/>
    <p:sldId id="272" r:id="rId25"/>
    <p:sldId id="321" r:id="rId26"/>
    <p:sldId id="320" r:id="rId27"/>
    <p:sldId id="292" r:id="rId28"/>
    <p:sldId id="298" r:id="rId29"/>
    <p:sldId id="295" r:id="rId30"/>
    <p:sldId id="296" r:id="rId31"/>
    <p:sldId id="297" r:id="rId32"/>
    <p:sldId id="299" r:id="rId33"/>
    <p:sldId id="294" r:id="rId34"/>
    <p:sldId id="290" r:id="rId35"/>
    <p:sldId id="293" r:id="rId36"/>
    <p:sldId id="341" r:id="rId37"/>
    <p:sldId id="291" r:id="rId38"/>
    <p:sldId id="307" r:id="rId39"/>
    <p:sldId id="262" r:id="rId40"/>
    <p:sldId id="282" r:id="rId41"/>
    <p:sldId id="302" r:id="rId42"/>
    <p:sldId id="342" r:id="rId43"/>
    <p:sldId id="257" r:id="rId44"/>
    <p:sldId id="271" r:id="rId45"/>
    <p:sldId id="309" r:id="rId46"/>
    <p:sldId id="327" r:id="rId47"/>
    <p:sldId id="325" r:id="rId48"/>
    <p:sldId id="300" r:id="rId49"/>
    <p:sldId id="336" r:id="rId50"/>
    <p:sldId id="324" r:id="rId51"/>
    <p:sldId id="323" r:id="rId52"/>
    <p:sldId id="314" r:id="rId53"/>
    <p:sldId id="316" r:id="rId54"/>
    <p:sldId id="312" r:id="rId55"/>
    <p:sldId id="313" r:id="rId56"/>
    <p:sldId id="329" r:id="rId57"/>
    <p:sldId id="328" r:id="rId58"/>
    <p:sldId id="310" r:id="rId59"/>
    <p:sldId id="347" r:id="rId60"/>
    <p:sldId id="348" r:id="rId61"/>
    <p:sldId id="311" r:id="rId62"/>
    <p:sldId id="315" r:id="rId63"/>
    <p:sldId id="308" r:id="rId64"/>
    <p:sldId id="351" r:id="rId65"/>
    <p:sldId id="263" r:id="rId66"/>
    <p:sldId id="322" r:id="rId67"/>
    <p:sldId id="289" r:id="rId68"/>
    <p:sldId id="330" r:id="rId69"/>
    <p:sldId id="332" r:id="rId70"/>
    <p:sldId id="350" r:id="rId71"/>
    <p:sldId id="353" r:id="rId72"/>
    <p:sldId id="338" r:id="rId73"/>
  </p:sldIdLst>
  <p:sldSz cx="21945600" cy="164592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84">
          <p15:clr>
            <a:srgbClr val="A4A3A4"/>
          </p15:clr>
        </p15:guide>
        <p15:guide id="2" pos="69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AFF"/>
    <a:srgbClr val="E9C9E2"/>
    <a:srgbClr val="FFC5FF"/>
    <a:srgbClr val="64AAB2"/>
    <a:srgbClr val="C91711"/>
    <a:srgbClr val="FC62A9"/>
    <a:srgbClr val="FF0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657" autoAdjust="0"/>
    <p:restoredTop sz="86418"/>
  </p:normalViewPr>
  <p:slideViewPr>
    <p:cSldViewPr snapToGrid="0">
      <p:cViewPr varScale="1">
        <p:scale>
          <a:sx n="46" d="100"/>
          <a:sy n="46" d="100"/>
        </p:scale>
        <p:origin x="680" y="216"/>
      </p:cViewPr>
      <p:guideLst>
        <p:guide orient="horz" pos="5184"/>
        <p:guide pos="6912"/>
      </p:guideLst>
    </p:cSldViewPr>
  </p:slideViewPr>
  <p:outlineViewPr>
    <p:cViewPr>
      <p:scale>
        <a:sx n="33" d="100"/>
        <a:sy n="33" d="100"/>
      </p:scale>
      <p:origin x="0" y="-825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84F41E8-8D83-0949-A889-7D127F10A5CB}" type="datetimeFigureOut">
              <a:rPr lang="en-US" smtClean="0"/>
              <a:t>3/8/20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7CC9D8F-06D9-B545-8038-E9A2118C61A8}" type="slidenum">
              <a:rPr lang="en-US" smtClean="0"/>
              <a:t>‹#›</a:t>
            </a:fld>
            <a:endParaRPr lang="en-US"/>
          </a:p>
        </p:txBody>
      </p:sp>
    </p:spTree>
    <p:extLst>
      <p:ext uri="{BB962C8B-B14F-4D97-AF65-F5344CB8AC3E}">
        <p14:creationId xmlns:p14="http://schemas.microsoft.com/office/powerpoint/2010/main" val="240321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CC9D8F-06D9-B545-8038-E9A2118C61A8}" type="slidenum">
              <a:rPr lang="en-US" smtClean="0"/>
              <a:t>1</a:t>
            </a:fld>
            <a:endParaRPr lang="en-US"/>
          </a:p>
        </p:txBody>
      </p:sp>
    </p:spTree>
    <p:extLst>
      <p:ext uri="{BB962C8B-B14F-4D97-AF65-F5344CB8AC3E}">
        <p14:creationId xmlns:p14="http://schemas.microsoft.com/office/powerpoint/2010/main" val="99136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CC9D8F-06D9-B545-8038-E9A2118C61A8}" type="slidenum">
              <a:rPr lang="en-US" smtClean="0"/>
              <a:t>12</a:t>
            </a:fld>
            <a:endParaRPr lang="en-US"/>
          </a:p>
        </p:txBody>
      </p:sp>
    </p:spTree>
    <p:extLst>
      <p:ext uri="{BB962C8B-B14F-4D97-AF65-F5344CB8AC3E}">
        <p14:creationId xmlns:p14="http://schemas.microsoft.com/office/powerpoint/2010/main" val="299672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CC9D8F-06D9-B545-8038-E9A2118C61A8}" type="slidenum">
              <a:rPr lang="en-US" smtClean="0"/>
              <a:t>13</a:t>
            </a:fld>
            <a:endParaRPr lang="en-US"/>
          </a:p>
        </p:txBody>
      </p:sp>
    </p:spTree>
    <p:extLst>
      <p:ext uri="{BB962C8B-B14F-4D97-AF65-F5344CB8AC3E}">
        <p14:creationId xmlns:p14="http://schemas.microsoft.com/office/powerpoint/2010/main" val="75469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CC9D8F-06D9-B545-8038-E9A2118C61A8}" type="slidenum">
              <a:rPr lang="en-US" smtClean="0"/>
              <a:t>24</a:t>
            </a:fld>
            <a:endParaRPr lang="en-US"/>
          </a:p>
        </p:txBody>
      </p:sp>
    </p:spTree>
    <p:extLst>
      <p:ext uri="{BB962C8B-B14F-4D97-AF65-F5344CB8AC3E}">
        <p14:creationId xmlns:p14="http://schemas.microsoft.com/office/powerpoint/2010/main" val="386937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CC9D8F-06D9-B545-8038-E9A2118C61A8}" type="slidenum">
              <a:rPr lang="en-US" smtClean="0"/>
              <a:t>34</a:t>
            </a:fld>
            <a:endParaRPr lang="en-US"/>
          </a:p>
        </p:txBody>
      </p:sp>
    </p:spTree>
    <p:extLst>
      <p:ext uri="{BB962C8B-B14F-4D97-AF65-F5344CB8AC3E}">
        <p14:creationId xmlns:p14="http://schemas.microsoft.com/office/powerpoint/2010/main" val="62837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CC9D8F-06D9-B545-8038-E9A2118C61A8}" type="slidenum">
              <a:rPr lang="en-US" smtClean="0"/>
              <a:t>60</a:t>
            </a:fld>
            <a:endParaRPr lang="en-US"/>
          </a:p>
        </p:txBody>
      </p:sp>
    </p:spTree>
    <p:extLst>
      <p:ext uri="{BB962C8B-B14F-4D97-AF65-F5344CB8AC3E}">
        <p14:creationId xmlns:p14="http://schemas.microsoft.com/office/powerpoint/2010/main" val="101378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2693671"/>
            <a:ext cx="18653760" cy="573024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8644891"/>
            <a:ext cx="16459200" cy="3973829"/>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05448-628D-4896-8CAB-7C5E18C9E946}"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1856483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05448-628D-4896-8CAB-7C5E18C9E946}"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203204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876300"/>
            <a:ext cx="4732020" cy="139484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876300"/>
            <a:ext cx="13921740" cy="13948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05448-628D-4896-8CAB-7C5E18C9E946}"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374194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05448-628D-4896-8CAB-7C5E18C9E946}"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21105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4103375"/>
            <a:ext cx="18928080" cy="6846569"/>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11014715"/>
            <a:ext cx="18928080" cy="3600449"/>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05448-628D-4896-8CAB-7C5E18C9E946}"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3779950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4381500"/>
            <a:ext cx="9326880" cy="10443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4381500"/>
            <a:ext cx="9326880" cy="10443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05448-628D-4896-8CAB-7C5E18C9E946}" type="datetimeFigureOut">
              <a:rPr lang="en-US" smtClean="0"/>
              <a:t>3/8/20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96379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876304"/>
            <a:ext cx="18928080" cy="31813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4034791"/>
            <a:ext cx="9284016" cy="1977389"/>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6012180"/>
            <a:ext cx="9284016" cy="8843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4034791"/>
            <a:ext cx="9329738" cy="1977389"/>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6012180"/>
            <a:ext cx="9329738" cy="8843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05448-628D-4896-8CAB-7C5E18C9E946}" type="datetimeFigureOut">
              <a:rPr lang="en-US" smtClean="0"/>
              <a:t>3/8/20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232804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05448-628D-4896-8CAB-7C5E18C9E946}" type="datetimeFigureOut">
              <a:rPr lang="en-US" smtClean="0"/>
              <a:t>3/8/20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295144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05448-628D-4896-8CAB-7C5E18C9E946}" type="datetimeFigureOut">
              <a:rPr lang="en-US" smtClean="0"/>
              <a:t>3/8/20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4082555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1097280"/>
            <a:ext cx="7078027" cy="384048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2369824"/>
            <a:ext cx="11109960" cy="116967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4937760"/>
            <a:ext cx="7078027" cy="9147811"/>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34405448-628D-4896-8CAB-7C5E18C9E946}" type="datetimeFigureOut">
              <a:rPr lang="en-US" smtClean="0"/>
              <a:t>3/8/20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3537456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1097280"/>
            <a:ext cx="7078027" cy="384048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2369824"/>
            <a:ext cx="11109960" cy="116967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4937760"/>
            <a:ext cx="7078027" cy="9147811"/>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34405448-628D-4896-8CAB-7C5E18C9E946}" type="datetimeFigureOut">
              <a:rPr lang="en-US" smtClean="0"/>
              <a:t>3/8/20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5FE05-76BC-4A94-9AE0-330F50C7F557}" type="slidenum">
              <a:rPr lang="en-US" smtClean="0"/>
              <a:t>‹#›</a:t>
            </a:fld>
            <a:endParaRPr lang="en-US"/>
          </a:p>
        </p:txBody>
      </p:sp>
    </p:spTree>
    <p:extLst>
      <p:ext uri="{BB962C8B-B14F-4D97-AF65-F5344CB8AC3E}">
        <p14:creationId xmlns:p14="http://schemas.microsoft.com/office/powerpoint/2010/main" val="4290583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876304"/>
            <a:ext cx="18928080" cy="31813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4381500"/>
            <a:ext cx="18928080" cy="10443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15255244"/>
            <a:ext cx="4937760" cy="876300"/>
          </a:xfrm>
          <a:prstGeom prst="rect">
            <a:avLst/>
          </a:prstGeom>
        </p:spPr>
        <p:txBody>
          <a:bodyPr vert="horz" lIns="91440" tIns="45720" rIns="91440" bIns="45720" rtlCol="0" anchor="ctr"/>
          <a:lstStyle>
            <a:lvl1pPr algn="l">
              <a:defRPr sz="2880">
                <a:solidFill>
                  <a:schemeClr val="tx1">
                    <a:tint val="75000"/>
                  </a:schemeClr>
                </a:solidFill>
              </a:defRPr>
            </a:lvl1pPr>
          </a:lstStyle>
          <a:p>
            <a:fld id="{34405448-628D-4896-8CAB-7C5E18C9E946}" type="datetimeFigureOut">
              <a:rPr lang="en-US" smtClean="0"/>
              <a:t>3/8/20</a:t>
            </a:fld>
            <a:endParaRPr lang="en-US"/>
          </a:p>
        </p:txBody>
      </p:sp>
      <p:sp>
        <p:nvSpPr>
          <p:cNvPr id="5" name="Footer Placeholder 4"/>
          <p:cNvSpPr>
            <a:spLocks noGrp="1"/>
          </p:cNvSpPr>
          <p:nvPr>
            <p:ph type="ftr" sz="quarter" idx="3"/>
          </p:nvPr>
        </p:nvSpPr>
        <p:spPr>
          <a:xfrm>
            <a:off x="7269480" y="15255244"/>
            <a:ext cx="7406640" cy="8763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15255244"/>
            <a:ext cx="4937760" cy="876300"/>
          </a:xfrm>
          <a:prstGeom prst="rect">
            <a:avLst/>
          </a:prstGeom>
        </p:spPr>
        <p:txBody>
          <a:bodyPr vert="horz" lIns="91440" tIns="45720" rIns="91440" bIns="45720" rtlCol="0" anchor="ctr"/>
          <a:lstStyle>
            <a:lvl1pPr algn="r">
              <a:defRPr sz="2880">
                <a:solidFill>
                  <a:schemeClr val="tx1">
                    <a:tint val="75000"/>
                  </a:schemeClr>
                </a:solidFill>
              </a:defRPr>
            </a:lvl1pPr>
          </a:lstStyle>
          <a:p>
            <a:fld id="{B8E5FE05-76BC-4A94-9AE0-330F50C7F557}" type="slidenum">
              <a:rPr lang="en-US" smtClean="0"/>
              <a:t>‹#›</a:t>
            </a:fld>
            <a:endParaRPr lang="en-US"/>
          </a:p>
        </p:txBody>
      </p:sp>
    </p:spTree>
    <p:extLst>
      <p:ext uri="{BB962C8B-B14F-4D97-AF65-F5344CB8AC3E}">
        <p14:creationId xmlns:p14="http://schemas.microsoft.com/office/powerpoint/2010/main" val="3536599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hyperlink" Target="https://upstanderproject.org/firstlight/doctrine" TargetMode="External"/><Relationship Id="rId5" Type="http://schemas.openxmlformats.org/officeDocument/2006/relationships/image" Target="../media/image20.jpe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hyperlink" Target="https://supreme.justia.com/cases/federal/us/21/543/case.html" TargetMode="External"/><Relationship Id="rId7" Type="http://schemas.openxmlformats.org/officeDocument/2006/relationships/hyperlink" Target="https://upstanderproject.org/firstlight/doctrine" TargetMode="External"/><Relationship Id="rId2" Type="http://schemas.openxmlformats.org/officeDocument/2006/relationships/hyperlink" Target="http://indiancountrytodaymedianetwork.com/2014/10/24/deconstructing-doctrine-discovery"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upstanderproject.org/firstlight/doctrine#_ftn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archive.org/stream/richardbournemis00aye/richardbournemis00aye_djvu.tx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Joan_Tavares_Avant#cite_note-wlrp.org-2" TargetMode="External"/><Relationship Id="rId3" Type="http://schemas.openxmlformats.org/officeDocument/2006/relationships/image" Target="../media/image3.emf"/><Relationship Id="rId7"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hyperlink" Target="http://www.ericahadams.com/" TargetMode="External"/><Relationship Id="rId9" Type="http://schemas.openxmlformats.org/officeDocument/2006/relationships/hyperlink" Target="https://en.wikipedia.org/wiki/Joan_Tavares_Ava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Tow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manyhoops.com/introduction.html"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manyhoops.com/introduction.html" TargetMode="External"/><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7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hyperlink" Target="https://www.indianz.com/m.asp?url=https://nativenewsonline.net/currents/tribe-leaders-call-for-unity-after-major-court-victory/?fbclid=IwAR0MHlazMz-TZ6rLdImJE7tk0fqzkOV1u_jxjtHjx8Sf9YUj0JlOrdC2CSM" TargetMode="External"/><Relationship Id="rId3" Type="http://schemas.openxmlformats.org/officeDocument/2006/relationships/hyperlink" Target="https://www.indianz.com/m.asp?url=https://creativecommons.org/licenses/by-nc-sa/4.0/" TargetMode="External"/><Relationship Id="rId7" Type="http://schemas.openxmlformats.org/officeDocument/2006/relationships/hyperlink" Target="https://www.indianz.com/m.asp?url=https://www.bia.gov/" TargetMode="External"/><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hyperlink" Target="https://www.indianz.com/m.asp?url=https://www.doi.gov/" TargetMode="External"/><Relationship Id="rId5" Type="http://schemas.openxmlformats.org/officeDocument/2006/relationships/hyperlink" Target="https://www.indianz.com/News/2019/06/25/04517241524.pdf" TargetMode="External"/><Relationship Id="rId4" Type="http://schemas.openxmlformats.org/officeDocument/2006/relationships/hyperlink" Target="https://www.indianz.com/m.asp?url=https://mashpeewampanoagtribe-nsn.gov/" TargetMode="External"/><Relationship Id="rId9"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hyperlink" Target="https://www.congress.gov/event/116th-congress/H/109569" TargetMode="External"/><Relationship Id="rId7" Type="http://schemas.openxmlformats.org/officeDocument/2006/relationships/hyperlink" Target="https://www.congress.gov/bill/116th-congress/house-bill/312/all-actions?overview=closed&amp;q=%7B%22roll-call-vote%22%3A%22all%22%7D" TargetMode="External"/><Relationship Id="rId2" Type="http://schemas.openxmlformats.org/officeDocument/2006/relationships/hyperlink" Target="https://www.congress.gov/member/william-keating/K000375" TargetMode="External"/><Relationship Id="rId1" Type="http://schemas.openxmlformats.org/officeDocument/2006/relationships/slideLayout" Target="../slideLayouts/slideLayout2.xml"/><Relationship Id="rId6" Type="http://schemas.openxmlformats.org/officeDocument/2006/relationships/hyperlink" Target="https://www.congress.gov/bill/116th-congress/house-bill/312/all-actions?overview=closed#tabs" TargetMode="External"/><Relationship Id="rId5" Type="http://schemas.openxmlformats.org/officeDocument/2006/relationships/hyperlink" Target="https://www.congress.gov/congressional-report/116th-congress/house-report/54/1?overview=closed" TargetMode="External"/><Relationship Id="rId4" Type="http://schemas.openxmlformats.org/officeDocument/2006/relationships/hyperlink" Target="https://www.congress.gov/event/116th-congress/H/10939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mashpeewampanoagtribe-nsn.gov/language-school-news/2018/1/27/mashpee-high-school-offers-first-ever-native-american-language-course" TargetMode="External"/><Relationship Id="rId2"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96.jpg"/></Relationships>
</file>

<file path=ppt/slides/_rels/slide6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6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g"/><Relationship Id="rId10" Type="http://schemas.openxmlformats.org/officeDocument/2006/relationships/image" Target="../media/image111.gif"/><Relationship Id="rId4" Type="http://schemas.openxmlformats.org/officeDocument/2006/relationships/image" Target="../media/image106.jpeg"/><Relationship Id="rId9" Type="http://schemas.openxmlformats.org/officeDocument/2006/relationships/image" Target="../media/image75.jpg"/></Relationships>
</file>

<file path=ppt/slides/_rels/slide6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7.xml"/><Relationship Id="rId5" Type="http://schemas.openxmlformats.org/officeDocument/2006/relationships/image" Target="../media/image115.emf"/><Relationship Id="rId4" Type="http://schemas.openxmlformats.org/officeDocument/2006/relationships/image" Target="../media/image114.emf"/></Relationships>
</file>

<file path=ppt/slides/_rels/slide6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s://en.wikipedia.org/wiki/Joan_Tavares_Avant#cite_note-wlrp.org-2" TargetMode="External"/><Relationship Id="rId3" Type="http://schemas.openxmlformats.org/officeDocument/2006/relationships/image" Target="../media/image3.emf"/><Relationship Id="rId7"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hyperlink" Target="http://www.ericahadams.com/" TargetMode="External"/><Relationship Id="rId9" Type="http://schemas.openxmlformats.org/officeDocument/2006/relationships/hyperlink" Target="https://en.wikipedia.org/wiki/Joan_Tavares_Avant"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Box 4"/>
          <p:cNvSpPr txBox="1"/>
          <p:nvPr/>
        </p:nvSpPr>
        <p:spPr>
          <a:xfrm>
            <a:off x="1049963" y="12960444"/>
            <a:ext cx="7696146" cy="2800767"/>
          </a:xfrm>
          <a:prstGeom prst="rect">
            <a:avLst/>
          </a:prstGeom>
          <a:noFill/>
        </p:spPr>
        <p:txBody>
          <a:bodyPr wrap="none" rtlCol="0">
            <a:spAutoFit/>
          </a:bodyPr>
          <a:lstStyle/>
          <a:p>
            <a:pPr algn="ctr"/>
            <a:r>
              <a:rPr lang="en-US" sz="4400" b="1" dirty="0"/>
              <a:t>ERICA H. ADAMS</a:t>
            </a:r>
          </a:p>
          <a:p>
            <a:pPr algn="ctr"/>
            <a:r>
              <a:rPr lang="en-US" sz="4400" dirty="0"/>
              <a:t>West Falmouth Quaker Meeting</a:t>
            </a:r>
          </a:p>
          <a:p>
            <a:pPr algn="ctr"/>
            <a:r>
              <a:rPr lang="en-US" sz="4400" dirty="0"/>
              <a:t>Legacy Grant (2019) + (2017)</a:t>
            </a:r>
          </a:p>
          <a:p>
            <a:pPr algn="ctr"/>
            <a:r>
              <a:rPr lang="en-US" sz="4400" dirty="0"/>
              <a:t>Faculty (retired) Tufts University</a:t>
            </a:r>
          </a:p>
        </p:txBody>
      </p:sp>
      <p:sp>
        <p:nvSpPr>
          <p:cNvPr id="10" name="TextBox 9">
            <a:extLst>
              <a:ext uri="{FF2B5EF4-FFF2-40B4-BE49-F238E27FC236}">
                <a16:creationId xmlns:a16="http://schemas.microsoft.com/office/drawing/2014/main" id="{2A4153B7-2735-C14F-895F-FD0D4381DA6F}"/>
              </a:ext>
            </a:extLst>
          </p:cNvPr>
          <p:cNvSpPr txBox="1"/>
          <p:nvPr/>
        </p:nvSpPr>
        <p:spPr>
          <a:xfrm>
            <a:off x="531626" y="1190324"/>
            <a:ext cx="9719264" cy="7838428"/>
          </a:xfrm>
          <a:prstGeom prst="rect">
            <a:avLst/>
          </a:prstGeom>
          <a:noFill/>
        </p:spPr>
        <p:txBody>
          <a:bodyPr wrap="none" rtlCol="0">
            <a:spAutoFit/>
          </a:bodyPr>
          <a:lstStyle/>
          <a:p>
            <a:pPr algn="ctr">
              <a:lnSpc>
                <a:spcPct val="200000"/>
              </a:lnSpc>
            </a:pPr>
            <a:r>
              <a:rPr lang="en-US" sz="8800" b="1" dirty="0"/>
              <a:t>INTRODUCTION:</a:t>
            </a:r>
            <a:br>
              <a:rPr lang="en-US" sz="8800" dirty="0"/>
            </a:br>
            <a:r>
              <a:rPr lang="en-US" sz="8800" b="1" dirty="0">
                <a:solidFill>
                  <a:schemeClr val="accent2">
                    <a:lumMod val="50000"/>
                  </a:schemeClr>
                </a:solidFill>
              </a:rPr>
              <a:t>WAMPANOAG</a:t>
            </a:r>
            <a:r>
              <a:rPr lang="en-US" sz="8800" dirty="0">
                <a:solidFill>
                  <a:schemeClr val="bg1">
                    <a:lumMod val="85000"/>
                  </a:schemeClr>
                </a:solidFill>
              </a:rPr>
              <a:t> LAND</a:t>
            </a:r>
          </a:p>
          <a:p>
            <a:pPr algn="ctr">
              <a:lnSpc>
                <a:spcPct val="200000"/>
              </a:lnSpc>
            </a:pPr>
            <a:r>
              <a:rPr lang="en-US" sz="8800" b="1" dirty="0">
                <a:solidFill>
                  <a:schemeClr val="accent1">
                    <a:lumMod val="75000"/>
                  </a:schemeClr>
                </a:solidFill>
              </a:rPr>
              <a:t>QUAKER</a:t>
            </a:r>
            <a:r>
              <a:rPr lang="en-US" sz="8800" b="1" dirty="0">
                <a:solidFill>
                  <a:schemeClr val="bg1">
                    <a:lumMod val="85000"/>
                  </a:schemeClr>
                </a:solidFill>
              </a:rPr>
              <a:t> </a:t>
            </a:r>
            <a:r>
              <a:rPr lang="en-US" sz="8800" dirty="0">
                <a:solidFill>
                  <a:schemeClr val="bg1">
                    <a:lumMod val="85000"/>
                  </a:schemeClr>
                </a:solidFill>
              </a:rPr>
              <a:t>REFUGE</a:t>
            </a:r>
          </a:p>
        </p:txBody>
      </p:sp>
      <p:pic>
        <p:nvPicPr>
          <p:cNvPr id="3" name="Picture 2">
            <a:extLst>
              <a:ext uri="{FF2B5EF4-FFF2-40B4-BE49-F238E27FC236}">
                <a16:creationId xmlns:a16="http://schemas.microsoft.com/office/drawing/2014/main" id="{7E88B3AC-274E-BA4E-AD31-D7A1F3FCD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9227" y="550246"/>
            <a:ext cx="11753927" cy="15210965"/>
          </a:xfrm>
          <a:prstGeom prst="rect">
            <a:avLst/>
          </a:prstGeom>
        </p:spPr>
      </p:pic>
    </p:spTree>
    <p:extLst>
      <p:ext uri="{BB962C8B-B14F-4D97-AF65-F5344CB8AC3E}">
        <p14:creationId xmlns:p14="http://schemas.microsoft.com/office/powerpoint/2010/main" val="2295822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5381" y="3010288"/>
            <a:ext cx="9056177" cy="13208280"/>
          </a:xfrm>
          <a:prstGeom prst="rect">
            <a:avLst/>
          </a:prstGeom>
          <a:noFill/>
        </p:spPr>
        <p:txBody>
          <a:bodyPr wrap="square" lIns="219456" tIns="109728" rIns="219456" bIns="109728" rtlCol="0">
            <a:spAutoFit/>
          </a:bodyPr>
          <a:lstStyle/>
          <a:p>
            <a:pPr algn="ctr"/>
            <a:endParaRPr lang="en-US" b="1" dirty="0">
              <a:latin typeface="+mj-lt"/>
            </a:endParaRPr>
          </a:p>
          <a:p>
            <a:pPr lvl="1"/>
            <a:r>
              <a:rPr lang="en-US" sz="3400" b="1" dirty="0">
                <a:solidFill>
                  <a:srgbClr val="3366FF"/>
                </a:solidFill>
              </a:rPr>
              <a:t>The Doctrine of Discovery </a:t>
            </a:r>
            <a:r>
              <a:rPr lang="en-US" sz="3400" b="1" dirty="0">
                <a:latin typeface="+mj-lt"/>
              </a:rPr>
              <a:t>(1493) </a:t>
            </a:r>
          </a:p>
          <a:p>
            <a:pPr lvl="1"/>
            <a:r>
              <a:rPr lang="en-US" sz="3400" b="1" dirty="0">
                <a:solidFill>
                  <a:srgbClr val="FF0000"/>
                </a:solidFill>
                <a:latin typeface="+mj-lt"/>
              </a:rPr>
              <a:t>* “</a:t>
            </a:r>
            <a:r>
              <a:rPr lang="en-US" sz="3400" b="1" dirty="0">
                <a:solidFill>
                  <a:srgbClr val="FF0000"/>
                </a:solidFill>
              </a:rPr>
              <a:t>ESTABLISHED </a:t>
            </a:r>
            <a:r>
              <a:rPr lang="en-US" sz="3400" b="1" i="1" dirty="0">
                <a:solidFill>
                  <a:srgbClr val="FF0000"/>
                </a:solidFill>
              </a:rPr>
              <a:t>a spiritual, political, and legal justification for colonization and seizure of land not inhabited by Christians </a:t>
            </a:r>
            <a:r>
              <a:rPr lang="en-US" sz="3400" b="1" dirty="0">
                <a:latin typeface="+mj-lt"/>
              </a:rPr>
              <a:t>…invoked since Pope Alexander VI issued a Papal Bull ”Inter </a:t>
            </a:r>
            <a:r>
              <a:rPr lang="en-US" sz="3400" b="1" dirty="0" err="1">
                <a:latin typeface="+mj-lt"/>
              </a:rPr>
              <a:t>Caetera</a:t>
            </a:r>
            <a:r>
              <a:rPr lang="en-US" sz="3400" b="1" dirty="0">
                <a:latin typeface="+mj-lt"/>
              </a:rPr>
              <a:t> in 1493”.</a:t>
            </a:r>
          </a:p>
          <a:p>
            <a:pPr lvl="1"/>
            <a:r>
              <a:rPr lang="en-US" sz="3400" dirty="0">
                <a:latin typeface="+mj-lt"/>
              </a:rPr>
              <a:t>Demarcation Bull Granting Spain </a:t>
            </a:r>
          </a:p>
          <a:p>
            <a:pPr lvl="1"/>
            <a:r>
              <a:rPr lang="en-US" sz="3400" i="1" dirty="0">
                <a:latin typeface="+mj-lt"/>
              </a:rPr>
              <a:t>Possession  of Lands Discovered by Columbus.</a:t>
            </a:r>
          </a:p>
          <a:p>
            <a:pPr lvl="1"/>
            <a:r>
              <a:rPr lang="en-US" sz="3400" b="1" dirty="0">
                <a:solidFill>
                  <a:srgbClr val="0070C0"/>
                </a:solidFill>
                <a:latin typeface="+mj-lt"/>
              </a:rPr>
              <a:t> (Rome, May 4, 1493 Pope Alexander VI) </a:t>
            </a:r>
          </a:p>
          <a:p>
            <a:endParaRPr lang="en-US" sz="3400" b="1" dirty="0">
              <a:solidFill>
                <a:srgbClr val="000000"/>
              </a:solidFill>
              <a:latin typeface="+mj-lt"/>
            </a:endParaRPr>
          </a:p>
          <a:p>
            <a:r>
              <a:rPr lang="en-US" sz="3400" b="1" dirty="0"/>
              <a:t>United Nations (2012) PERMANENT FORUM </a:t>
            </a:r>
          </a:p>
          <a:p>
            <a:r>
              <a:rPr lang="en-US" sz="3400" b="1" dirty="0"/>
              <a:t>on INDIGENOUS ISSUES (UNPFII</a:t>
            </a:r>
            <a:r>
              <a:rPr lang="en-US" sz="2800" b="1" dirty="0"/>
              <a:t>): </a:t>
            </a:r>
          </a:p>
          <a:p>
            <a:r>
              <a:rPr lang="en-US" sz="2800" b="1" dirty="0">
                <a:solidFill>
                  <a:srgbClr val="0070C0"/>
                </a:solidFill>
              </a:rPr>
              <a:t>THE DOCTRINE of DISCOVERY  </a:t>
            </a:r>
            <a:r>
              <a:rPr lang="en-US" sz="2800" b="1" dirty="0">
                <a:solidFill>
                  <a:srgbClr val="E46C0A"/>
                </a:solidFill>
              </a:rPr>
              <a:t>has been severely </a:t>
            </a:r>
            <a:r>
              <a:rPr lang="en-US" sz="2800" b="1" dirty="0">
                <a:solidFill>
                  <a:srgbClr val="FF0000"/>
                </a:solidFill>
              </a:rPr>
              <a:t>condemned as socially unjust, racist </a:t>
            </a:r>
            <a:r>
              <a:rPr lang="en-US" sz="2800" b="1" dirty="0">
                <a:solidFill>
                  <a:srgbClr val="E46C0A"/>
                </a:solidFill>
              </a:rPr>
              <a:t>and in violation of basic and fundamental human rights. And noted </a:t>
            </a:r>
            <a:r>
              <a:rPr lang="en-US" sz="2800" b="1" dirty="0"/>
              <a:t>the THE DOCTRINE of DISCOVERY “as the foundation of the violation of their (indigenous people) human rights</a:t>
            </a:r>
          </a:p>
          <a:p>
            <a:endParaRPr lang="en-US" sz="2800" b="1" dirty="0">
              <a:solidFill>
                <a:srgbClr val="E46C0A"/>
              </a:solidFill>
            </a:endParaRPr>
          </a:p>
          <a:p>
            <a:pPr lvl="1">
              <a:lnSpc>
                <a:spcPct val="70000"/>
              </a:lnSpc>
            </a:pPr>
            <a:r>
              <a:rPr lang="en-US" sz="3400" b="1" dirty="0">
                <a:latin typeface="+mj-lt"/>
              </a:rPr>
              <a:t>	</a:t>
            </a:r>
            <a:r>
              <a:rPr lang="en-US" sz="3400" dirty="0">
                <a:latin typeface="+mj-lt"/>
              </a:rPr>
              <a:t>SAUL VICENTE VASQUEZ, </a:t>
            </a:r>
          </a:p>
          <a:p>
            <a:pPr lvl="2">
              <a:lnSpc>
                <a:spcPct val="70000"/>
              </a:lnSpc>
            </a:pPr>
            <a:r>
              <a:rPr lang="en-US" sz="3400" b="1" u="sng" dirty="0">
                <a:latin typeface="+mj-lt"/>
              </a:rPr>
              <a:t>Permanent Forum expert from Mexico</a:t>
            </a:r>
            <a:r>
              <a:rPr lang="en-US" sz="3400" b="1" dirty="0">
                <a:latin typeface="+mj-lt"/>
              </a:rPr>
              <a:t>, said:</a:t>
            </a:r>
          </a:p>
          <a:p>
            <a:pPr lvl="2">
              <a:lnSpc>
                <a:spcPct val="70000"/>
              </a:lnSpc>
            </a:pPr>
            <a:endParaRPr lang="en-US" sz="3400" dirty="0">
              <a:latin typeface="+mj-lt"/>
            </a:endParaRPr>
          </a:p>
          <a:p>
            <a:pPr lvl="2" algn="just"/>
            <a:r>
              <a:rPr lang="en-US" sz="3600" b="1" dirty="0">
                <a:solidFill>
                  <a:srgbClr val="E46C0A"/>
                </a:solidFill>
                <a:latin typeface="+mj-lt"/>
              </a:rPr>
              <a:t>“</a:t>
            </a:r>
            <a:r>
              <a:rPr lang="en-US" sz="3600" b="1" dirty="0">
                <a:solidFill>
                  <a:srgbClr val="FF0000"/>
                </a:solidFill>
              </a:rPr>
              <a:t>Large multinational corporations </a:t>
            </a:r>
            <a:r>
              <a:rPr lang="en-US" sz="3600" b="1" i="1" dirty="0">
                <a:solidFill>
                  <a:srgbClr val="E46C0A"/>
                </a:solidFill>
              </a:rPr>
              <a:t>continued to implement</a:t>
            </a:r>
            <a:r>
              <a:rPr lang="en-US" sz="3600" b="1" dirty="0">
                <a:solidFill>
                  <a:srgbClr val="E46C0A"/>
                </a:solidFill>
              </a:rPr>
              <a:t> </a:t>
            </a:r>
            <a:r>
              <a:rPr lang="en-US" sz="3600" dirty="0">
                <a:solidFill>
                  <a:srgbClr val="0070C0"/>
                </a:solidFill>
              </a:rPr>
              <a:t>the Discovery Doctrine </a:t>
            </a:r>
            <a:r>
              <a:rPr lang="en-US" sz="3600" i="1" dirty="0">
                <a:solidFill>
                  <a:srgbClr val="E46C0A"/>
                </a:solidFill>
              </a:rPr>
              <a:t>today</a:t>
            </a:r>
            <a:r>
              <a:rPr lang="en-US" sz="3600" b="1" i="1" dirty="0">
                <a:solidFill>
                  <a:srgbClr val="E46C0A"/>
                </a:solidFill>
              </a:rPr>
              <a:t>,</a:t>
            </a:r>
            <a:r>
              <a:rPr lang="en-US" sz="3600" dirty="0">
                <a:solidFill>
                  <a:srgbClr val="E46C0A"/>
                </a:solidFill>
              </a:rPr>
              <a:t> </a:t>
            </a:r>
            <a:r>
              <a:rPr lang="en-US" sz="3600" b="1" dirty="0">
                <a:solidFill>
                  <a:srgbClr val="E46C0A"/>
                </a:solidFill>
              </a:rPr>
              <a:t>with “conquests” </a:t>
            </a:r>
            <a:r>
              <a:rPr lang="en-US" sz="3600" dirty="0">
                <a:solidFill>
                  <a:srgbClr val="E46C0A"/>
                </a:solidFill>
              </a:rPr>
              <a:t>that included </a:t>
            </a:r>
            <a:r>
              <a:rPr lang="en-US" sz="3600" b="1" dirty="0">
                <a:solidFill>
                  <a:srgbClr val="FF0000"/>
                </a:solidFill>
              </a:rPr>
              <a:t>seizure of land</a:t>
            </a:r>
            <a:r>
              <a:rPr lang="en-US" sz="3600" dirty="0">
                <a:solidFill>
                  <a:srgbClr val="FF0000"/>
                </a:solidFill>
              </a:rPr>
              <a:t> </a:t>
            </a:r>
            <a:r>
              <a:rPr lang="en-US" sz="3600" dirty="0">
                <a:solidFill>
                  <a:srgbClr val="E46C0A"/>
                </a:solidFill>
              </a:rPr>
              <a:t>and the </a:t>
            </a:r>
            <a:r>
              <a:rPr lang="en-US" sz="3600" b="1" dirty="0">
                <a:solidFill>
                  <a:srgbClr val="FF0000"/>
                </a:solidFill>
              </a:rPr>
              <a:t>erasing of fragile indigenous cultures”.</a:t>
            </a:r>
          </a:p>
        </p:txBody>
      </p:sp>
      <p:pic>
        <p:nvPicPr>
          <p:cNvPr id="5" name="Picture 4" descr="NEYM-logo-Web_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137" y="628117"/>
            <a:ext cx="5676991" cy="1920158"/>
          </a:xfrm>
          <a:prstGeom prst="rect">
            <a:avLst/>
          </a:prstGeom>
        </p:spPr>
      </p:pic>
      <p:sp>
        <p:nvSpPr>
          <p:cNvPr id="6" name="TextBox 5"/>
          <p:cNvSpPr txBox="1"/>
          <p:nvPr/>
        </p:nvSpPr>
        <p:spPr>
          <a:xfrm>
            <a:off x="7026104" y="1796909"/>
            <a:ext cx="3659724" cy="837152"/>
          </a:xfrm>
          <a:prstGeom prst="rect">
            <a:avLst/>
          </a:prstGeom>
          <a:noFill/>
        </p:spPr>
        <p:txBody>
          <a:bodyPr wrap="none" lIns="219456" tIns="109728" rIns="219456" bIns="109728" rtlCol="0">
            <a:spAutoFit/>
          </a:bodyPr>
          <a:lstStyle/>
          <a:p>
            <a:r>
              <a:rPr lang="en-US" sz="4000" dirty="0" err="1"/>
              <a:t>www.neym.org</a:t>
            </a:r>
            <a:endParaRPr lang="en-US" sz="4000" dirty="0"/>
          </a:p>
        </p:txBody>
      </p:sp>
      <p:pic>
        <p:nvPicPr>
          <p:cNvPr id="2" name="Picture 1" descr="smal doc discove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1558" y="3898731"/>
            <a:ext cx="8722322" cy="10660615"/>
          </a:xfrm>
          <a:prstGeom prst="rect">
            <a:avLst/>
          </a:prstGeom>
        </p:spPr>
      </p:pic>
      <p:sp>
        <p:nvSpPr>
          <p:cNvPr id="3" name="TextBox 2"/>
          <p:cNvSpPr txBox="1"/>
          <p:nvPr/>
        </p:nvSpPr>
        <p:spPr>
          <a:xfrm>
            <a:off x="11259774" y="835395"/>
            <a:ext cx="10581743" cy="1144929"/>
          </a:xfrm>
          <a:prstGeom prst="rect">
            <a:avLst/>
          </a:prstGeom>
          <a:noFill/>
        </p:spPr>
        <p:txBody>
          <a:bodyPr wrap="none" lIns="219456" tIns="109728" rIns="219456" bIns="109728" rtlCol="0">
            <a:spAutoFit/>
          </a:bodyPr>
          <a:lstStyle/>
          <a:p>
            <a:r>
              <a:rPr lang="en-US" sz="6000" b="1" dirty="0">
                <a:solidFill>
                  <a:srgbClr val="3366FF"/>
                </a:solidFill>
              </a:rPr>
              <a:t>DOCTRINE of DISCOVERY </a:t>
            </a:r>
            <a:r>
              <a:rPr lang="en-US" sz="6000" dirty="0">
                <a:solidFill>
                  <a:srgbClr val="3366FF"/>
                </a:solidFill>
              </a:rPr>
              <a:t>(1493)</a:t>
            </a:r>
          </a:p>
        </p:txBody>
      </p:sp>
      <p:pic>
        <p:nvPicPr>
          <p:cNvPr id="7" name="Picture 6" descr="alexandre6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91" y="3116225"/>
            <a:ext cx="2930340" cy="3944688"/>
          </a:xfrm>
          <a:prstGeom prst="rect">
            <a:avLst/>
          </a:prstGeom>
        </p:spPr>
      </p:pic>
      <p:pic>
        <p:nvPicPr>
          <p:cNvPr id="9" name="Picture 8" descr="Unknow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06" y="12111565"/>
            <a:ext cx="4521919" cy="3921499"/>
          </a:xfrm>
          <a:prstGeom prst="rect">
            <a:avLst/>
          </a:prstGeom>
        </p:spPr>
      </p:pic>
      <p:sp>
        <p:nvSpPr>
          <p:cNvPr id="8" name="TextBox 7"/>
          <p:cNvSpPr txBox="1"/>
          <p:nvPr/>
        </p:nvSpPr>
        <p:spPr>
          <a:xfrm>
            <a:off x="13089635" y="2319985"/>
            <a:ext cx="8271828" cy="1452705"/>
          </a:xfrm>
          <a:prstGeom prst="rect">
            <a:avLst/>
          </a:prstGeom>
          <a:noFill/>
        </p:spPr>
        <p:txBody>
          <a:bodyPr wrap="square" lIns="219456" tIns="109728" rIns="219456" bIns="109728" rtlCol="0">
            <a:spAutoFit/>
          </a:bodyPr>
          <a:lstStyle/>
          <a:p>
            <a:pPr algn="ctr"/>
            <a:r>
              <a:rPr lang="en-US" sz="4000" dirty="0">
                <a:solidFill>
                  <a:srgbClr val="E46C0A"/>
                </a:solidFill>
              </a:rPr>
              <a:t>Justified</a:t>
            </a:r>
            <a:r>
              <a:rPr lang="en-US" sz="4000" dirty="0">
                <a:solidFill>
                  <a:schemeClr val="accent6"/>
                </a:solidFill>
              </a:rPr>
              <a:t> </a:t>
            </a:r>
            <a:r>
              <a:rPr lang="en-US" sz="4000" dirty="0"/>
              <a:t>European Seizure of Land</a:t>
            </a:r>
          </a:p>
          <a:p>
            <a:pPr algn="ctr"/>
            <a:r>
              <a:rPr lang="en-US" sz="4000" dirty="0"/>
              <a:t>From Native Americans</a:t>
            </a:r>
          </a:p>
        </p:txBody>
      </p:sp>
      <p:sp>
        <p:nvSpPr>
          <p:cNvPr id="10" name="TextBox 9">
            <a:extLst>
              <a:ext uri="{FF2B5EF4-FFF2-40B4-BE49-F238E27FC236}">
                <a16:creationId xmlns:a16="http://schemas.microsoft.com/office/drawing/2014/main" id="{F32AA067-9F1A-FE4D-958D-B51262685640}"/>
              </a:ext>
            </a:extLst>
          </p:cNvPr>
          <p:cNvSpPr txBox="1"/>
          <p:nvPr/>
        </p:nvSpPr>
        <p:spPr>
          <a:xfrm>
            <a:off x="13174778" y="15039030"/>
            <a:ext cx="8113760" cy="584775"/>
          </a:xfrm>
          <a:prstGeom prst="rect">
            <a:avLst/>
          </a:prstGeom>
          <a:noFill/>
        </p:spPr>
        <p:txBody>
          <a:bodyPr wrap="none" rtlCol="0">
            <a:spAutoFit/>
          </a:bodyPr>
          <a:lstStyle/>
          <a:p>
            <a:r>
              <a:rPr lang="en-US" sz="3200" dirty="0">
                <a:hlinkClick r:id="rId6"/>
              </a:rPr>
              <a:t>https://upstanderproject.org/firstlight/doctrine</a:t>
            </a:r>
            <a:endParaRPr lang="en-US" sz="3200" dirty="0"/>
          </a:p>
        </p:txBody>
      </p:sp>
      <p:sp>
        <p:nvSpPr>
          <p:cNvPr id="12" name="TextBox 11">
            <a:extLst>
              <a:ext uri="{FF2B5EF4-FFF2-40B4-BE49-F238E27FC236}">
                <a16:creationId xmlns:a16="http://schemas.microsoft.com/office/drawing/2014/main" id="{145740AC-940C-B84B-A5C0-F8BCB9491A9F}"/>
              </a:ext>
            </a:extLst>
          </p:cNvPr>
          <p:cNvSpPr txBox="1"/>
          <p:nvPr/>
        </p:nvSpPr>
        <p:spPr>
          <a:xfrm>
            <a:off x="12645450" y="15039030"/>
            <a:ext cx="444185" cy="707886"/>
          </a:xfrm>
          <a:prstGeom prst="rect">
            <a:avLst/>
          </a:prstGeom>
          <a:noFill/>
        </p:spPr>
        <p:txBody>
          <a:bodyPr wrap="square" rtlCol="0">
            <a:spAutoFit/>
          </a:bodyPr>
          <a:lstStyle/>
          <a:p>
            <a:r>
              <a:rPr lang="en-US" sz="4000" dirty="0"/>
              <a:t>*</a:t>
            </a:r>
          </a:p>
        </p:txBody>
      </p:sp>
    </p:spTree>
    <p:extLst>
      <p:ext uri="{BB962C8B-B14F-4D97-AF65-F5344CB8AC3E}">
        <p14:creationId xmlns:p14="http://schemas.microsoft.com/office/powerpoint/2010/main" val="297401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09848A-EBA9-0C40-A02A-033D8A16E72B}"/>
              </a:ext>
            </a:extLst>
          </p:cNvPr>
          <p:cNvSpPr/>
          <p:nvPr/>
        </p:nvSpPr>
        <p:spPr>
          <a:xfrm>
            <a:off x="6954253" y="2265947"/>
            <a:ext cx="14353673" cy="13942278"/>
          </a:xfrm>
          <a:prstGeom prst="rect">
            <a:avLst/>
          </a:prstGeom>
        </p:spPr>
        <p:txBody>
          <a:bodyPr wrap="square">
            <a:spAutoFit/>
          </a:bodyPr>
          <a:lstStyle/>
          <a:p>
            <a:r>
              <a:rPr lang="en-US" sz="3600" b="1" dirty="0">
                <a:solidFill>
                  <a:srgbClr val="FF0000"/>
                </a:solidFill>
              </a:rPr>
              <a:t>The significance </a:t>
            </a:r>
            <a:r>
              <a:rPr lang="en-US" sz="3600" b="1" dirty="0"/>
              <a:t>of </a:t>
            </a:r>
            <a:r>
              <a:rPr lang="en-US" sz="3600" b="1" dirty="0">
                <a:solidFill>
                  <a:srgbClr val="0070C0"/>
                </a:solidFill>
              </a:rPr>
              <a:t>the Doctrine </a:t>
            </a:r>
            <a:r>
              <a:rPr lang="en-US" sz="3600" b="1" dirty="0"/>
              <a:t>continues to be debated. </a:t>
            </a:r>
          </a:p>
          <a:p>
            <a:r>
              <a:rPr lang="en-US" sz="3600" b="1" dirty="0"/>
              <a:t>	</a:t>
            </a:r>
            <a:r>
              <a:rPr lang="en-US" sz="3600" dirty="0"/>
              <a:t>According to </a:t>
            </a:r>
            <a:r>
              <a:rPr lang="en-US" sz="3600" dirty="0">
                <a:solidFill>
                  <a:srgbClr val="3D9991"/>
                </a:solidFill>
                <a:hlinkClick r:id="rId2"/>
              </a:rPr>
              <a:t>David Wilkins</a:t>
            </a:r>
            <a:r>
              <a:rPr lang="en-US" sz="3600" dirty="0"/>
              <a:t>, “</a:t>
            </a:r>
            <a:r>
              <a:rPr lang="en-US" sz="3600" b="1" dirty="0"/>
              <a:t>it is more complicated than just saying the Pope gave European Catholics the rights to colonize and convert. </a:t>
            </a:r>
          </a:p>
          <a:p>
            <a:r>
              <a:rPr lang="en-US" sz="3600" dirty="0"/>
              <a:t>In reality, </a:t>
            </a:r>
            <a:r>
              <a:rPr lang="en-US" sz="3600" b="1" dirty="0">
                <a:solidFill>
                  <a:srgbClr val="FF0000"/>
                </a:solidFill>
              </a:rPr>
              <a:t>the absolute denial of Native land rights was replaced less than fifty years later </a:t>
            </a:r>
            <a:r>
              <a:rPr lang="en-US" sz="3600" b="1" dirty="0"/>
              <a:t>when Charles V… sought the advice </a:t>
            </a:r>
            <a:r>
              <a:rPr lang="en-US" sz="3600" dirty="0"/>
              <a:t>of Francisco de Vitoria … as to what </a:t>
            </a:r>
            <a:r>
              <a:rPr lang="en-US" sz="3600" b="1" dirty="0"/>
              <a:t>the Spanish </a:t>
            </a:r>
            <a:r>
              <a:rPr lang="en-US" sz="3600" dirty="0"/>
              <a:t>could legally and morally claim in the New World. Vitoria, in </a:t>
            </a:r>
            <a:r>
              <a:rPr lang="en-US" sz="3600" b="1" dirty="0">
                <a:solidFill>
                  <a:srgbClr val="FF0000"/>
                </a:solidFill>
              </a:rPr>
              <a:t>a clear rebuttal to the Pope and the discovery notion, declared that Native peoples were the true owners of their lands.”</a:t>
            </a:r>
          </a:p>
          <a:p>
            <a:endParaRPr lang="en-US" sz="3600" dirty="0"/>
          </a:p>
          <a:p>
            <a:r>
              <a:rPr lang="en-US" sz="3600" b="1" dirty="0">
                <a:solidFill>
                  <a:srgbClr val="0070C0"/>
                </a:solidFill>
              </a:rPr>
              <a:t>THE DOCTRINE of DISCOVERY</a:t>
            </a:r>
          </a:p>
          <a:p>
            <a:r>
              <a:rPr lang="en-US" sz="3600" b="1" dirty="0">
                <a:solidFill>
                  <a:srgbClr val="FF0000"/>
                </a:solidFill>
              </a:rPr>
              <a:t>1800s </a:t>
            </a:r>
            <a:r>
              <a:rPr lang="en-US" sz="3600" b="1" dirty="0"/>
              <a:t>INSPIRATION for </a:t>
            </a:r>
            <a:r>
              <a:rPr lang="en-US" sz="3600" b="1" dirty="0">
                <a:solidFill>
                  <a:srgbClr val="FF0000"/>
                </a:solidFill>
              </a:rPr>
              <a:t>MONROE DOCTRINE</a:t>
            </a:r>
            <a:r>
              <a:rPr lang="en-US" sz="3600" dirty="0">
                <a:solidFill>
                  <a:srgbClr val="FF0000"/>
                </a:solidFill>
              </a:rPr>
              <a:t>, </a:t>
            </a:r>
            <a:r>
              <a:rPr lang="en-US" sz="3600" dirty="0"/>
              <a:t>which declared </a:t>
            </a:r>
          </a:p>
          <a:p>
            <a:pPr marL="571500" indent="-571500">
              <a:buFont typeface="Arial" panose="020B0604020202020204" pitchFamily="34" charset="0"/>
              <a:buChar char="•"/>
            </a:pPr>
            <a:r>
              <a:rPr lang="en-US" sz="3600" b="1" dirty="0">
                <a:solidFill>
                  <a:srgbClr val="FF0000"/>
                </a:solidFill>
              </a:rPr>
              <a:t>U.S. hegemony </a:t>
            </a:r>
            <a:r>
              <a:rPr lang="en-US" sz="3600" b="1" dirty="0"/>
              <a:t>over the Western Hemisphere, and </a:t>
            </a:r>
          </a:p>
          <a:p>
            <a:pPr marL="571500" indent="-571500">
              <a:buFont typeface="Arial" panose="020B0604020202020204" pitchFamily="34" charset="0"/>
              <a:buChar char="•"/>
            </a:pPr>
            <a:r>
              <a:rPr lang="en-US" sz="3600" b="1" dirty="0">
                <a:solidFill>
                  <a:srgbClr val="C00000"/>
                </a:solidFill>
              </a:rPr>
              <a:t>MANIFEST DESTINY </a:t>
            </a:r>
            <a:r>
              <a:rPr lang="en-US" sz="3600" b="1" u="sng" dirty="0"/>
              <a:t>justified American expansion westward </a:t>
            </a:r>
            <a:r>
              <a:rPr lang="en-US" sz="3600" dirty="0"/>
              <a:t>by </a:t>
            </a:r>
            <a:r>
              <a:rPr lang="en-US" sz="3600" b="1" dirty="0"/>
              <a:t>propagating belief </a:t>
            </a:r>
            <a:r>
              <a:rPr lang="en-US" sz="3600" u="sng" dirty="0"/>
              <a:t>that the U.S. was </a:t>
            </a:r>
            <a:r>
              <a:rPr lang="en-US" sz="3600" b="1" u="sng" dirty="0"/>
              <a:t>destined to control all land </a:t>
            </a:r>
            <a:r>
              <a:rPr lang="en-US" sz="3600" u="sng" dirty="0"/>
              <a:t>from the Atlantic to the Pacific and beyond. </a:t>
            </a:r>
            <a:endParaRPr lang="en-US" sz="3600" dirty="0"/>
          </a:p>
          <a:p>
            <a:r>
              <a:rPr lang="en-US" sz="3600" b="1" dirty="0">
                <a:solidFill>
                  <a:srgbClr val="FF0000"/>
                </a:solidFill>
              </a:rPr>
              <a:t>1823 </a:t>
            </a:r>
            <a:r>
              <a:rPr lang="en-US" sz="3600" b="1" dirty="0"/>
              <a:t>Supreme Court case, </a:t>
            </a:r>
            <a:r>
              <a:rPr lang="en-US" sz="3600" b="1" i="1" dirty="0">
                <a:solidFill>
                  <a:srgbClr val="3D9991"/>
                </a:solidFill>
                <a:hlinkClick r:id="rId3"/>
              </a:rPr>
              <a:t>Johnson v. M'Intosh</a:t>
            </a:r>
            <a:r>
              <a:rPr lang="en-US" sz="3600" b="1" dirty="0"/>
              <a:t>, the </a:t>
            </a:r>
          </a:p>
          <a:p>
            <a:r>
              <a:rPr lang="en-US" sz="3600" b="1" dirty="0">
                <a:solidFill>
                  <a:srgbClr val="0070C0"/>
                </a:solidFill>
              </a:rPr>
              <a:t>Doctrine of Discovery </a:t>
            </a:r>
            <a:r>
              <a:rPr lang="en-US" sz="3600" b="1" dirty="0"/>
              <a:t>became part of </a:t>
            </a:r>
            <a:r>
              <a:rPr lang="en-US" sz="3600" b="1" dirty="0">
                <a:solidFill>
                  <a:srgbClr val="FF0000"/>
                </a:solidFill>
              </a:rPr>
              <a:t>U.S. FEDERAL LAW </a:t>
            </a:r>
            <a:r>
              <a:rPr lang="en-US" sz="3600" b="1" dirty="0"/>
              <a:t>and </a:t>
            </a:r>
          </a:p>
          <a:p>
            <a:r>
              <a:rPr lang="en-US" sz="3600" b="1" dirty="0"/>
              <a:t>was </a:t>
            </a:r>
            <a:r>
              <a:rPr lang="en-US" sz="3600" b="1" dirty="0">
                <a:solidFill>
                  <a:srgbClr val="FF0000"/>
                </a:solidFill>
              </a:rPr>
              <a:t>used to DISPOSSES Native peoples of their land.</a:t>
            </a:r>
          </a:p>
          <a:p>
            <a:pPr marL="571500" indent="-571500">
              <a:buFont typeface="Arial" panose="020B0604020202020204" pitchFamily="34" charset="0"/>
              <a:buChar char="•"/>
            </a:pPr>
            <a:r>
              <a:rPr lang="en-US" sz="3600" b="1" dirty="0"/>
              <a:t> </a:t>
            </a:r>
            <a:r>
              <a:rPr lang="en-US" sz="3600" dirty="0"/>
              <a:t>In a unanimous decision, </a:t>
            </a:r>
            <a:r>
              <a:rPr lang="en-US" sz="3600" b="1" dirty="0"/>
              <a:t>Chief Justice John Marshall </a:t>
            </a:r>
            <a:r>
              <a:rPr lang="en-US" sz="3600" dirty="0"/>
              <a:t>writes,</a:t>
            </a:r>
          </a:p>
          <a:p>
            <a:pPr marL="571500" indent="-571500">
              <a:buFont typeface="Arial" panose="020B0604020202020204" pitchFamily="34" charset="0"/>
              <a:buChar char="•"/>
            </a:pPr>
            <a:r>
              <a:rPr lang="en-US" sz="3600" dirty="0"/>
              <a:t> “</a:t>
            </a:r>
            <a:r>
              <a:rPr lang="en-US" sz="3600" b="1" dirty="0">
                <a:solidFill>
                  <a:srgbClr val="0070C0"/>
                </a:solidFill>
              </a:rPr>
              <a:t>that the principle of discovery gave European nations an absolute right to New World lands”</a:t>
            </a:r>
            <a:r>
              <a:rPr lang="en-US" sz="3600" b="1" dirty="0">
                <a:solidFill>
                  <a:srgbClr val="0070C0"/>
                </a:solidFill>
                <a:hlinkClick r:id="rId4">
                  <a:extLst>
                    <a:ext uri="{A12FA001-AC4F-418D-AE19-62706E023703}">
                      <ahyp:hlinkClr xmlns:ahyp="http://schemas.microsoft.com/office/drawing/2018/hyperlinkcolor" val="tx"/>
                    </a:ext>
                  </a:extLst>
                </a:hlinkClick>
              </a:rPr>
              <a:t>[1]</a:t>
            </a:r>
            <a:r>
              <a:rPr lang="en-US" sz="3600" b="1" dirty="0">
                <a:solidFill>
                  <a:srgbClr val="0070C0"/>
                </a:solidFill>
              </a:rPr>
              <a:t> and Native peoples certain rights of occupancy.</a:t>
            </a:r>
          </a:p>
          <a:p>
            <a:pPr marL="571500" indent="-571500">
              <a:buFont typeface="Arial" panose="020B0604020202020204" pitchFamily="34" charset="0"/>
              <a:buChar char="•"/>
            </a:pPr>
            <a:r>
              <a:rPr lang="en-US" sz="3600" b="1" dirty="0"/>
              <a:t>We study the </a:t>
            </a:r>
            <a:r>
              <a:rPr lang="en-US" sz="3600" b="1" dirty="0">
                <a:solidFill>
                  <a:srgbClr val="0070C0"/>
                </a:solidFill>
              </a:rPr>
              <a:t>Doctrine of Discovery </a:t>
            </a:r>
            <a:r>
              <a:rPr lang="en-US" sz="3600" b="1" dirty="0"/>
              <a:t>to listen to </a:t>
            </a:r>
            <a:r>
              <a:rPr lang="en-US" sz="3600" b="1" dirty="0">
                <a:solidFill>
                  <a:srgbClr val="0070C0"/>
                </a:solidFill>
              </a:rPr>
              <a:t>voices that have been silenced and disregarded for centuries</a:t>
            </a:r>
            <a:r>
              <a:rPr lang="en-US" sz="3600" b="1" dirty="0"/>
              <a:t>. </a:t>
            </a:r>
            <a:r>
              <a:rPr lang="en-US" sz="3600" dirty="0"/>
              <a:t>These voices tell a frequently overlooked story about </a:t>
            </a:r>
            <a:r>
              <a:rPr lang="en-US" sz="3600" b="1" dirty="0"/>
              <a:t>the origins of the United States</a:t>
            </a:r>
            <a:r>
              <a:rPr lang="en-US" sz="3600" dirty="0"/>
              <a:t>. </a:t>
            </a:r>
          </a:p>
        </p:txBody>
      </p:sp>
      <p:pic>
        <p:nvPicPr>
          <p:cNvPr id="6" name="Picture 5">
            <a:extLst>
              <a:ext uri="{FF2B5EF4-FFF2-40B4-BE49-F238E27FC236}">
                <a16:creationId xmlns:a16="http://schemas.microsoft.com/office/drawing/2014/main" id="{E5ECA829-335B-1441-904B-4D863FB45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74" y="3733798"/>
            <a:ext cx="5930565" cy="7455569"/>
          </a:xfrm>
          <a:prstGeom prst="rect">
            <a:avLst/>
          </a:prstGeom>
        </p:spPr>
      </p:pic>
      <p:pic>
        <p:nvPicPr>
          <p:cNvPr id="8" name="Picture 7">
            <a:extLst>
              <a:ext uri="{FF2B5EF4-FFF2-40B4-BE49-F238E27FC236}">
                <a16:creationId xmlns:a16="http://schemas.microsoft.com/office/drawing/2014/main" id="{E52948A6-B164-A34E-B409-36159965FA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3843" y="200308"/>
            <a:ext cx="8446169" cy="2065639"/>
          </a:xfrm>
          <a:prstGeom prst="rect">
            <a:avLst/>
          </a:prstGeom>
        </p:spPr>
      </p:pic>
      <p:sp>
        <p:nvSpPr>
          <p:cNvPr id="2" name="TextBox 1">
            <a:extLst>
              <a:ext uri="{FF2B5EF4-FFF2-40B4-BE49-F238E27FC236}">
                <a16:creationId xmlns:a16="http://schemas.microsoft.com/office/drawing/2014/main" id="{6365B0A2-540C-DA43-B128-9CDE860FB241}"/>
              </a:ext>
            </a:extLst>
          </p:cNvPr>
          <p:cNvSpPr txBox="1"/>
          <p:nvPr/>
        </p:nvSpPr>
        <p:spPr>
          <a:xfrm>
            <a:off x="835270" y="11759610"/>
            <a:ext cx="6118983" cy="738664"/>
          </a:xfrm>
          <a:prstGeom prst="rect">
            <a:avLst/>
          </a:prstGeom>
          <a:noFill/>
        </p:spPr>
        <p:txBody>
          <a:bodyPr wrap="none" rtlCol="0">
            <a:spAutoFit/>
          </a:bodyPr>
          <a:lstStyle/>
          <a:p>
            <a:r>
              <a:rPr lang="en-US" sz="2400" dirty="0">
                <a:hlinkClick r:id="rId7"/>
              </a:rPr>
              <a:t>https://upstanderproject.org/firstlight/doctrine</a:t>
            </a:r>
            <a:endParaRPr lang="en-US" sz="2400" dirty="0"/>
          </a:p>
          <a:p>
            <a:endParaRPr lang="en-US" dirty="0"/>
          </a:p>
        </p:txBody>
      </p:sp>
    </p:spTree>
    <p:extLst>
      <p:ext uri="{BB962C8B-B14F-4D97-AF65-F5344CB8AC3E}">
        <p14:creationId xmlns:p14="http://schemas.microsoft.com/office/powerpoint/2010/main" val="3657096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0C1875-18B4-C741-98A1-1EFDD1811194}"/>
              </a:ext>
            </a:extLst>
          </p:cNvPr>
          <p:cNvSpPr/>
          <p:nvPr/>
        </p:nvSpPr>
        <p:spPr>
          <a:xfrm>
            <a:off x="577516" y="14560017"/>
            <a:ext cx="20549937" cy="1323439"/>
          </a:xfrm>
          <a:prstGeom prst="rect">
            <a:avLst/>
          </a:prstGeom>
        </p:spPr>
        <p:txBody>
          <a:bodyPr wrap="square">
            <a:spAutoFit/>
          </a:bodyPr>
          <a:lstStyle/>
          <a:p>
            <a:r>
              <a:rPr lang="en-US" sz="4000" u="sng" dirty="0"/>
              <a:t>Chapter 1, page 23: </a:t>
            </a:r>
            <a:r>
              <a:rPr lang="en-US" sz="4000" b="1" u="sng" dirty="0"/>
              <a:t>Black Lives, Native Lands, White Worlds </a:t>
            </a:r>
            <a:r>
              <a:rPr lang="en-US" sz="4000" u="sng" dirty="0"/>
              <a:t>-A History of Slavery in New England</a:t>
            </a:r>
          </a:p>
          <a:p>
            <a:r>
              <a:rPr lang="en-US" sz="4000" dirty="0"/>
              <a:t>									Jared Ross Hardesty©2019, U Mass Amherst Press</a:t>
            </a:r>
          </a:p>
        </p:txBody>
      </p:sp>
      <p:sp>
        <p:nvSpPr>
          <p:cNvPr id="5" name="TextBox 4">
            <a:extLst>
              <a:ext uri="{FF2B5EF4-FFF2-40B4-BE49-F238E27FC236}">
                <a16:creationId xmlns:a16="http://schemas.microsoft.com/office/drawing/2014/main" id="{77ADBB18-38FC-2B47-8D35-48FD23518A4F}"/>
              </a:ext>
            </a:extLst>
          </p:cNvPr>
          <p:cNvSpPr txBox="1"/>
          <p:nvPr/>
        </p:nvSpPr>
        <p:spPr>
          <a:xfrm>
            <a:off x="277091" y="575744"/>
            <a:ext cx="13830300" cy="13764024"/>
          </a:xfrm>
          <a:prstGeom prst="rect">
            <a:avLst/>
          </a:prstGeom>
          <a:noFill/>
        </p:spPr>
        <p:txBody>
          <a:bodyPr wrap="square" rtlCol="0">
            <a:spAutoFit/>
          </a:bodyPr>
          <a:lstStyle/>
          <a:p>
            <a:pPr algn="ctr">
              <a:lnSpc>
                <a:spcPct val="150000"/>
              </a:lnSpc>
            </a:pPr>
            <a:r>
              <a:rPr lang="en-US" sz="4000" b="1" dirty="0"/>
              <a:t>“Although </a:t>
            </a:r>
            <a:r>
              <a:rPr lang="en-US" sz="4000" b="1" dirty="0">
                <a:solidFill>
                  <a:srgbClr val="0070C0"/>
                </a:solidFill>
              </a:rPr>
              <a:t>religion inspired the settlement </a:t>
            </a:r>
            <a:r>
              <a:rPr lang="en-US" sz="4000" b="1" dirty="0"/>
              <a:t>of New England</a:t>
            </a:r>
          </a:p>
          <a:p>
            <a:pPr algn="ctr">
              <a:lnSpc>
                <a:spcPct val="150000"/>
              </a:lnSpc>
            </a:pPr>
            <a:r>
              <a:rPr lang="en-US" sz="3600" b="1" dirty="0">
                <a:solidFill>
                  <a:srgbClr val="0070C0"/>
                </a:solidFill>
              </a:rPr>
              <a:t>Colonists believed </a:t>
            </a:r>
            <a:r>
              <a:rPr lang="en-US" sz="3600" b="1" dirty="0"/>
              <a:t>that to </a:t>
            </a:r>
            <a:r>
              <a:rPr lang="en-US" sz="3600" b="1" dirty="0">
                <a:solidFill>
                  <a:srgbClr val="0070C0"/>
                </a:solidFill>
              </a:rPr>
              <a:t>glorify God </a:t>
            </a:r>
          </a:p>
          <a:p>
            <a:pPr algn="ctr">
              <a:lnSpc>
                <a:spcPct val="150000"/>
              </a:lnSpc>
            </a:pPr>
            <a:r>
              <a:rPr lang="en-US" sz="3600" b="1" dirty="0"/>
              <a:t>and </a:t>
            </a:r>
          </a:p>
          <a:p>
            <a:pPr algn="ctr">
              <a:lnSpc>
                <a:spcPct val="150000"/>
              </a:lnSpc>
            </a:pPr>
            <a:r>
              <a:rPr lang="en-US" sz="3600" b="1" dirty="0">
                <a:solidFill>
                  <a:srgbClr val="0070C0"/>
                </a:solidFill>
              </a:rPr>
              <a:t>do God’s errand in the wilderness </a:t>
            </a:r>
          </a:p>
          <a:p>
            <a:pPr algn="ctr">
              <a:lnSpc>
                <a:spcPct val="150000"/>
              </a:lnSpc>
            </a:pPr>
            <a:r>
              <a:rPr lang="en-US" sz="4000" u="sng" dirty="0"/>
              <a:t>meant </a:t>
            </a:r>
            <a:r>
              <a:rPr lang="en-US" sz="4000" b="1" u="sng" dirty="0"/>
              <a:t>creating</a:t>
            </a:r>
            <a:r>
              <a:rPr lang="en-US" sz="4000" u="sng" dirty="0"/>
              <a:t> </a:t>
            </a:r>
            <a:r>
              <a:rPr lang="en-US" sz="4000" b="1" u="sng" dirty="0">
                <a:solidFill>
                  <a:srgbClr val="0070C0"/>
                </a:solidFill>
              </a:rPr>
              <a:t>economically viable settlements </a:t>
            </a:r>
            <a:r>
              <a:rPr lang="en-US" sz="4000" u="sng" dirty="0">
                <a:solidFill>
                  <a:srgbClr val="0070C0"/>
                </a:solidFill>
              </a:rPr>
              <a:t>…</a:t>
            </a:r>
          </a:p>
          <a:p>
            <a:pPr algn="ctr">
              <a:lnSpc>
                <a:spcPct val="150000"/>
              </a:lnSpc>
            </a:pPr>
            <a:r>
              <a:rPr lang="en-US" sz="3600" dirty="0"/>
              <a:t> </a:t>
            </a:r>
            <a:r>
              <a:rPr lang="en-US" sz="4400" u="sng" dirty="0"/>
              <a:t>yet these enterprises </a:t>
            </a:r>
            <a:r>
              <a:rPr lang="en-US" sz="4400" b="1" u="sng" dirty="0"/>
              <a:t>required </a:t>
            </a:r>
            <a:r>
              <a:rPr lang="en-US" sz="4400" b="1" u="sng" dirty="0">
                <a:solidFill>
                  <a:schemeClr val="accent2">
                    <a:lumMod val="75000"/>
                  </a:schemeClr>
                </a:solidFill>
              </a:rPr>
              <a:t>considerable </a:t>
            </a:r>
            <a:r>
              <a:rPr lang="en-US" sz="4400" b="1" u="sng" dirty="0">
                <a:solidFill>
                  <a:srgbClr val="FF0000"/>
                </a:solidFill>
              </a:rPr>
              <a:t>land and labor</a:t>
            </a:r>
            <a:r>
              <a:rPr lang="en-US" sz="4400" b="1" u="sng" dirty="0"/>
              <a:t>.</a:t>
            </a:r>
            <a:endParaRPr lang="en-US" sz="4400" dirty="0"/>
          </a:p>
          <a:p>
            <a:pPr algn="ctr">
              <a:lnSpc>
                <a:spcPct val="150000"/>
              </a:lnSpc>
            </a:pPr>
            <a:r>
              <a:rPr lang="en-US" sz="4400" u="sng" dirty="0"/>
              <a:t>To develop both </a:t>
            </a:r>
            <a:r>
              <a:rPr lang="en-US" sz="4400" b="1" u="sng" dirty="0"/>
              <a:t>required </a:t>
            </a:r>
            <a:r>
              <a:rPr lang="en-US" sz="4400" b="1" u="sng" dirty="0">
                <a:solidFill>
                  <a:srgbClr val="FF0000"/>
                </a:solidFill>
              </a:rPr>
              <a:t>an insidious system </a:t>
            </a:r>
          </a:p>
          <a:p>
            <a:pPr algn="ctr">
              <a:lnSpc>
                <a:spcPct val="150000"/>
              </a:lnSpc>
            </a:pPr>
            <a:r>
              <a:rPr lang="en-US" sz="4000" u="sng" dirty="0"/>
              <a:t>where they would </a:t>
            </a:r>
          </a:p>
          <a:p>
            <a:pPr algn="ctr">
              <a:lnSpc>
                <a:spcPct val="150000"/>
              </a:lnSpc>
            </a:pPr>
            <a:r>
              <a:rPr lang="en-US" sz="4400" b="1" u="sng" dirty="0">
                <a:solidFill>
                  <a:srgbClr val="FF0000"/>
                </a:solidFill>
              </a:rPr>
              <a:t>dispossess local Indians </a:t>
            </a:r>
            <a:r>
              <a:rPr lang="en-US" sz="4400" b="1" u="sng" dirty="0">
                <a:solidFill>
                  <a:srgbClr val="0070C0"/>
                </a:solidFill>
              </a:rPr>
              <a:t>from their land </a:t>
            </a:r>
          </a:p>
          <a:p>
            <a:pPr algn="ctr">
              <a:lnSpc>
                <a:spcPct val="150000"/>
              </a:lnSpc>
            </a:pPr>
            <a:r>
              <a:rPr lang="en-US" sz="4400" b="1" u="sng" dirty="0">
                <a:solidFill>
                  <a:srgbClr val="FF0000"/>
                </a:solidFill>
              </a:rPr>
              <a:t>through war and debt,</a:t>
            </a:r>
          </a:p>
          <a:p>
            <a:pPr algn="ctr">
              <a:lnSpc>
                <a:spcPct val="150000"/>
              </a:lnSpc>
            </a:pPr>
            <a:r>
              <a:rPr lang="en-US" sz="4400" b="1" u="sng" dirty="0">
                <a:solidFill>
                  <a:srgbClr val="FF0000"/>
                </a:solidFill>
              </a:rPr>
              <a:t> capture them, </a:t>
            </a:r>
            <a:r>
              <a:rPr lang="en-US" sz="4400" b="1" u="sng" dirty="0">
                <a:solidFill>
                  <a:schemeClr val="accent2">
                    <a:lumMod val="75000"/>
                  </a:schemeClr>
                </a:solidFill>
              </a:rPr>
              <a:t>and </a:t>
            </a:r>
            <a:r>
              <a:rPr lang="en-US" sz="4400" b="1" u="sng" dirty="0">
                <a:solidFill>
                  <a:srgbClr val="FF0000"/>
                </a:solidFill>
              </a:rPr>
              <a:t>exchange them,</a:t>
            </a:r>
            <a:r>
              <a:rPr lang="en-US" sz="4400" u="sng" dirty="0">
                <a:solidFill>
                  <a:srgbClr val="FF0000"/>
                </a:solidFill>
              </a:rPr>
              <a:t> </a:t>
            </a:r>
          </a:p>
          <a:p>
            <a:pPr algn="ctr">
              <a:lnSpc>
                <a:spcPct val="150000"/>
              </a:lnSpc>
            </a:pPr>
            <a:r>
              <a:rPr lang="en-US" sz="4000" dirty="0"/>
              <a:t>usually in </a:t>
            </a:r>
            <a:r>
              <a:rPr lang="en-US" sz="4000" b="1" dirty="0"/>
              <a:t>the Caribbean</a:t>
            </a:r>
            <a:r>
              <a:rPr lang="en-US" sz="3600" b="1" dirty="0"/>
              <a:t>, </a:t>
            </a:r>
          </a:p>
          <a:p>
            <a:pPr algn="ctr">
              <a:lnSpc>
                <a:spcPct val="150000"/>
              </a:lnSpc>
            </a:pPr>
            <a:r>
              <a:rPr lang="en-US" sz="3600" b="1" dirty="0"/>
              <a:t>where New Englanders already had deep economic connections, </a:t>
            </a:r>
          </a:p>
          <a:p>
            <a:pPr algn="ctr">
              <a:lnSpc>
                <a:spcPct val="150000"/>
              </a:lnSpc>
            </a:pPr>
            <a:r>
              <a:rPr lang="en-US" sz="3600" b="1" dirty="0"/>
              <a:t>for African slaves. </a:t>
            </a:r>
            <a:r>
              <a:rPr lang="en-US" sz="3600" b="1" dirty="0">
                <a:solidFill>
                  <a:schemeClr val="accent2">
                    <a:lumMod val="75000"/>
                  </a:schemeClr>
                </a:solidFill>
              </a:rPr>
              <a:t>This human trafficking laid the foundation </a:t>
            </a:r>
          </a:p>
          <a:p>
            <a:pPr algn="ctr">
              <a:lnSpc>
                <a:spcPct val="150000"/>
              </a:lnSpc>
            </a:pPr>
            <a:r>
              <a:rPr lang="en-US" sz="3600" b="1" dirty="0">
                <a:solidFill>
                  <a:schemeClr val="accent2">
                    <a:lumMod val="75000"/>
                  </a:schemeClr>
                </a:solidFill>
              </a:rPr>
              <a:t>     for slavery in New England”</a:t>
            </a:r>
            <a:r>
              <a:rPr lang="en-US" sz="3600" dirty="0">
                <a:solidFill>
                  <a:schemeClr val="accent2">
                    <a:lumMod val="75000"/>
                  </a:schemeClr>
                </a:solidFill>
              </a:rPr>
              <a:t>.</a:t>
            </a:r>
          </a:p>
        </p:txBody>
      </p:sp>
      <p:pic>
        <p:nvPicPr>
          <p:cNvPr id="3" name="Picture 2">
            <a:extLst>
              <a:ext uri="{FF2B5EF4-FFF2-40B4-BE49-F238E27FC236}">
                <a16:creationId xmlns:a16="http://schemas.microsoft.com/office/drawing/2014/main" id="{86387566-C7B7-4A40-AE44-F4994D866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1596" y="3022851"/>
            <a:ext cx="6956488" cy="10413904"/>
          </a:xfrm>
          <a:prstGeom prst="rect">
            <a:avLst/>
          </a:prstGeom>
        </p:spPr>
      </p:pic>
    </p:spTree>
    <p:extLst>
      <p:ext uri="{BB962C8B-B14F-4D97-AF65-F5344CB8AC3E}">
        <p14:creationId xmlns:p14="http://schemas.microsoft.com/office/powerpoint/2010/main" val="4165749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73DA-1AF9-8E48-81EE-3301BD15D3F5}"/>
              </a:ext>
            </a:extLst>
          </p:cNvPr>
          <p:cNvSpPr>
            <a:spLocks noGrp="1"/>
          </p:cNvSpPr>
          <p:nvPr>
            <p:ph type="title"/>
          </p:nvPr>
        </p:nvSpPr>
        <p:spPr>
          <a:xfrm>
            <a:off x="418011" y="313509"/>
            <a:ext cx="21335083" cy="11453375"/>
          </a:xfrm>
        </p:spPr>
        <p:txBody>
          <a:bodyPr>
            <a:normAutofit fontScale="90000"/>
          </a:bodyPr>
          <a:lstStyle/>
          <a:p>
            <a:pPr algn="ctr">
              <a:lnSpc>
                <a:spcPct val="100000"/>
              </a:lnSpc>
            </a:pPr>
            <a:br>
              <a:rPr lang="en-US" sz="4900" b="1" dirty="0"/>
            </a:br>
            <a:r>
              <a:rPr lang="en-US" sz="4900" b="1" dirty="0">
                <a:latin typeface="+mn-lt"/>
              </a:rPr>
              <a:t>Colonial New England: </a:t>
            </a:r>
            <a:r>
              <a:rPr lang="en-US" sz="4900" b="1" dirty="0">
                <a:solidFill>
                  <a:srgbClr val="FF0000"/>
                </a:solidFill>
                <a:latin typeface="+mn-lt"/>
              </a:rPr>
              <a:t>Land was plentiful </a:t>
            </a:r>
            <a:r>
              <a:rPr lang="en-US" sz="4900" b="1" dirty="0">
                <a:latin typeface="+mn-lt"/>
              </a:rPr>
              <a:t>and </a:t>
            </a:r>
            <a:r>
              <a:rPr lang="en-US" sz="4900" b="1" dirty="0">
                <a:solidFill>
                  <a:srgbClr val="FF0000"/>
                </a:solidFill>
                <a:latin typeface="+mn-lt"/>
              </a:rPr>
              <a:t>workers scarce</a:t>
            </a:r>
            <a:br>
              <a:rPr lang="en-US" sz="4000" dirty="0">
                <a:latin typeface="+mn-lt"/>
              </a:rPr>
            </a:br>
            <a:br>
              <a:rPr lang="en-US" sz="4000" dirty="0">
                <a:latin typeface="+mn-lt"/>
              </a:rPr>
            </a:br>
            <a:r>
              <a:rPr lang="en-US" sz="4400" b="1" dirty="0">
                <a:solidFill>
                  <a:schemeClr val="accent2">
                    <a:lumMod val="75000"/>
                  </a:schemeClr>
                </a:solidFill>
                <a:latin typeface="+mn-lt"/>
              </a:rPr>
              <a:t>Downing’s letter </a:t>
            </a:r>
            <a:br>
              <a:rPr lang="en-US" sz="4000" dirty="0">
                <a:solidFill>
                  <a:schemeClr val="accent2">
                    <a:lumMod val="75000"/>
                  </a:schemeClr>
                </a:solidFill>
                <a:latin typeface="+mn-lt"/>
              </a:rPr>
            </a:br>
            <a:r>
              <a:rPr lang="en-US" sz="4000" dirty="0">
                <a:latin typeface="+mn-lt"/>
              </a:rPr>
              <a:t>is important to understanding </a:t>
            </a:r>
            <a:br>
              <a:rPr lang="en-US" sz="4000" dirty="0">
                <a:latin typeface="+mn-lt"/>
              </a:rPr>
            </a:br>
            <a:r>
              <a:rPr lang="en-US" sz="4000" u="sng" dirty="0">
                <a:solidFill>
                  <a:srgbClr val="0070C0"/>
                </a:solidFill>
                <a:latin typeface="+mn-lt"/>
              </a:rPr>
              <a:t>the original nature of slavery in colonial New England.</a:t>
            </a:r>
            <a:br>
              <a:rPr lang="en-US" sz="4000" u="sng" dirty="0">
                <a:solidFill>
                  <a:srgbClr val="0070C0"/>
                </a:solidFill>
                <a:latin typeface="+mn-lt"/>
              </a:rPr>
            </a:br>
            <a:r>
              <a:rPr lang="en-US" sz="4900" b="1" dirty="0">
                <a:solidFill>
                  <a:schemeClr val="accent2">
                    <a:lumMod val="75000"/>
                  </a:schemeClr>
                </a:solidFill>
                <a:latin typeface="+mn-lt"/>
              </a:rPr>
              <a:t>Colonial expansion depended on </a:t>
            </a:r>
            <a:r>
              <a:rPr lang="en-US" sz="4900" b="1" dirty="0">
                <a:solidFill>
                  <a:srgbClr val="FF0000"/>
                </a:solidFill>
                <a:latin typeface="+mn-lt"/>
              </a:rPr>
              <a:t>two inter-related factors: </a:t>
            </a:r>
            <a:br>
              <a:rPr lang="en-US" sz="4900" dirty="0">
                <a:latin typeface="+mn-lt"/>
              </a:rPr>
            </a:br>
            <a:r>
              <a:rPr lang="en-US" sz="4900" b="1" dirty="0">
                <a:solidFill>
                  <a:srgbClr val="FF0000"/>
                </a:solidFill>
                <a:latin typeface="+mn-lt"/>
              </a:rPr>
              <a:t>displacement of the indigenous population and labor.</a:t>
            </a:r>
            <a:br>
              <a:rPr lang="en-US" sz="4900" b="1" dirty="0">
                <a:solidFill>
                  <a:srgbClr val="FF0000"/>
                </a:solidFill>
                <a:latin typeface="+mn-lt"/>
              </a:rPr>
            </a:br>
            <a:br>
              <a:rPr lang="en-US" sz="4000" dirty="0">
                <a:latin typeface="+mn-lt"/>
              </a:rPr>
            </a:br>
            <a:r>
              <a:rPr lang="en-US" sz="4000" dirty="0">
                <a:solidFill>
                  <a:schemeClr val="accent2">
                    <a:lumMod val="75000"/>
                  </a:schemeClr>
                </a:solidFill>
                <a:latin typeface="+mn-lt"/>
              </a:rPr>
              <a:t>“</a:t>
            </a:r>
            <a:r>
              <a:rPr lang="en-US" sz="4000" b="1" dirty="0">
                <a:solidFill>
                  <a:srgbClr val="FF0000"/>
                </a:solidFill>
                <a:latin typeface="+mn-lt"/>
              </a:rPr>
              <a:t>1645 August</a:t>
            </a:r>
            <a:r>
              <a:rPr lang="en-US" sz="4000" dirty="0">
                <a:latin typeface="+mn-lt"/>
              </a:rPr>
              <a:t>, leading </a:t>
            </a:r>
            <a:r>
              <a:rPr lang="en-US" sz="4000" b="1" dirty="0">
                <a:latin typeface="+mn-lt"/>
              </a:rPr>
              <a:t>Salem MA </a:t>
            </a:r>
            <a:r>
              <a:rPr lang="en-US" sz="4000" dirty="0">
                <a:latin typeface="+mn-lt"/>
              </a:rPr>
              <a:t>resident and attorney </a:t>
            </a:r>
            <a:r>
              <a:rPr lang="en-US" sz="4000" b="1" u="sng" dirty="0">
                <a:solidFill>
                  <a:schemeClr val="accent2">
                    <a:lumMod val="75000"/>
                  </a:schemeClr>
                </a:solidFill>
                <a:latin typeface="+mn-lt"/>
              </a:rPr>
              <a:t>Emmanuel Downing</a:t>
            </a:r>
            <a:r>
              <a:rPr lang="en-US" sz="4000" b="1" dirty="0">
                <a:solidFill>
                  <a:schemeClr val="accent2">
                    <a:lumMod val="75000"/>
                  </a:schemeClr>
                </a:solidFill>
                <a:latin typeface="+mn-lt"/>
              </a:rPr>
              <a:t> </a:t>
            </a:r>
            <a:r>
              <a:rPr lang="en-US" sz="4000" b="1" dirty="0">
                <a:latin typeface="+mn-lt"/>
              </a:rPr>
              <a:t>wrote </a:t>
            </a:r>
            <a:br>
              <a:rPr lang="en-US" sz="4000" dirty="0">
                <a:latin typeface="+mn-lt"/>
              </a:rPr>
            </a:br>
            <a:r>
              <a:rPr lang="en-US" sz="4000" dirty="0">
                <a:latin typeface="+mn-lt"/>
              </a:rPr>
              <a:t>to his brother-in-law and </a:t>
            </a:r>
            <a:r>
              <a:rPr lang="en-US" sz="4000" b="1" dirty="0">
                <a:latin typeface="+mn-lt"/>
              </a:rPr>
              <a:t>former Massachusetts governor </a:t>
            </a:r>
            <a:r>
              <a:rPr lang="en-US" sz="4000" b="1" u="sng" dirty="0">
                <a:solidFill>
                  <a:schemeClr val="accent2">
                    <a:lumMod val="75000"/>
                  </a:schemeClr>
                </a:solidFill>
                <a:latin typeface="+mn-lt"/>
              </a:rPr>
              <a:t>John Winthrop </a:t>
            </a:r>
            <a:r>
              <a:rPr lang="en-US" sz="4000" dirty="0">
                <a:latin typeface="+mn-lt"/>
              </a:rPr>
              <a:t>about </a:t>
            </a:r>
            <a:br>
              <a:rPr lang="en-US" sz="4000" dirty="0">
                <a:latin typeface="+mn-lt"/>
              </a:rPr>
            </a:br>
            <a:r>
              <a:rPr lang="en-US" sz="4000" b="1" dirty="0">
                <a:latin typeface="+mn-lt"/>
              </a:rPr>
              <a:t>a war with the </a:t>
            </a:r>
            <a:r>
              <a:rPr lang="en-US" sz="4000" b="1" u="sng" dirty="0">
                <a:latin typeface="+mn-lt"/>
              </a:rPr>
              <a:t>Narragansett Indians</a:t>
            </a:r>
            <a:r>
              <a:rPr lang="en-US" sz="4000" dirty="0">
                <a:latin typeface="+mn-lt"/>
              </a:rPr>
              <a:t> of modern Rhode Island. </a:t>
            </a:r>
            <a:br>
              <a:rPr lang="en-US" sz="4000" dirty="0">
                <a:latin typeface="+mn-lt"/>
              </a:rPr>
            </a:br>
            <a:r>
              <a:rPr lang="en-US" sz="4000" b="1" dirty="0">
                <a:latin typeface="+mn-lt"/>
              </a:rPr>
              <a:t>Concerned about </a:t>
            </a:r>
            <a:r>
              <a:rPr lang="en-US" sz="4000" b="1" i="1" dirty="0">
                <a:latin typeface="+mn-lt"/>
              </a:rPr>
              <a:t>the spiritual well-being of the young colony</a:t>
            </a:r>
            <a:r>
              <a:rPr lang="en-US" sz="4000" b="1" dirty="0">
                <a:latin typeface="+mn-lt"/>
              </a:rPr>
              <a:t>, </a:t>
            </a:r>
            <a:br>
              <a:rPr lang="en-US" sz="4000" b="1" dirty="0">
                <a:latin typeface="+mn-lt"/>
              </a:rPr>
            </a:br>
            <a:r>
              <a:rPr lang="en-US" sz="4000" dirty="0">
                <a:latin typeface="+mn-lt"/>
              </a:rPr>
              <a:t>Downing believed the conflict to be good and just.</a:t>
            </a:r>
            <a:br>
              <a:rPr lang="en-US" sz="4000" dirty="0">
                <a:latin typeface="+mn-lt"/>
              </a:rPr>
            </a:br>
            <a:br>
              <a:rPr lang="en-US" sz="4000" dirty="0">
                <a:latin typeface="+mn-lt"/>
              </a:rPr>
            </a:br>
            <a:r>
              <a:rPr lang="en-US" sz="4900" b="1" dirty="0">
                <a:solidFill>
                  <a:srgbClr val="FF0000"/>
                </a:solidFill>
                <a:latin typeface="+mn-lt"/>
              </a:rPr>
              <a:t>Waging war </a:t>
            </a:r>
            <a:r>
              <a:rPr lang="en-US" sz="4900" b="1" dirty="0">
                <a:solidFill>
                  <a:schemeClr val="accent2">
                    <a:lumMod val="75000"/>
                  </a:schemeClr>
                </a:solidFill>
                <a:latin typeface="+mn-lt"/>
              </a:rPr>
              <a:t>on those who </a:t>
            </a:r>
            <a:r>
              <a:rPr lang="en-US" sz="4900" b="1" u="sng" dirty="0">
                <a:solidFill>
                  <a:srgbClr val="FF0000"/>
                </a:solidFill>
                <a:latin typeface="+mn-lt"/>
              </a:rPr>
              <a:t>“</a:t>
            </a:r>
            <a:r>
              <a:rPr lang="en-US" sz="4900" b="1" u="sng" dirty="0" err="1">
                <a:solidFill>
                  <a:srgbClr val="FF0000"/>
                </a:solidFill>
                <a:latin typeface="+mn-lt"/>
              </a:rPr>
              <a:t>mayneyne</a:t>
            </a:r>
            <a:r>
              <a:rPr lang="en-US" sz="4900" b="1" u="sng" dirty="0">
                <a:solidFill>
                  <a:srgbClr val="FF0000"/>
                </a:solidFill>
                <a:latin typeface="+mn-lt"/>
              </a:rPr>
              <a:t> the wo[</a:t>
            </a:r>
            <a:r>
              <a:rPr lang="en-US" sz="4900" b="1" u="sng" dirty="0" err="1">
                <a:solidFill>
                  <a:srgbClr val="FF0000"/>
                </a:solidFill>
                <a:latin typeface="+mn-lt"/>
              </a:rPr>
              <a:t>rshi</a:t>
            </a:r>
            <a:r>
              <a:rPr lang="en-US" sz="4900" b="1" u="sng" dirty="0">
                <a:solidFill>
                  <a:srgbClr val="FF0000"/>
                </a:solidFill>
                <a:latin typeface="+mn-lt"/>
              </a:rPr>
              <a:t>]p of the devil” </a:t>
            </a:r>
            <a:r>
              <a:rPr lang="en-US" sz="4900" b="1" dirty="0">
                <a:solidFill>
                  <a:schemeClr val="accent2">
                    <a:lumMod val="75000"/>
                  </a:schemeClr>
                </a:solidFill>
                <a:latin typeface="+mn-lt"/>
              </a:rPr>
              <a:t>like the Narragansett </a:t>
            </a:r>
            <a:br>
              <a:rPr lang="en-US" sz="4900" b="1" dirty="0">
                <a:latin typeface="+mn-lt"/>
              </a:rPr>
            </a:br>
            <a:r>
              <a:rPr lang="en-US" sz="4900" b="1" dirty="0">
                <a:solidFill>
                  <a:schemeClr val="accent2">
                    <a:lumMod val="75000"/>
                  </a:schemeClr>
                </a:solidFill>
                <a:latin typeface="+mn-lt"/>
              </a:rPr>
              <a:t>would </a:t>
            </a:r>
            <a:r>
              <a:rPr lang="en-US" sz="4900" b="1" dirty="0">
                <a:solidFill>
                  <a:srgbClr val="FF0000"/>
                </a:solidFill>
                <a:latin typeface="+mn-lt"/>
              </a:rPr>
              <a:t>allow God to </a:t>
            </a:r>
            <a:r>
              <a:rPr lang="en-US" sz="4900" b="1" u="sng" dirty="0">
                <a:solidFill>
                  <a:srgbClr val="FF0000"/>
                </a:solidFill>
                <a:latin typeface="+mn-lt"/>
              </a:rPr>
              <a:t>“deliver” </a:t>
            </a:r>
            <a:r>
              <a:rPr lang="en-US" sz="4900" b="1" dirty="0">
                <a:solidFill>
                  <a:srgbClr val="FF0000"/>
                </a:solidFill>
                <a:latin typeface="+mn-lt"/>
              </a:rPr>
              <a:t>Indian captives </a:t>
            </a:r>
            <a:r>
              <a:rPr lang="en-US" sz="4900" b="1" u="sng" dirty="0">
                <a:solidFill>
                  <a:srgbClr val="FF0000"/>
                </a:solidFill>
                <a:latin typeface="+mn-lt"/>
              </a:rPr>
              <a:t>“into our hands.”</a:t>
            </a:r>
            <a:br>
              <a:rPr lang="en-US" sz="4000" b="1" u="sng" dirty="0">
                <a:latin typeface="+mn-lt"/>
              </a:rPr>
            </a:br>
            <a:r>
              <a:rPr lang="en-US" sz="4000" dirty="0">
                <a:latin typeface="+mn-lt"/>
              </a:rPr>
              <a:t>These prisoners in turn could be </a:t>
            </a:r>
            <a:r>
              <a:rPr lang="en-US" sz="4000" b="1" dirty="0">
                <a:latin typeface="+mn-lt"/>
              </a:rPr>
              <a:t>exchanged for African slaves </a:t>
            </a:r>
            <a:br>
              <a:rPr lang="en-US" sz="4000" dirty="0">
                <a:latin typeface="+mn-lt"/>
              </a:rPr>
            </a:br>
            <a:r>
              <a:rPr lang="en-US" sz="4000" dirty="0">
                <a:latin typeface="+mn-lt"/>
              </a:rPr>
              <a:t>which would be </a:t>
            </a:r>
            <a:r>
              <a:rPr lang="en-US" sz="4000" b="1" dirty="0">
                <a:latin typeface="+mn-lt"/>
              </a:rPr>
              <a:t>more useful than </a:t>
            </a:r>
            <a:r>
              <a:rPr lang="en-US" sz="4000" b="1" u="sng" dirty="0">
                <a:latin typeface="+mn-lt"/>
              </a:rPr>
              <a:t>“wee conceive.”</a:t>
            </a:r>
            <a:br>
              <a:rPr lang="en-US" sz="4000" dirty="0">
                <a:latin typeface="+mn-lt"/>
              </a:rPr>
            </a:br>
            <a:br>
              <a:rPr lang="en-US" sz="4000" dirty="0">
                <a:latin typeface="+mn-lt"/>
              </a:rPr>
            </a:br>
            <a:endParaRPr lang="en-US" sz="4000" dirty="0">
              <a:latin typeface="+mn-lt"/>
            </a:endParaRPr>
          </a:p>
        </p:txBody>
      </p:sp>
      <p:sp>
        <p:nvSpPr>
          <p:cNvPr id="4" name="TextBox 3">
            <a:extLst>
              <a:ext uri="{FF2B5EF4-FFF2-40B4-BE49-F238E27FC236}">
                <a16:creationId xmlns:a16="http://schemas.microsoft.com/office/drawing/2014/main" id="{C2B7EFAF-DC42-4145-8D37-E3740E15D664}"/>
              </a:ext>
            </a:extLst>
          </p:cNvPr>
          <p:cNvSpPr txBox="1"/>
          <p:nvPr/>
        </p:nvSpPr>
        <p:spPr>
          <a:xfrm>
            <a:off x="4515623" y="14459856"/>
            <a:ext cx="16722206" cy="1200329"/>
          </a:xfrm>
          <a:prstGeom prst="rect">
            <a:avLst/>
          </a:prstGeom>
          <a:noFill/>
        </p:spPr>
        <p:txBody>
          <a:bodyPr wrap="none" rtlCol="0">
            <a:spAutoFit/>
          </a:bodyPr>
          <a:lstStyle/>
          <a:p>
            <a:r>
              <a:rPr lang="en-US" sz="3600" u="sng" dirty="0"/>
              <a:t>Chapter 1: </a:t>
            </a:r>
            <a:r>
              <a:rPr lang="en-US" sz="3600" b="1" u="sng" dirty="0"/>
              <a:t>Black Lives, Native Lands, White Worlds </a:t>
            </a:r>
            <a:r>
              <a:rPr lang="en-US" sz="3600" u="sng" dirty="0"/>
              <a:t>-A History of Slavery in New England</a:t>
            </a:r>
          </a:p>
          <a:p>
            <a:r>
              <a:rPr lang="en-US" sz="3600" dirty="0"/>
              <a:t>				   Jared Ross Hardesty©2019, U Mass Amherst Press</a:t>
            </a:r>
          </a:p>
        </p:txBody>
      </p:sp>
      <p:pic>
        <p:nvPicPr>
          <p:cNvPr id="5" name="Picture 4">
            <a:extLst>
              <a:ext uri="{FF2B5EF4-FFF2-40B4-BE49-F238E27FC236}">
                <a16:creationId xmlns:a16="http://schemas.microsoft.com/office/drawing/2014/main" id="{1463AF9E-A6AD-734B-A3D5-355CC4EA9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71" y="10846749"/>
            <a:ext cx="3028206" cy="4533243"/>
          </a:xfrm>
          <a:prstGeom prst="rect">
            <a:avLst/>
          </a:prstGeom>
        </p:spPr>
      </p:pic>
    </p:spTree>
    <p:extLst>
      <p:ext uri="{BB962C8B-B14F-4D97-AF65-F5344CB8AC3E}">
        <p14:creationId xmlns:p14="http://schemas.microsoft.com/office/powerpoint/2010/main" val="1230837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7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9C4D42-16DC-C142-BAF4-B49DDA763466}"/>
              </a:ext>
            </a:extLst>
          </p:cNvPr>
          <p:cNvSpPr/>
          <p:nvPr/>
        </p:nvSpPr>
        <p:spPr>
          <a:xfrm>
            <a:off x="1756611" y="1205673"/>
            <a:ext cx="18432377" cy="13106665"/>
          </a:xfrm>
          <a:prstGeom prst="rect">
            <a:avLst/>
          </a:prstGeom>
        </p:spPr>
        <p:txBody>
          <a:bodyPr wrap="square">
            <a:spAutoFit/>
          </a:bodyPr>
          <a:lstStyle/>
          <a:p>
            <a:pPr algn="ctr">
              <a:lnSpc>
                <a:spcPct val="200000"/>
              </a:lnSpc>
            </a:pPr>
            <a:r>
              <a:rPr lang="en-US" sz="6000" dirty="0">
                <a:ea typeface="Cambria" panose="02040503050406030204" pitchFamily="18" charset="0"/>
                <a:cs typeface="Times New Roman" panose="02020603050405020304" pitchFamily="18" charset="0"/>
              </a:rPr>
              <a:t>“We name ourselves after the land we live with. </a:t>
            </a:r>
          </a:p>
          <a:p>
            <a:pPr algn="ctr">
              <a:lnSpc>
                <a:spcPct val="200000"/>
              </a:lnSpc>
            </a:pPr>
            <a:r>
              <a:rPr lang="en-US" sz="6000" dirty="0">
                <a:ea typeface="Cambria" panose="02040503050406030204" pitchFamily="18" charset="0"/>
                <a:cs typeface="Times New Roman" panose="02020603050405020304" pitchFamily="18" charset="0"/>
              </a:rPr>
              <a:t>Because, not only are we breathing in, we are also drinking from the water that is flavored by that very land. </a:t>
            </a:r>
          </a:p>
          <a:p>
            <a:pPr algn="ctr">
              <a:lnSpc>
                <a:spcPct val="200000"/>
              </a:lnSpc>
            </a:pPr>
            <a:r>
              <a:rPr lang="en-US" sz="6000" dirty="0">
                <a:ea typeface="Cambria" panose="02040503050406030204" pitchFamily="18" charset="0"/>
                <a:cs typeface="Times New Roman" panose="02020603050405020304" pitchFamily="18" charset="0"/>
              </a:rPr>
              <a:t>Whatever is deposited in the soil is in that water is in us. </a:t>
            </a:r>
          </a:p>
          <a:p>
            <a:pPr algn="ctr">
              <a:lnSpc>
                <a:spcPct val="200000"/>
              </a:lnSpc>
            </a:pPr>
            <a:r>
              <a:rPr lang="en-US" sz="6000" dirty="0">
                <a:ea typeface="Cambria" panose="02040503050406030204" pitchFamily="18" charset="0"/>
                <a:cs typeface="Times New Roman" panose="02020603050405020304" pitchFamily="18" charset="0"/>
              </a:rPr>
              <a:t>So we are all one thing, and we name ourselves after the place that is our nurturing. That sustains our life.”</a:t>
            </a:r>
          </a:p>
          <a:p>
            <a:pPr algn="ctr">
              <a:lnSpc>
                <a:spcPct val="250000"/>
              </a:lnSpc>
            </a:pPr>
            <a:r>
              <a:rPr lang="en-US" sz="6000" dirty="0">
                <a:ea typeface="Cambria" panose="02040503050406030204" pitchFamily="18" charset="0"/>
                <a:cs typeface="Times New Roman" panose="02020603050405020304" pitchFamily="18" charset="0"/>
              </a:rPr>
              <a:t>--- </a:t>
            </a:r>
            <a:r>
              <a:rPr lang="en-US" sz="6000" i="1" dirty="0">
                <a:ea typeface="Cambria" panose="02040503050406030204" pitchFamily="18" charset="0"/>
                <a:cs typeface="Times New Roman" panose="02020603050405020304" pitchFamily="18" charset="0"/>
              </a:rPr>
              <a:t>Ramona/</a:t>
            </a:r>
            <a:r>
              <a:rPr lang="en-US" sz="6000" i="1" dirty="0" err="1">
                <a:ea typeface="Cambria" panose="02040503050406030204" pitchFamily="18" charset="0"/>
                <a:cs typeface="Times New Roman" panose="02020603050405020304" pitchFamily="18" charset="0"/>
              </a:rPr>
              <a:t>Nosapocket</a:t>
            </a:r>
            <a:r>
              <a:rPr lang="en-US" sz="6000" i="1" dirty="0">
                <a:ea typeface="Cambria" panose="02040503050406030204" pitchFamily="18" charset="0"/>
                <a:cs typeface="Times New Roman" panose="02020603050405020304" pitchFamily="18" charset="0"/>
              </a:rPr>
              <a:t> Peters</a:t>
            </a:r>
            <a:endParaRPr lang="en-US" sz="6000" dirty="0">
              <a:effectLs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880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04062" y="449464"/>
            <a:ext cx="21541538" cy="15555027"/>
          </a:xfrm>
          <a:prstGeom prst="rect">
            <a:avLst/>
          </a:prstGeom>
        </p:spPr>
        <p:txBody>
          <a:bodyPr wrap="square">
            <a:spAutoFit/>
          </a:bodyPr>
          <a:lstStyle/>
          <a:p>
            <a:pPr algn="ctr"/>
            <a:r>
              <a:rPr lang="en-US" sz="4000" b="1" dirty="0">
                <a:solidFill>
                  <a:srgbClr val="FF6600"/>
                </a:solidFill>
              </a:rPr>
              <a:t>NAMES</a:t>
            </a:r>
            <a:endParaRPr lang="en-US" sz="4000" dirty="0">
              <a:solidFill>
                <a:srgbClr val="FF6600"/>
              </a:solidFill>
            </a:endParaRPr>
          </a:p>
          <a:p>
            <a:pPr algn="ctr"/>
            <a:r>
              <a:rPr lang="en-US" sz="4000" b="1" dirty="0">
                <a:solidFill>
                  <a:srgbClr val="ED7D31"/>
                </a:solidFill>
              </a:rPr>
              <a:t>							</a:t>
            </a:r>
            <a:r>
              <a:rPr lang="en-US" sz="4800" b="1" dirty="0">
                <a:solidFill>
                  <a:srgbClr val="ED7D31"/>
                </a:solidFill>
              </a:rPr>
              <a:t>	WAMPANOAG  </a:t>
            </a:r>
            <a:r>
              <a:rPr lang="en-US" sz="4800" b="1" dirty="0">
                <a:solidFill>
                  <a:schemeClr val="bg2">
                    <a:lumMod val="10000"/>
                  </a:schemeClr>
                </a:solidFill>
              </a:rPr>
              <a:t>means</a:t>
            </a:r>
            <a:r>
              <a:rPr lang="en-US" sz="4800" b="1" dirty="0">
                <a:solidFill>
                  <a:srgbClr val="ED7D31"/>
                </a:solidFill>
              </a:rPr>
              <a:t> "eastern peopl</a:t>
            </a:r>
            <a:r>
              <a:rPr lang="en-US" sz="4800" b="1" dirty="0">
                <a:solidFill>
                  <a:srgbClr val="FF6600"/>
                </a:solidFill>
              </a:rPr>
              <a:t>e</a:t>
            </a:r>
            <a:r>
              <a:rPr lang="en-US" sz="4800" dirty="0">
                <a:solidFill>
                  <a:srgbClr val="FF6600"/>
                </a:solidFill>
              </a:rPr>
              <a:t>”</a:t>
            </a:r>
            <a:r>
              <a:rPr lang="en-US" sz="4800" dirty="0"/>
              <a:t> </a:t>
            </a:r>
            <a:r>
              <a:rPr lang="mr-IN" sz="4800" b="1" dirty="0">
                <a:solidFill>
                  <a:srgbClr val="FF6600"/>
                </a:solidFill>
              </a:rPr>
              <a:t>–</a:t>
            </a:r>
            <a:r>
              <a:rPr lang="en-US" sz="4800" b="1" dirty="0">
                <a:solidFill>
                  <a:srgbClr val="FF6600"/>
                </a:solidFill>
              </a:rPr>
              <a:t> “People of the First Light”</a:t>
            </a:r>
          </a:p>
          <a:p>
            <a:r>
              <a:rPr lang="en-US" sz="2800" dirty="0"/>
              <a:t>							</a:t>
            </a:r>
            <a:r>
              <a:rPr lang="en-US" sz="3200" dirty="0"/>
              <a:t>Also called: </a:t>
            </a:r>
            <a:r>
              <a:rPr lang="en-US" sz="3200" b="1" dirty="0"/>
              <a:t>Massasoit, Philip's Indians</a:t>
            </a:r>
            <a:r>
              <a:rPr lang="en-US" sz="3200" dirty="0"/>
              <a:t> +  very commonly in the early records</a:t>
            </a:r>
            <a:r>
              <a:rPr lang="en-US" sz="3200" b="1" dirty="0"/>
              <a:t>, </a:t>
            </a:r>
            <a:r>
              <a:rPr lang="en-US" sz="3200" b="1" dirty="0" err="1"/>
              <a:t>Pokanoket</a:t>
            </a:r>
            <a:r>
              <a:rPr lang="en-US" sz="3200" b="1" dirty="0"/>
              <a:t> (</a:t>
            </a:r>
            <a:r>
              <a:rPr lang="en-US" sz="3200" b="1" dirty="0" err="1"/>
              <a:t>Poncakanet</a:t>
            </a:r>
            <a:r>
              <a:rPr lang="en-US" sz="3200" b="1" dirty="0"/>
              <a:t>).</a:t>
            </a:r>
          </a:p>
          <a:p>
            <a:endParaRPr lang="en-US" sz="2800" b="1" dirty="0"/>
          </a:p>
          <a:p>
            <a:pPr>
              <a:lnSpc>
                <a:spcPct val="120000"/>
              </a:lnSpc>
            </a:pPr>
            <a:r>
              <a:rPr lang="en-US" sz="4000" b="1" dirty="0">
                <a:solidFill>
                  <a:srgbClr val="FF0000"/>
                </a:solidFill>
              </a:rPr>
              <a:t>										</a:t>
            </a:r>
            <a:r>
              <a:rPr lang="en-US" sz="4800" b="1" dirty="0">
                <a:solidFill>
                  <a:srgbClr val="FF0000"/>
                </a:solidFill>
              </a:rPr>
              <a:t>	</a:t>
            </a:r>
            <a:r>
              <a:rPr lang="en-US" sz="4800" b="1" dirty="0"/>
              <a:t>Town of </a:t>
            </a:r>
            <a:r>
              <a:rPr lang="en-US" sz="4800" b="1" dirty="0">
                <a:solidFill>
                  <a:srgbClr val="FF0000"/>
                </a:solidFill>
              </a:rPr>
              <a:t>MASHPEE</a:t>
            </a:r>
            <a:r>
              <a:rPr lang="en-US" sz="4800" b="1" dirty="0"/>
              <a:t> is an </a:t>
            </a:r>
            <a:r>
              <a:rPr lang="en-US" sz="4800" b="1" dirty="0">
                <a:solidFill>
                  <a:srgbClr val="3366FF"/>
                </a:solidFill>
              </a:rPr>
              <a:t>Anglicization </a:t>
            </a:r>
            <a:r>
              <a:rPr lang="en-US" sz="4800" b="1" dirty="0"/>
              <a:t>of </a:t>
            </a:r>
            <a:r>
              <a:rPr lang="en-US" sz="4800" b="1" dirty="0">
                <a:solidFill>
                  <a:srgbClr val="FF6600"/>
                </a:solidFill>
              </a:rPr>
              <a:t>native name </a:t>
            </a:r>
          </a:p>
          <a:p>
            <a:pPr algn="ctr">
              <a:lnSpc>
                <a:spcPct val="120000"/>
              </a:lnSpc>
            </a:pPr>
            <a:r>
              <a:rPr lang="en-US" sz="4400" dirty="0"/>
              <a:t>					</a:t>
            </a:r>
            <a:r>
              <a:rPr lang="en-US" sz="4400" b="1" dirty="0">
                <a:solidFill>
                  <a:srgbClr val="FF6600"/>
                </a:solidFill>
              </a:rPr>
              <a:t>mass-</a:t>
            </a:r>
            <a:r>
              <a:rPr lang="en-US" sz="4400" b="1" dirty="0" err="1">
                <a:solidFill>
                  <a:srgbClr val="FF6600"/>
                </a:solidFill>
              </a:rPr>
              <a:t>nippe</a:t>
            </a:r>
            <a:r>
              <a:rPr lang="en-US" sz="4400" dirty="0"/>
              <a:t>: mass = “great” or “greater” (</a:t>
            </a:r>
            <a:r>
              <a:rPr lang="en-US" sz="4400" dirty="0" err="1"/>
              <a:t>eg</a:t>
            </a:r>
            <a:r>
              <a:rPr lang="en-US" sz="4400" dirty="0"/>
              <a:t>: Massachusetts) </a:t>
            </a:r>
            <a:r>
              <a:rPr lang="en-US" sz="4400" b="1" dirty="0" err="1">
                <a:solidFill>
                  <a:srgbClr val="FF6600"/>
                </a:solidFill>
              </a:rPr>
              <a:t>nippe</a:t>
            </a:r>
            <a:r>
              <a:rPr lang="en-US" sz="4400" b="1" dirty="0">
                <a:solidFill>
                  <a:srgbClr val="FF6600"/>
                </a:solidFill>
              </a:rPr>
              <a:t>  </a:t>
            </a:r>
            <a:r>
              <a:rPr lang="en-US" sz="4400" b="1" dirty="0">
                <a:solidFill>
                  <a:srgbClr val="000000"/>
                </a:solidFill>
              </a:rPr>
              <a:t>=</a:t>
            </a:r>
            <a:r>
              <a:rPr lang="en-US" sz="4400" dirty="0">
                <a:solidFill>
                  <a:srgbClr val="000000"/>
                </a:solidFill>
              </a:rPr>
              <a:t> “water”</a:t>
            </a:r>
          </a:p>
          <a:p>
            <a:pPr>
              <a:lnSpc>
                <a:spcPct val="120000"/>
              </a:lnSpc>
            </a:pPr>
            <a:r>
              <a:rPr lang="en-US" sz="3200" dirty="0"/>
              <a:t>		Translated as </a:t>
            </a:r>
            <a:r>
              <a:rPr lang="en-US" sz="3200" b="1" dirty="0">
                <a:solidFill>
                  <a:srgbClr val="FF6600"/>
                </a:solidFill>
              </a:rPr>
              <a:t>greater cove </a:t>
            </a:r>
            <a:r>
              <a:rPr lang="en-US" sz="3200" b="1" dirty="0"/>
              <a:t>or </a:t>
            </a:r>
            <a:r>
              <a:rPr lang="en-US" sz="3200" b="1" dirty="0">
                <a:solidFill>
                  <a:srgbClr val="FF6600"/>
                </a:solidFill>
              </a:rPr>
              <a:t>great pond </a:t>
            </a:r>
            <a:r>
              <a:rPr lang="en-US" sz="3200" b="1" dirty="0"/>
              <a:t>or </a:t>
            </a:r>
            <a:r>
              <a:rPr lang="en-US" sz="3200" b="1" dirty="0">
                <a:solidFill>
                  <a:srgbClr val="FF6600"/>
                </a:solidFill>
              </a:rPr>
              <a:t>land near great cove</a:t>
            </a:r>
            <a:r>
              <a:rPr lang="en-US" sz="3200" dirty="0"/>
              <a:t>, 	referencing </a:t>
            </a:r>
            <a:r>
              <a:rPr lang="en-US" sz="3200" b="1" dirty="0" err="1">
                <a:solidFill>
                  <a:srgbClr val="FF6600"/>
                </a:solidFill>
              </a:rPr>
              <a:t>Wakeby</a:t>
            </a:r>
            <a:r>
              <a:rPr lang="en-US" sz="3200" b="1" dirty="0">
                <a:solidFill>
                  <a:srgbClr val="FF6600"/>
                </a:solidFill>
              </a:rPr>
              <a:t> Lake </a:t>
            </a:r>
            <a:r>
              <a:rPr lang="en-US" sz="3200" dirty="0"/>
              <a:t>which is greater at one end.</a:t>
            </a:r>
            <a:endParaRPr lang="en-US" sz="3200" b="1" dirty="0"/>
          </a:p>
          <a:p>
            <a:pPr algn="ctr"/>
            <a:r>
              <a:rPr lang="en-US" sz="4000" b="1" dirty="0">
                <a:solidFill>
                  <a:srgbClr val="FF6600"/>
                </a:solidFill>
              </a:rPr>
              <a:t>LANGUAGE</a:t>
            </a:r>
            <a:endParaRPr lang="en-US" sz="4000" dirty="0">
              <a:solidFill>
                <a:srgbClr val="FF6600"/>
              </a:solidFill>
            </a:endParaRPr>
          </a:p>
          <a:p>
            <a:r>
              <a:rPr lang="en-US" sz="4000" b="1" dirty="0">
                <a:solidFill>
                  <a:srgbClr val="ED7D31"/>
                </a:solidFill>
              </a:rPr>
              <a:t>								</a:t>
            </a:r>
            <a:r>
              <a:rPr lang="en-US" sz="4400" b="1" dirty="0">
                <a:solidFill>
                  <a:srgbClr val="ED7D31"/>
                </a:solidFill>
              </a:rPr>
              <a:t>Algonquin</a:t>
            </a:r>
            <a:r>
              <a:rPr lang="en-US" sz="4400" dirty="0"/>
              <a:t>. N-dialect like the </a:t>
            </a:r>
            <a:r>
              <a:rPr lang="en-US" sz="4400" dirty="0" err="1"/>
              <a:t>Massachuset</a:t>
            </a:r>
            <a:r>
              <a:rPr lang="en-US" sz="4400" dirty="0"/>
              <a:t>, </a:t>
            </a:r>
            <a:r>
              <a:rPr lang="en-US" sz="4400" dirty="0" err="1"/>
              <a:t>Nauset</a:t>
            </a:r>
            <a:r>
              <a:rPr lang="en-US" sz="4400" dirty="0"/>
              <a:t>, and Narragansett.</a:t>
            </a:r>
          </a:p>
          <a:p>
            <a:pPr algn="ctr"/>
            <a:r>
              <a:rPr lang="en-US" sz="3200" b="1" dirty="0">
                <a:solidFill>
                  <a:srgbClr val="ED7D31"/>
                </a:solidFill>
              </a:rPr>
              <a:t>Sub-tribes</a:t>
            </a:r>
            <a:endParaRPr lang="en-US" sz="3200" dirty="0">
              <a:solidFill>
                <a:srgbClr val="ED7D31"/>
              </a:solidFill>
            </a:endParaRPr>
          </a:p>
          <a:p>
            <a:r>
              <a:rPr lang="en-US" sz="4000" b="1" dirty="0">
                <a:solidFill>
                  <a:srgbClr val="ED7D31"/>
                </a:solidFill>
              </a:rPr>
              <a:t>																	   WAMPANOAG CONFEDERACY</a:t>
            </a:r>
          </a:p>
          <a:p>
            <a:r>
              <a:rPr lang="en-US" sz="2800" dirty="0"/>
              <a:t>Agawam, </a:t>
            </a:r>
            <a:r>
              <a:rPr lang="en-US" sz="2800" dirty="0" err="1"/>
              <a:t>Annawon</a:t>
            </a:r>
            <a:r>
              <a:rPr lang="en-US" sz="2800" dirty="0"/>
              <a:t>, </a:t>
            </a:r>
            <a:r>
              <a:rPr lang="en-US" sz="2800" dirty="0" err="1"/>
              <a:t>Assameekg</a:t>
            </a:r>
            <a:r>
              <a:rPr lang="en-US" sz="2800" dirty="0"/>
              <a:t>, </a:t>
            </a:r>
            <a:r>
              <a:rPr lang="en-US" sz="2800" dirty="0" err="1"/>
              <a:t>Assawompset</a:t>
            </a:r>
            <a:r>
              <a:rPr lang="en-US" sz="2800" dirty="0"/>
              <a:t>, Assonet, Betty's Neck, </a:t>
            </a:r>
            <a:r>
              <a:rPr lang="en-US" sz="2800" dirty="0" err="1"/>
              <a:t>Coaxet</a:t>
            </a:r>
            <a:r>
              <a:rPr lang="en-US" sz="2800" dirty="0"/>
              <a:t>, </a:t>
            </a:r>
            <a:r>
              <a:rPr lang="en-US" sz="2800" dirty="0" err="1"/>
              <a:t>Cohannet</a:t>
            </a:r>
            <a:r>
              <a:rPr lang="en-US" sz="2800" dirty="0"/>
              <a:t>, </a:t>
            </a:r>
            <a:r>
              <a:rPr lang="en-US" sz="2800" dirty="0" err="1"/>
              <a:t>Coneconarn</a:t>
            </a:r>
            <a:r>
              <a:rPr lang="en-US" sz="2800" dirty="0"/>
              <a:t> (</a:t>
            </a:r>
            <a:r>
              <a:rPr lang="en-US" sz="2800" dirty="0" err="1"/>
              <a:t>Cawnacome</a:t>
            </a:r>
            <a:r>
              <a:rPr lang="en-US" sz="2800" dirty="0"/>
              <a:t>), </a:t>
            </a:r>
            <a:r>
              <a:rPr lang="en-US" sz="2800" dirty="0" err="1"/>
              <a:t>Cooxissett</a:t>
            </a:r>
            <a:r>
              <a:rPr lang="en-US" sz="2800" dirty="0"/>
              <a:t>, </a:t>
            </a:r>
            <a:r>
              <a:rPr lang="en-US" sz="2800" dirty="0" err="1"/>
              <a:t>Cowsumpsit</a:t>
            </a:r>
            <a:r>
              <a:rPr lang="en-US" sz="2800" dirty="0"/>
              <a:t>, Jones River, </a:t>
            </a:r>
            <a:r>
              <a:rPr lang="en-US" sz="2800" dirty="0" err="1"/>
              <a:t>Loquasquseit</a:t>
            </a:r>
            <a:r>
              <a:rPr lang="en-US" sz="2800" dirty="0"/>
              <a:t>, </a:t>
            </a:r>
            <a:r>
              <a:rPr lang="en-US" sz="2800" dirty="0" err="1"/>
              <a:t>Mattakest</a:t>
            </a:r>
            <a:r>
              <a:rPr lang="en-US" sz="2800" dirty="0"/>
              <a:t> (</a:t>
            </a:r>
            <a:r>
              <a:rPr lang="en-US" sz="2800" dirty="0" err="1"/>
              <a:t>Mattakees</a:t>
            </a:r>
            <a:r>
              <a:rPr lang="en-US" sz="2800" dirty="0"/>
              <a:t>, </a:t>
            </a:r>
            <a:r>
              <a:rPr lang="en-US" sz="2800" dirty="0" err="1"/>
              <a:t>Mattakesset</a:t>
            </a:r>
            <a:r>
              <a:rPr lang="en-US" sz="2800" dirty="0"/>
              <a:t>), </a:t>
            </a:r>
            <a:r>
              <a:rPr lang="en-US" sz="2800" dirty="0" err="1"/>
              <a:t>Mattapoiset</a:t>
            </a:r>
            <a:r>
              <a:rPr lang="en-US" sz="2800" dirty="0"/>
              <a:t>, </a:t>
            </a:r>
            <a:r>
              <a:rPr lang="en-US" sz="2800" dirty="0" err="1"/>
              <a:t>Munponset</a:t>
            </a:r>
            <a:r>
              <a:rPr lang="en-US" sz="2800" dirty="0"/>
              <a:t>, </a:t>
            </a:r>
            <a:r>
              <a:rPr lang="en-US" sz="2800" dirty="0" err="1"/>
              <a:t>Nukkehkummeess</a:t>
            </a:r>
            <a:r>
              <a:rPr lang="en-US" sz="2800" dirty="0"/>
              <a:t>, </a:t>
            </a:r>
            <a:r>
              <a:rPr lang="en-US" sz="2800" dirty="0" err="1"/>
              <a:t>Namasket</a:t>
            </a:r>
            <a:r>
              <a:rPr lang="en-US" sz="2800" dirty="0"/>
              <a:t>, </a:t>
            </a:r>
            <a:r>
              <a:rPr lang="en-US" sz="2800" dirty="0" err="1"/>
              <a:t>Patuxet</a:t>
            </a:r>
            <a:r>
              <a:rPr lang="en-US" sz="2800" dirty="0"/>
              <a:t>, </a:t>
            </a:r>
            <a:r>
              <a:rPr lang="en-US" sz="2800" dirty="0" err="1"/>
              <a:t>Piowant</a:t>
            </a:r>
            <a:r>
              <a:rPr lang="en-US" sz="2800" dirty="0"/>
              <a:t> (</a:t>
            </a:r>
            <a:r>
              <a:rPr lang="en-US" sz="2800" dirty="0" err="1"/>
              <a:t>Piant</a:t>
            </a:r>
            <a:r>
              <a:rPr lang="en-US" sz="2800" dirty="0"/>
              <a:t>), Pocasset (</a:t>
            </a:r>
            <a:r>
              <a:rPr lang="en-US" sz="2800" dirty="0" err="1"/>
              <a:t>Corbitant</a:t>
            </a:r>
            <a:r>
              <a:rPr lang="en-US" sz="2800" dirty="0"/>
              <a:t>, </a:t>
            </a:r>
            <a:r>
              <a:rPr lang="en-US" sz="2800" dirty="0" err="1"/>
              <a:t>Caunbatant</a:t>
            </a:r>
            <a:r>
              <a:rPr lang="en-US" sz="2800" dirty="0"/>
              <a:t>, </a:t>
            </a:r>
            <a:r>
              <a:rPr lang="en-US" sz="2800" dirty="0" err="1"/>
              <a:t>Weetamoo</a:t>
            </a:r>
            <a:r>
              <a:rPr lang="en-US" sz="2800" dirty="0"/>
              <a:t>), </a:t>
            </a:r>
            <a:r>
              <a:rPr lang="en-US" sz="2800" dirty="0" err="1"/>
              <a:t>Pokanoket</a:t>
            </a:r>
            <a:r>
              <a:rPr lang="en-US" sz="2800" dirty="0"/>
              <a:t> (</a:t>
            </a:r>
            <a:r>
              <a:rPr lang="en-US" sz="2800" dirty="0" err="1"/>
              <a:t>Montaup</a:t>
            </a:r>
            <a:r>
              <a:rPr lang="en-US" sz="2800" dirty="0"/>
              <a:t>, </a:t>
            </a:r>
            <a:r>
              <a:rPr lang="en-US" sz="2800" dirty="0" err="1"/>
              <a:t>Sowam</a:t>
            </a:r>
            <a:r>
              <a:rPr lang="en-US" sz="2800" dirty="0"/>
              <a:t>), Saltwater Pond, </a:t>
            </a:r>
            <a:r>
              <a:rPr lang="en-US" sz="2800" dirty="0" err="1"/>
              <a:t>Shawomet</a:t>
            </a:r>
            <a:r>
              <a:rPr lang="en-US" sz="2800" dirty="0"/>
              <a:t> (</a:t>
            </a:r>
            <a:r>
              <a:rPr lang="en-US" sz="2800" dirty="0" err="1"/>
              <a:t>Shanomet</a:t>
            </a:r>
            <a:r>
              <a:rPr lang="en-US" sz="2800" dirty="0"/>
              <a:t>), </a:t>
            </a:r>
            <a:r>
              <a:rPr lang="en-US" sz="2800" dirty="0" err="1"/>
              <a:t>Shimmoah</a:t>
            </a:r>
            <a:r>
              <a:rPr lang="en-US" sz="2800" dirty="0"/>
              <a:t>, </a:t>
            </a:r>
            <a:r>
              <a:rPr lang="en-US" sz="2800" dirty="0" err="1"/>
              <a:t>Tispaquin</a:t>
            </a:r>
            <a:r>
              <a:rPr lang="en-US" sz="2800" dirty="0"/>
              <a:t> (</a:t>
            </a:r>
            <a:r>
              <a:rPr lang="en-US" sz="2800" dirty="0" err="1"/>
              <a:t>Tuspaquin</a:t>
            </a:r>
            <a:r>
              <a:rPr lang="en-US" sz="2800" dirty="0"/>
              <a:t>), </a:t>
            </a:r>
            <a:r>
              <a:rPr lang="en-US" sz="2800" dirty="0" err="1"/>
              <a:t>Totoson</a:t>
            </a:r>
            <a:r>
              <a:rPr lang="en-US" sz="2800" dirty="0"/>
              <a:t>, </a:t>
            </a:r>
            <a:r>
              <a:rPr lang="en-US" sz="2800" dirty="0" err="1"/>
              <a:t>Tyasks</a:t>
            </a:r>
            <a:r>
              <a:rPr lang="en-US" sz="2800" dirty="0"/>
              <a:t> (</a:t>
            </a:r>
            <a:r>
              <a:rPr lang="en-US" sz="2800" dirty="0" err="1"/>
              <a:t>Tyashk</a:t>
            </a:r>
            <a:r>
              <a:rPr lang="en-US" sz="2800" dirty="0"/>
              <a:t>), and </a:t>
            </a:r>
            <a:r>
              <a:rPr lang="en-US" sz="2800" dirty="0" err="1"/>
              <a:t>Wauchimoqut</a:t>
            </a:r>
            <a:r>
              <a:rPr lang="en-US" sz="2800" dirty="0"/>
              <a:t>.</a:t>
            </a:r>
          </a:p>
          <a:p>
            <a:pPr algn="ctr"/>
            <a:r>
              <a:rPr lang="en-US" sz="2800" b="1" dirty="0"/>
              <a:t>				Nantucket:</a:t>
            </a:r>
          </a:p>
          <a:p>
            <a:r>
              <a:rPr lang="en-US" sz="2800" dirty="0" err="1"/>
              <a:t>Miacomit</a:t>
            </a:r>
            <a:r>
              <a:rPr lang="en-US" sz="2800" dirty="0"/>
              <a:t>, Nantucket, </a:t>
            </a:r>
            <a:r>
              <a:rPr lang="en-US" sz="2800" dirty="0" err="1"/>
              <a:t>Polpis</a:t>
            </a:r>
            <a:r>
              <a:rPr lang="en-US" sz="2800" dirty="0"/>
              <a:t>, </a:t>
            </a:r>
            <a:r>
              <a:rPr lang="en-US" sz="2800" dirty="0" err="1"/>
              <a:t>Sasacackeh</a:t>
            </a:r>
            <a:r>
              <a:rPr lang="en-US" sz="2800" dirty="0"/>
              <a:t>, </a:t>
            </a:r>
            <a:r>
              <a:rPr lang="en-US" sz="2800" dirty="0" err="1"/>
              <a:t>Shaukimmo</a:t>
            </a:r>
            <a:r>
              <a:rPr lang="en-US" sz="2800" dirty="0"/>
              <a:t>, </a:t>
            </a:r>
            <a:r>
              <a:rPr lang="en-US" sz="2800" dirty="0" err="1"/>
              <a:t>Siasconsit</a:t>
            </a:r>
            <a:r>
              <a:rPr lang="en-US" sz="2800" dirty="0"/>
              <a:t>, </a:t>
            </a:r>
            <a:r>
              <a:rPr lang="en-US" sz="2800" dirty="0" err="1"/>
              <a:t>Squam</a:t>
            </a:r>
            <a:r>
              <a:rPr lang="en-US" sz="2800" dirty="0"/>
              <a:t> (</a:t>
            </a:r>
            <a:r>
              <a:rPr lang="en-US" sz="2800" dirty="0" err="1"/>
              <a:t>Pennacook</a:t>
            </a:r>
            <a:r>
              <a:rPr lang="en-US" sz="2800" dirty="0"/>
              <a:t>), </a:t>
            </a:r>
            <a:r>
              <a:rPr lang="en-US" sz="2800" dirty="0" err="1"/>
              <a:t>Talhanio</a:t>
            </a:r>
            <a:r>
              <a:rPr lang="en-US" sz="2800" dirty="0"/>
              <a:t>, and </a:t>
            </a:r>
            <a:r>
              <a:rPr lang="en-US" sz="2800" dirty="0" err="1"/>
              <a:t>Tetaukimmo</a:t>
            </a:r>
            <a:r>
              <a:rPr lang="en-US" sz="2800" dirty="0"/>
              <a:t>.</a:t>
            </a:r>
          </a:p>
          <a:p>
            <a:endParaRPr lang="en-US" sz="2800" dirty="0"/>
          </a:p>
          <a:p>
            <a:pPr lvl="8"/>
            <a:r>
              <a:rPr lang="en-US" sz="2800" b="1" dirty="0"/>
              <a:t>														Martha's Vineyard:</a:t>
            </a:r>
          </a:p>
          <a:p>
            <a:r>
              <a:rPr lang="en-US" sz="2800" dirty="0" err="1"/>
              <a:t>Capawack</a:t>
            </a:r>
            <a:r>
              <a:rPr lang="en-US" sz="2800" dirty="0"/>
              <a:t> (</a:t>
            </a:r>
            <a:r>
              <a:rPr lang="en-US" sz="2800" dirty="0" err="1"/>
              <a:t>Capawake</a:t>
            </a:r>
            <a:r>
              <a:rPr lang="en-US" sz="2800" dirty="0"/>
              <a:t>), </a:t>
            </a:r>
            <a:r>
              <a:rPr lang="en-US" sz="2800" dirty="0" err="1"/>
              <a:t>Cheesehahchamuk</a:t>
            </a:r>
            <a:r>
              <a:rPr lang="en-US" sz="2800" dirty="0"/>
              <a:t>, </a:t>
            </a:r>
            <a:r>
              <a:rPr lang="en-US" sz="2800" dirty="0" err="1"/>
              <a:t>Chaubaqueduck</a:t>
            </a:r>
            <a:r>
              <a:rPr lang="en-US" sz="2800" dirty="0"/>
              <a:t>, Gay Head, </a:t>
            </a:r>
            <a:r>
              <a:rPr lang="en-US" sz="2800" dirty="0" err="1"/>
              <a:t>Mankutquet</a:t>
            </a:r>
            <a:r>
              <a:rPr lang="en-US" sz="2800" dirty="0"/>
              <a:t>, </a:t>
            </a:r>
            <a:r>
              <a:rPr lang="en-US" sz="2800" dirty="0" err="1"/>
              <a:t>Nashamoiess</a:t>
            </a:r>
            <a:r>
              <a:rPr lang="en-US" sz="2800" dirty="0"/>
              <a:t>, </a:t>
            </a:r>
            <a:r>
              <a:rPr lang="en-US" sz="2800" dirty="0" err="1"/>
              <a:t>Nashanekammuck</a:t>
            </a:r>
            <a:r>
              <a:rPr lang="en-US" sz="2800" dirty="0"/>
              <a:t>, </a:t>
            </a:r>
            <a:r>
              <a:rPr lang="en-US" sz="2800" dirty="0" err="1"/>
              <a:t>Nohtooksaet</a:t>
            </a:r>
            <a:r>
              <a:rPr lang="en-US" sz="2800" dirty="0"/>
              <a:t>, </a:t>
            </a:r>
            <a:r>
              <a:rPr lang="en-US" sz="2800" dirty="0" err="1"/>
              <a:t>Nunnepoag</a:t>
            </a:r>
            <a:r>
              <a:rPr lang="en-US" sz="2800" dirty="0"/>
              <a:t>, </a:t>
            </a:r>
            <a:r>
              <a:rPr lang="en-US" sz="2800" dirty="0" err="1"/>
              <a:t>Onkonkemme</a:t>
            </a:r>
            <a:r>
              <a:rPr lang="en-US" sz="2800" dirty="0"/>
              <a:t>, </a:t>
            </a:r>
            <a:r>
              <a:rPr lang="en-US" sz="2800" dirty="0" err="1"/>
              <a:t>Pahkepunnasso</a:t>
            </a:r>
            <a:r>
              <a:rPr lang="en-US" sz="2800" dirty="0"/>
              <a:t>, </a:t>
            </a:r>
            <a:r>
              <a:rPr lang="en-US" sz="2800" dirty="0" err="1"/>
              <a:t>Sanchecantacket</a:t>
            </a:r>
            <a:r>
              <a:rPr lang="en-US" sz="2800" dirty="0"/>
              <a:t>, </a:t>
            </a:r>
            <a:r>
              <a:rPr lang="en-US" sz="2800" dirty="0" err="1"/>
              <a:t>Seconchqut</a:t>
            </a:r>
            <a:r>
              <a:rPr lang="en-US" sz="2800" dirty="0"/>
              <a:t>, </a:t>
            </a:r>
            <a:r>
              <a:rPr lang="en-US" sz="2800" dirty="0" err="1"/>
              <a:t>Tewanticut</a:t>
            </a:r>
            <a:r>
              <a:rPr lang="en-US" sz="2800" dirty="0"/>
              <a:t>, </a:t>
            </a:r>
            <a:r>
              <a:rPr lang="en-US" sz="2800" dirty="0" err="1"/>
              <a:t>Toohtoowee</a:t>
            </a:r>
            <a:r>
              <a:rPr lang="en-US" sz="2800" dirty="0"/>
              <a:t>, and </a:t>
            </a:r>
            <a:r>
              <a:rPr lang="en-US" sz="2800" dirty="0" err="1"/>
              <a:t>Warnpamag</a:t>
            </a:r>
            <a:r>
              <a:rPr lang="en-US" sz="2800" dirty="0"/>
              <a:t> (</a:t>
            </a:r>
            <a:r>
              <a:rPr lang="en-US" sz="2800" dirty="0" err="1"/>
              <a:t>Sanchakankachet</a:t>
            </a:r>
            <a:r>
              <a:rPr lang="en-US" sz="2800" dirty="0"/>
              <a:t>).</a:t>
            </a:r>
            <a:endParaRPr lang="en-US" sz="2800" b="1" dirty="0">
              <a:solidFill>
                <a:srgbClr val="ED7D31"/>
              </a:solidFill>
            </a:endParaRPr>
          </a:p>
          <a:p>
            <a:pPr algn="ctr"/>
            <a:r>
              <a:rPr lang="en-US" sz="2800" b="1" dirty="0">
                <a:solidFill>
                  <a:srgbClr val="ED7D31"/>
                </a:solidFill>
              </a:rPr>
              <a:t>				</a:t>
            </a:r>
            <a:r>
              <a:rPr lang="en-US" sz="3200" b="1" dirty="0">
                <a:solidFill>
                  <a:srgbClr val="FF0000"/>
                </a:solidFill>
              </a:rPr>
              <a:t>WAMPANOAG PRAYING TOWNS before 1675:</a:t>
            </a:r>
          </a:p>
          <a:p>
            <a:r>
              <a:rPr lang="en-US" sz="2800" dirty="0"/>
              <a:t>Acushnet, Herring Pond (</a:t>
            </a:r>
            <a:r>
              <a:rPr lang="en-US" sz="2800" dirty="0" err="1"/>
              <a:t>Comassakumkanit</a:t>
            </a:r>
            <a:r>
              <a:rPr lang="en-US" sz="2800" dirty="0"/>
              <a:t>), </a:t>
            </a:r>
            <a:r>
              <a:rPr lang="en-US" sz="2800" dirty="0" err="1"/>
              <a:t>Kitteaumut</a:t>
            </a:r>
            <a:r>
              <a:rPr lang="en-US" sz="2800" dirty="0"/>
              <a:t>, </a:t>
            </a:r>
            <a:r>
              <a:rPr lang="en-US" sz="2800" dirty="0" err="1"/>
              <a:t>Manomet</a:t>
            </a:r>
            <a:r>
              <a:rPr lang="en-US" sz="2800" dirty="0"/>
              <a:t>, </a:t>
            </a:r>
            <a:r>
              <a:rPr lang="en-US" sz="2800" dirty="0" err="1"/>
              <a:t>Pachade</a:t>
            </a:r>
            <a:r>
              <a:rPr lang="en-US" sz="2800" dirty="0"/>
              <a:t>, </a:t>
            </a:r>
            <a:r>
              <a:rPr lang="en-US" sz="2800" dirty="0" err="1"/>
              <a:t>Quittaub</a:t>
            </a:r>
            <a:r>
              <a:rPr lang="en-US" sz="2800" dirty="0"/>
              <a:t>, </a:t>
            </a:r>
            <a:r>
              <a:rPr lang="en-US" sz="2800" dirty="0" err="1"/>
              <a:t>Sakonnet</a:t>
            </a:r>
            <a:r>
              <a:rPr lang="en-US" sz="2800" dirty="0"/>
              <a:t>, and </a:t>
            </a:r>
            <a:r>
              <a:rPr lang="en-US" sz="2800" dirty="0" err="1"/>
              <a:t>Wawayontat</a:t>
            </a:r>
            <a:r>
              <a:rPr lang="en-US" sz="2800" dirty="0"/>
              <a:t>. Also </a:t>
            </a:r>
            <a:r>
              <a:rPr lang="en-US" sz="2800" dirty="0" err="1"/>
              <a:t>Toikiming</a:t>
            </a:r>
            <a:r>
              <a:rPr lang="en-US" sz="2800" dirty="0"/>
              <a:t> on Nantucket and Gay Head on Martha's Vineyard</a:t>
            </a:r>
          </a:p>
          <a:p>
            <a:pPr lvl="8"/>
            <a:r>
              <a:rPr lang="en-US" sz="2800" b="1" dirty="0">
                <a:solidFill>
                  <a:srgbClr val="ED7D31"/>
                </a:solidFill>
              </a:rPr>
              <a:t>											</a:t>
            </a:r>
            <a:r>
              <a:rPr lang="en-US" sz="3600" b="1" dirty="0">
                <a:solidFill>
                  <a:srgbClr val="FF0000"/>
                </a:solidFill>
              </a:rPr>
              <a:t>PRAYING TOWNS in 1680:</a:t>
            </a:r>
          </a:p>
          <a:p>
            <a:r>
              <a:rPr lang="en-US" sz="2800" dirty="0"/>
              <a:t>Acushnet, </a:t>
            </a:r>
            <a:r>
              <a:rPr lang="en-US" sz="2800" dirty="0" err="1"/>
              <a:t>Chappaquidgick</a:t>
            </a:r>
            <a:r>
              <a:rPr lang="en-US" sz="2800" dirty="0"/>
              <a:t>, </a:t>
            </a:r>
            <a:r>
              <a:rPr lang="en-US" sz="2800" dirty="0" err="1"/>
              <a:t>Coatuit</a:t>
            </a:r>
            <a:r>
              <a:rPr lang="en-US" sz="2800" dirty="0"/>
              <a:t>, </a:t>
            </a:r>
            <a:r>
              <a:rPr lang="en-US" sz="2800" dirty="0" err="1"/>
              <a:t>Cotuhikut</a:t>
            </a:r>
            <a:r>
              <a:rPr lang="en-US" sz="2800" dirty="0"/>
              <a:t>, Gay Head, </a:t>
            </a:r>
            <a:r>
              <a:rPr lang="en-US" sz="2800" dirty="0" err="1"/>
              <a:t>Meeshawn</a:t>
            </a:r>
            <a:r>
              <a:rPr lang="en-US" sz="2800" dirty="0"/>
              <a:t> (Nauset), </a:t>
            </a:r>
            <a:r>
              <a:rPr lang="en-US" sz="2800" b="1" dirty="0">
                <a:solidFill>
                  <a:srgbClr val="FF0000"/>
                </a:solidFill>
              </a:rPr>
              <a:t>Mashpee (</a:t>
            </a:r>
            <a:r>
              <a:rPr lang="en-US" sz="2800" b="1" dirty="0" err="1">
                <a:solidFill>
                  <a:srgbClr val="FF0000"/>
                </a:solidFill>
              </a:rPr>
              <a:t>Marshpee</a:t>
            </a:r>
            <a:r>
              <a:rPr lang="en-US" sz="2800" b="1" dirty="0">
                <a:solidFill>
                  <a:srgbClr val="FF0000"/>
                </a:solidFill>
              </a:rPr>
              <a:t>)</a:t>
            </a:r>
            <a:r>
              <a:rPr lang="en-US" sz="2800" dirty="0"/>
              <a:t>, </a:t>
            </a:r>
            <a:r>
              <a:rPr lang="en-US" sz="2800" dirty="0" err="1"/>
              <a:t>Matakees</a:t>
            </a:r>
            <a:r>
              <a:rPr lang="en-US" sz="2800" dirty="0"/>
              <a:t>, Natick, </a:t>
            </a:r>
            <a:r>
              <a:rPr lang="en-US" sz="2800" dirty="0" err="1"/>
              <a:t>Punkapog</a:t>
            </a:r>
            <a:r>
              <a:rPr lang="en-US" sz="2800" dirty="0"/>
              <a:t>, </a:t>
            </a:r>
            <a:r>
              <a:rPr lang="en-US" sz="2800" dirty="0" err="1"/>
              <a:t>Sakonnet</a:t>
            </a:r>
            <a:r>
              <a:rPr lang="en-US" sz="2800" dirty="0"/>
              <a:t>, </a:t>
            </a:r>
            <a:r>
              <a:rPr lang="en-US" sz="2800" dirty="0" err="1"/>
              <a:t>Toikiming</a:t>
            </a:r>
            <a:r>
              <a:rPr lang="en-US" sz="2800" dirty="0"/>
              <a:t>, and </a:t>
            </a:r>
            <a:r>
              <a:rPr lang="en-US" sz="2800" dirty="0" err="1"/>
              <a:t>Weequaket</a:t>
            </a:r>
            <a:r>
              <a:rPr lang="en-US" sz="2800" dirty="0"/>
              <a:t>.</a:t>
            </a:r>
          </a:p>
          <a:p>
            <a:pPr lvl="7"/>
            <a:r>
              <a:rPr lang="en-US" sz="2800" b="1" dirty="0"/>
              <a:t>											</a:t>
            </a:r>
            <a:r>
              <a:rPr lang="en-US" sz="4000" b="1" dirty="0">
                <a:solidFill>
                  <a:srgbClr val="FF0000"/>
                </a:solidFill>
              </a:rPr>
              <a:t>Mainland Settlements in 1847:</a:t>
            </a:r>
          </a:p>
          <a:p>
            <a:r>
              <a:rPr lang="en-US" sz="2800" dirty="0"/>
              <a:t>Assonet, </a:t>
            </a:r>
            <a:r>
              <a:rPr lang="en-US" sz="2800" dirty="0" err="1"/>
              <a:t>Chipaquadie</a:t>
            </a:r>
            <a:r>
              <a:rPr lang="en-US" sz="2800" dirty="0"/>
              <a:t>, </a:t>
            </a:r>
            <a:r>
              <a:rPr lang="en-US" sz="2800" dirty="0" err="1"/>
              <a:t>Christiantown</a:t>
            </a:r>
            <a:r>
              <a:rPr lang="en-US" sz="2800" dirty="0"/>
              <a:t>, Dartmouth, Herring Pond</a:t>
            </a:r>
            <a:r>
              <a:rPr lang="en-US" sz="2800" dirty="0">
                <a:solidFill>
                  <a:srgbClr val="ED7D31"/>
                </a:solidFill>
              </a:rPr>
              <a:t>, </a:t>
            </a:r>
            <a:r>
              <a:rPr lang="en-US" sz="2800" dirty="0">
                <a:solidFill>
                  <a:srgbClr val="FF0000"/>
                </a:solidFill>
              </a:rPr>
              <a:t>Mashpee, </a:t>
            </a:r>
            <a:r>
              <a:rPr lang="en-US" sz="2800" dirty="0" err="1"/>
              <a:t>Mamatakesett</a:t>
            </a:r>
            <a:r>
              <a:rPr lang="en-US" sz="2800" dirty="0"/>
              <a:t> Pond, Natick-Dudley-Grafton, </a:t>
            </a:r>
            <a:r>
              <a:rPr lang="en-US" sz="2800" dirty="0" err="1"/>
              <a:t>Punkapog</a:t>
            </a:r>
            <a:r>
              <a:rPr lang="en-US" sz="2800" dirty="0"/>
              <a:t>, </a:t>
            </a:r>
            <a:r>
              <a:rPr lang="en-US" sz="2800" dirty="0" err="1"/>
              <a:t>Sakonnet</a:t>
            </a:r>
            <a:r>
              <a:rPr lang="en-US" sz="2800" dirty="0"/>
              <a:t>, </a:t>
            </a:r>
            <a:r>
              <a:rPr lang="en-US" sz="2800" dirty="0" err="1"/>
              <a:t>Tumpum</a:t>
            </a:r>
            <a:r>
              <a:rPr lang="en-US" sz="2800" dirty="0"/>
              <a:t> Pond, and Yarmouth.</a:t>
            </a:r>
          </a:p>
        </p:txBody>
      </p:sp>
    </p:spTree>
    <p:extLst>
      <p:ext uri="{BB962C8B-B14F-4D97-AF65-F5344CB8AC3E}">
        <p14:creationId xmlns:p14="http://schemas.microsoft.com/office/powerpoint/2010/main" val="421607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descr="john_elliot_praying_indian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15" y="2470364"/>
            <a:ext cx="12261326" cy="9595321"/>
          </a:xfrm>
          <a:prstGeom prst="rect">
            <a:avLst/>
          </a:prstGeom>
        </p:spPr>
      </p:pic>
      <p:pic>
        <p:nvPicPr>
          <p:cNvPr id="3" name="Picture 2" descr="Scan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3261" y="2051120"/>
            <a:ext cx="7473955" cy="9837922"/>
          </a:xfrm>
          <a:prstGeom prst="rect">
            <a:avLst/>
          </a:prstGeom>
        </p:spPr>
      </p:pic>
      <p:sp>
        <p:nvSpPr>
          <p:cNvPr id="4" name="TextBox 3"/>
          <p:cNvSpPr txBox="1"/>
          <p:nvPr/>
        </p:nvSpPr>
        <p:spPr>
          <a:xfrm>
            <a:off x="388762" y="803520"/>
            <a:ext cx="21556838" cy="1692771"/>
          </a:xfrm>
          <a:prstGeom prst="rect">
            <a:avLst/>
          </a:prstGeom>
          <a:noFill/>
        </p:spPr>
        <p:txBody>
          <a:bodyPr wrap="square" rtlCol="0">
            <a:spAutoFit/>
          </a:bodyPr>
          <a:lstStyle/>
          <a:p>
            <a:r>
              <a:rPr lang="en-US" sz="6000" dirty="0">
                <a:solidFill>
                  <a:srgbClr val="3366FF"/>
                </a:solidFill>
              </a:rPr>
              <a:t>JOHN ELIOT  </a:t>
            </a:r>
            <a:r>
              <a:rPr lang="en-US" sz="4000" b="1" dirty="0"/>
              <a:t>1663</a:t>
            </a:r>
            <a:r>
              <a:rPr lang="en-US" sz="4000" dirty="0"/>
              <a:t> </a:t>
            </a:r>
            <a:r>
              <a:rPr lang="en-US" sz="4000" b="1" dirty="0">
                <a:solidFill>
                  <a:srgbClr val="FF0000"/>
                </a:solidFill>
              </a:rPr>
              <a:t>1</a:t>
            </a:r>
            <a:r>
              <a:rPr lang="en-US" sz="4000" b="1" baseline="30000" dirty="0">
                <a:solidFill>
                  <a:srgbClr val="FF0000"/>
                </a:solidFill>
              </a:rPr>
              <a:t>st</a:t>
            </a:r>
            <a:r>
              <a:rPr lang="en-US" sz="4000" b="1" dirty="0">
                <a:solidFill>
                  <a:srgbClr val="FF0000"/>
                </a:solidFill>
              </a:rPr>
              <a:t> BIBLE </a:t>
            </a:r>
            <a:r>
              <a:rPr lang="en-US" sz="4000" dirty="0"/>
              <a:t>published in “America”  in </a:t>
            </a:r>
            <a:r>
              <a:rPr lang="en-US" sz="4400" b="1" dirty="0">
                <a:solidFill>
                  <a:srgbClr val="FF6600"/>
                </a:solidFill>
              </a:rPr>
              <a:t>WAMPANOAG</a:t>
            </a:r>
            <a:r>
              <a:rPr lang="en-US" sz="4400" dirty="0">
                <a:solidFill>
                  <a:srgbClr val="FF6600"/>
                </a:solidFill>
              </a:rPr>
              <a:t> /Algonquin LANGUAGE</a:t>
            </a:r>
          </a:p>
          <a:p>
            <a:r>
              <a:rPr lang="en-US" sz="4400" dirty="0">
                <a:solidFill>
                  <a:srgbClr val="FF6600"/>
                </a:solidFill>
              </a:rPr>
              <a:t>									</a:t>
            </a:r>
            <a:r>
              <a:rPr lang="en-US" sz="4400" dirty="0">
                <a:solidFill>
                  <a:srgbClr val="3366FF"/>
                </a:solidFill>
              </a:rPr>
              <a:t>by what became HARVARD PRESS</a:t>
            </a:r>
            <a:endParaRPr lang="en-US" sz="4400" dirty="0">
              <a:solidFill>
                <a:srgbClr val="FF6600"/>
              </a:solidFill>
            </a:endParaRPr>
          </a:p>
        </p:txBody>
      </p:sp>
      <p:pic>
        <p:nvPicPr>
          <p:cNvPr id="5" name="Picture 4" descr="waabu1_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1289" y="10159620"/>
            <a:ext cx="8836092" cy="5876290"/>
          </a:xfrm>
          <a:prstGeom prst="rect">
            <a:avLst/>
          </a:prstGeom>
        </p:spPr>
      </p:pic>
    </p:spTree>
    <p:extLst>
      <p:ext uri="{BB962C8B-B14F-4D97-AF65-F5344CB8AC3E}">
        <p14:creationId xmlns:p14="http://schemas.microsoft.com/office/powerpoint/2010/main" val="2141491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descr="1898_1905 Old Indian Meetinghouse Mashpe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2221" y="3320270"/>
            <a:ext cx="9789092" cy="8027055"/>
          </a:xfrm>
          <a:prstGeom prst="rect">
            <a:avLst/>
          </a:prstGeom>
        </p:spPr>
      </p:pic>
      <p:sp>
        <p:nvSpPr>
          <p:cNvPr id="7" name="TextBox 6"/>
          <p:cNvSpPr txBox="1"/>
          <p:nvPr/>
        </p:nvSpPr>
        <p:spPr>
          <a:xfrm>
            <a:off x="423326" y="453585"/>
            <a:ext cx="21084437" cy="1631216"/>
          </a:xfrm>
          <a:prstGeom prst="rect">
            <a:avLst/>
          </a:prstGeom>
          <a:noFill/>
        </p:spPr>
        <p:txBody>
          <a:bodyPr wrap="square" rtlCol="0">
            <a:spAutoFit/>
          </a:bodyPr>
          <a:lstStyle/>
          <a:p>
            <a:pPr algn="ctr"/>
            <a:r>
              <a:rPr lang="en-US" sz="5400" dirty="0">
                <a:solidFill>
                  <a:srgbClr val="3366FF"/>
                </a:solidFill>
              </a:rPr>
              <a:t>“</a:t>
            </a:r>
            <a:r>
              <a:rPr lang="en-US" sz="6000" b="1" dirty="0">
                <a:solidFill>
                  <a:srgbClr val="3366FF"/>
                </a:solidFill>
              </a:rPr>
              <a:t>PRAYING INDIANS”</a:t>
            </a:r>
            <a:r>
              <a:rPr lang="en-US" sz="6000" b="1" dirty="0"/>
              <a:t>: </a:t>
            </a:r>
            <a:r>
              <a:rPr lang="en-US" sz="6000" b="1" dirty="0">
                <a:solidFill>
                  <a:srgbClr val="FF6600"/>
                </a:solidFill>
              </a:rPr>
              <a:t>OLD INDIAN MEETINGHOUSE</a:t>
            </a:r>
            <a:r>
              <a:rPr lang="en-US" sz="6000" b="1" dirty="0"/>
              <a:t>, </a:t>
            </a:r>
            <a:r>
              <a:rPr lang="en-US" sz="6000" b="1" dirty="0">
                <a:solidFill>
                  <a:srgbClr val="3366FF"/>
                </a:solidFill>
              </a:rPr>
              <a:t>Mashpee, MA</a:t>
            </a:r>
          </a:p>
          <a:p>
            <a:pPr algn="ctr"/>
            <a:r>
              <a:rPr lang="en-US" sz="4000" dirty="0"/>
              <a:t> 									           </a:t>
            </a:r>
            <a:r>
              <a:rPr lang="en-US" sz="4000" b="1" dirty="0">
                <a:solidFill>
                  <a:srgbClr val="FF6600"/>
                </a:solidFill>
              </a:rPr>
              <a:t>1684</a:t>
            </a:r>
            <a:r>
              <a:rPr lang="en-US" sz="4000" dirty="0"/>
              <a:t>  </a:t>
            </a:r>
            <a:r>
              <a:rPr lang="en-US" sz="4000" i="1" dirty="0"/>
              <a:t>oldest </a:t>
            </a:r>
            <a:r>
              <a:rPr lang="en-US" sz="4000" dirty="0"/>
              <a:t>Native American church in United States</a:t>
            </a:r>
          </a:p>
        </p:txBody>
      </p:sp>
      <p:sp>
        <p:nvSpPr>
          <p:cNvPr id="8" name="TextBox 7"/>
          <p:cNvSpPr txBox="1"/>
          <p:nvPr/>
        </p:nvSpPr>
        <p:spPr>
          <a:xfrm>
            <a:off x="11660705" y="12786441"/>
            <a:ext cx="9755738" cy="1815882"/>
          </a:xfrm>
          <a:prstGeom prst="rect">
            <a:avLst/>
          </a:prstGeom>
          <a:noFill/>
        </p:spPr>
        <p:txBody>
          <a:bodyPr wrap="square" rtlCol="0">
            <a:spAutoFit/>
          </a:bodyPr>
          <a:lstStyle/>
          <a:p>
            <a:pPr marL="914400" lvl="1" indent="-457200">
              <a:buAutoNum type="arabicPlain" startAt="1670"/>
            </a:pPr>
            <a:r>
              <a:rPr lang="en-US" sz="2800" dirty="0"/>
              <a:t>       </a:t>
            </a:r>
            <a:r>
              <a:rPr lang="en-US" sz="2800" dirty="0">
                <a:solidFill>
                  <a:srgbClr val="3366FF"/>
                </a:solidFill>
              </a:rPr>
              <a:t>First Church</a:t>
            </a:r>
          </a:p>
          <a:p>
            <a:pPr lvl="1"/>
            <a:r>
              <a:rPr lang="en-US" sz="2800" b="1" dirty="0"/>
              <a:t>1684       2</a:t>
            </a:r>
            <a:r>
              <a:rPr lang="en-US" sz="2800" b="1" baseline="30000" dirty="0"/>
              <a:t>nd</a:t>
            </a:r>
            <a:r>
              <a:rPr lang="en-US" sz="2800" b="1" dirty="0"/>
              <a:t> built on site of 1</a:t>
            </a:r>
            <a:r>
              <a:rPr lang="en-US" sz="2800" b="1" baseline="30000" dirty="0"/>
              <a:t>st</a:t>
            </a:r>
            <a:r>
              <a:rPr lang="en-US" sz="2800" b="1" dirty="0"/>
              <a:t>  by Deacon John Hinckley</a:t>
            </a:r>
          </a:p>
          <a:p>
            <a:pPr lvl="1"/>
            <a:r>
              <a:rPr lang="en-US" sz="2800" dirty="0"/>
              <a:t>1717	     Moved to another site  in Mashpee</a:t>
            </a:r>
          </a:p>
          <a:p>
            <a:r>
              <a:rPr lang="en-US" sz="2800" dirty="0"/>
              <a:t>      </a:t>
            </a:r>
            <a:r>
              <a:rPr lang="en-US" sz="2800" dirty="0">
                <a:solidFill>
                  <a:srgbClr val="3366FF"/>
                </a:solidFill>
              </a:rPr>
              <a:t>1758       Described as being on present site </a:t>
            </a:r>
          </a:p>
        </p:txBody>
      </p:sp>
      <p:sp>
        <p:nvSpPr>
          <p:cNvPr id="9" name="TextBox 8"/>
          <p:cNvSpPr txBox="1"/>
          <p:nvPr/>
        </p:nvSpPr>
        <p:spPr>
          <a:xfrm>
            <a:off x="11718430" y="2272088"/>
            <a:ext cx="9774981" cy="769441"/>
          </a:xfrm>
          <a:prstGeom prst="rect">
            <a:avLst/>
          </a:prstGeom>
          <a:noFill/>
        </p:spPr>
        <p:txBody>
          <a:bodyPr wrap="square" rtlCol="0">
            <a:spAutoFit/>
          </a:bodyPr>
          <a:lstStyle/>
          <a:p>
            <a:r>
              <a:rPr lang="en-US" sz="4400" b="1" dirty="0">
                <a:solidFill>
                  <a:srgbClr val="3366FF"/>
                </a:solidFill>
              </a:rPr>
              <a:t>Ministers</a:t>
            </a:r>
            <a:r>
              <a:rPr lang="en-US" sz="4400" dirty="0">
                <a:solidFill>
                  <a:srgbClr val="C55A11"/>
                </a:solidFill>
              </a:rPr>
              <a:t> </a:t>
            </a:r>
            <a:r>
              <a:rPr lang="en-US" sz="4400" i="1" dirty="0"/>
              <a:t>appointed by</a:t>
            </a:r>
            <a:r>
              <a:rPr lang="en-US" sz="4400" i="1" dirty="0">
                <a:solidFill>
                  <a:srgbClr val="C55A11"/>
                </a:solidFill>
              </a:rPr>
              <a:t> </a:t>
            </a:r>
            <a:r>
              <a:rPr lang="en-US" sz="4400" b="1" dirty="0">
                <a:solidFill>
                  <a:srgbClr val="3366FF"/>
                </a:solidFill>
              </a:rPr>
              <a:t>Harvard College</a:t>
            </a:r>
          </a:p>
        </p:txBody>
      </p:sp>
      <p:sp>
        <p:nvSpPr>
          <p:cNvPr id="10" name="Rectangle 9"/>
          <p:cNvSpPr/>
          <p:nvPr/>
        </p:nvSpPr>
        <p:spPr>
          <a:xfrm>
            <a:off x="1520125" y="11641461"/>
            <a:ext cx="8197129" cy="4534575"/>
          </a:xfrm>
          <a:prstGeom prst="rect">
            <a:avLst/>
          </a:prstGeom>
        </p:spPr>
        <p:txBody>
          <a:bodyPr wrap="square">
            <a:spAutoFit/>
          </a:bodyPr>
          <a:lstStyle/>
          <a:p>
            <a:pPr>
              <a:lnSpc>
                <a:spcPct val="90000"/>
              </a:lnSpc>
            </a:pPr>
            <a:r>
              <a:rPr lang="en-US" sz="4000" u="sng" dirty="0"/>
              <a:t>Mashpee’s </a:t>
            </a:r>
            <a:r>
              <a:rPr lang="en-US" sz="4000" b="1" u="sng" dirty="0">
                <a:solidFill>
                  <a:srgbClr val="FF6600"/>
                </a:solidFill>
              </a:rPr>
              <a:t>Indian</a:t>
            </a:r>
            <a:r>
              <a:rPr lang="en-US" sz="4000" u="sng" dirty="0"/>
              <a:t> pastors + preachers:</a:t>
            </a:r>
          </a:p>
          <a:p>
            <a:pPr marL="742950" lvl="1" indent="-285750">
              <a:lnSpc>
                <a:spcPct val="90000"/>
              </a:lnSpc>
              <a:buFont typeface="Arial"/>
              <a:buChar char="•"/>
            </a:pPr>
            <a:r>
              <a:rPr lang="fr-FR" sz="4000" b="1" dirty="0">
                <a:solidFill>
                  <a:srgbClr val="3366FF"/>
                </a:solidFill>
              </a:rPr>
              <a:t>Richard </a:t>
            </a:r>
            <a:r>
              <a:rPr lang="fr-FR" sz="4000" b="1" dirty="0" err="1">
                <a:solidFill>
                  <a:srgbClr val="3366FF"/>
                </a:solidFill>
              </a:rPr>
              <a:t>Bourne</a:t>
            </a:r>
            <a:r>
              <a:rPr lang="fr-FR" sz="4000" b="1" dirty="0">
                <a:solidFill>
                  <a:srgbClr val="3366FF"/>
                </a:solidFill>
              </a:rPr>
              <a:t>,       1670 </a:t>
            </a:r>
            <a:r>
              <a:rPr lang="fr-FR" sz="4000" b="1" dirty="0"/>
              <a:t>- </a:t>
            </a:r>
            <a:r>
              <a:rPr lang="fr-FR" sz="4000" b="1" dirty="0">
                <a:solidFill>
                  <a:srgbClr val="3366FF"/>
                </a:solidFill>
              </a:rPr>
              <a:t>1685</a:t>
            </a:r>
          </a:p>
          <a:p>
            <a:pPr marL="742950" lvl="1" indent="-285750">
              <a:lnSpc>
                <a:spcPct val="90000"/>
              </a:lnSpc>
              <a:buFont typeface="Arial"/>
              <a:buChar char="•"/>
            </a:pPr>
            <a:r>
              <a:rPr lang="da-DK" sz="4000" b="1" dirty="0">
                <a:solidFill>
                  <a:srgbClr val="FF6600"/>
                </a:solidFill>
              </a:rPr>
              <a:t>Simon </a:t>
            </a:r>
            <a:r>
              <a:rPr lang="da-DK" sz="4000" b="1" dirty="0" err="1">
                <a:solidFill>
                  <a:srgbClr val="FF6600"/>
                </a:solidFill>
              </a:rPr>
              <a:t>Popmonet</a:t>
            </a:r>
            <a:r>
              <a:rPr lang="da-DK" sz="4000" dirty="0">
                <a:solidFill>
                  <a:srgbClr val="E46C0A"/>
                </a:solidFill>
              </a:rPr>
              <a:t>,    1685 - 1729</a:t>
            </a:r>
          </a:p>
          <a:p>
            <a:pPr marL="742950" lvl="1" indent="-285750">
              <a:lnSpc>
                <a:spcPct val="90000"/>
              </a:lnSpc>
              <a:buFont typeface="Arial"/>
              <a:buChar char="•"/>
            </a:pPr>
            <a:r>
              <a:rPr lang="en-US" sz="4000" dirty="0">
                <a:solidFill>
                  <a:srgbClr val="3366FF"/>
                </a:solidFill>
              </a:rPr>
              <a:t>Joseph Bourne,         1729 - 1742</a:t>
            </a:r>
          </a:p>
          <a:p>
            <a:pPr marL="742950" lvl="1" indent="-285750">
              <a:lnSpc>
                <a:spcPct val="90000"/>
              </a:lnSpc>
              <a:buFont typeface="Arial"/>
              <a:buChar char="•"/>
            </a:pPr>
            <a:r>
              <a:rPr lang="en-US" sz="4000" dirty="0">
                <a:solidFill>
                  <a:srgbClr val="3366FF"/>
                </a:solidFill>
              </a:rPr>
              <a:t>Gideon Hawley,        1758 - 1807</a:t>
            </a:r>
          </a:p>
          <a:p>
            <a:pPr marL="742950" lvl="1" indent="-285750">
              <a:lnSpc>
                <a:spcPct val="90000"/>
              </a:lnSpc>
              <a:buFont typeface="Arial"/>
              <a:buChar char="•"/>
            </a:pPr>
            <a:r>
              <a:rPr lang="pt-BR" sz="4000" b="1" i="1" dirty="0" err="1">
                <a:solidFill>
                  <a:srgbClr val="3366FF"/>
                </a:solidFill>
              </a:rPr>
              <a:t>Phineas</a:t>
            </a:r>
            <a:r>
              <a:rPr lang="pt-BR" sz="4000" b="1" i="1" dirty="0">
                <a:solidFill>
                  <a:srgbClr val="3366FF"/>
                </a:solidFill>
              </a:rPr>
              <a:t> </a:t>
            </a:r>
            <a:r>
              <a:rPr lang="pt-BR" sz="4000" b="1" i="1" dirty="0" err="1">
                <a:solidFill>
                  <a:srgbClr val="3366FF"/>
                </a:solidFill>
              </a:rPr>
              <a:t>Fish</a:t>
            </a:r>
            <a:r>
              <a:rPr lang="pt-BR" sz="4000" b="1" i="1" dirty="0">
                <a:solidFill>
                  <a:srgbClr val="3366FF"/>
                </a:solidFill>
              </a:rPr>
              <a:t>,             1808 -1833</a:t>
            </a:r>
          </a:p>
          <a:p>
            <a:pPr marL="742950" lvl="1" indent="-285750">
              <a:lnSpc>
                <a:spcPct val="90000"/>
              </a:lnSpc>
              <a:buFont typeface="Arial"/>
              <a:buChar char="•"/>
            </a:pPr>
            <a:r>
              <a:rPr lang="cs-CZ" sz="4000" b="1" dirty="0">
                <a:solidFill>
                  <a:srgbClr val="FF6600"/>
                </a:solidFill>
              </a:rPr>
              <a:t>“Blind </a:t>
            </a:r>
            <a:r>
              <a:rPr lang="cs-CZ" sz="4000" b="1" dirty="0" err="1">
                <a:solidFill>
                  <a:srgbClr val="FF6600"/>
                </a:solidFill>
              </a:rPr>
              <a:t>Joe</a:t>
            </a:r>
            <a:r>
              <a:rPr lang="cs-CZ" sz="4000" b="1" dirty="0">
                <a:solidFill>
                  <a:srgbClr val="FF6600"/>
                </a:solidFill>
              </a:rPr>
              <a:t>” Amos,   1810 -1836</a:t>
            </a:r>
          </a:p>
          <a:p>
            <a:pPr marL="742950" lvl="1" indent="-285750">
              <a:lnSpc>
                <a:spcPct val="90000"/>
              </a:lnSpc>
              <a:buFont typeface="Arial"/>
              <a:buChar char="•"/>
            </a:pPr>
            <a:r>
              <a:rPr lang="pt-BR" sz="4000" b="1" dirty="0">
                <a:solidFill>
                  <a:srgbClr val="FF6600"/>
                </a:solidFill>
              </a:rPr>
              <a:t>William </a:t>
            </a:r>
            <a:r>
              <a:rPr lang="pt-BR" sz="4000" b="1" dirty="0" err="1">
                <a:solidFill>
                  <a:srgbClr val="FF6600"/>
                </a:solidFill>
              </a:rPr>
              <a:t>Apes</a:t>
            </a:r>
            <a:r>
              <a:rPr lang="pt-BR" sz="4000" b="1" dirty="0">
                <a:solidFill>
                  <a:srgbClr val="FF6600"/>
                </a:solidFill>
              </a:rPr>
              <a:t>,           1833 -1835</a:t>
            </a:r>
            <a:endParaRPr lang="en-US" sz="4000" b="1" dirty="0">
              <a:solidFill>
                <a:srgbClr val="FF6600"/>
              </a:solidFill>
            </a:endParaRPr>
          </a:p>
        </p:txBody>
      </p:sp>
      <p:sp>
        <p:nvSpPr>
          <p:cNvPr id="11" name="TextBox 10"/>
          <p:cNvSpPr txBox="1"/>
          <p:nvPr/>
        </p:nvSpPr>
        <p:spPr>
          <a:xfrm>
            <a:off x="11699188" y="11314347"/>
            <a:ext cx="9832707" cy="1200329"/>
          </a:xfrm>
          <a:prstGeom prst="rect">
            <a:avLst/>
          </a:prstGeom>
          <a:noFill/>
        </p:spPr>
        <p:txBody>
          <a:bodyPr wrap="square" rtlCol="0">
            <a:spAutoFit/>
          </a:bodyPr>
          <a:lstStyle/>
          <a:p>
            <a:pPr algn="ctr"/>
            <a:r>
              <a:rPr lang="en-US" sz="4000" b="1" dirty="0">
                <a:solidFill>
                  <a:srgbClr val="FF6600"/>
                </a:solidFill>
              </a:rPr>
              <a:t>Old Indian Meetinghouse, 	</a:t>
            </a:r>
            <a:r>
              <a:rPr lang="en-US" sz="4000" dirty="0">
                <a:solidFill>
                  <a:srgbClr val="FF6600"/>
                </a:solidFill>
              </a:rPr>
              <a:t>Mashpee MA  </a:t>
            </a:r>
          </a:p>
          <a:p>
            <a:r>
              <a:rPr lang="en-US" sz="3200" dirty="0"/>
              <a:t>						PHOTO: 1898 -1905 </a:t>
            </a:r>
          </a:p>
        </p:txBody>
      </p:sp>
      <p:pic>
        <p:nvPicPr>
          <p:cNvPr id="2" name="Picture 1" descr="Eliot_Bi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73" y="4990655"/>
            <a:ext cx="4619505" cy="6477630"/>
          </a:xfrm>
          <a:prstGeom prst="rect">
            <a:avLst/>
          </a:prstGeom>
        </p:spPr>
      </p:pic>
      <p:pic>
        <p:nvPicPr>
          <p:cNvPr id="3" name="Picture 2" descr="220px-Up-Biblum_Go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361" y="5041393"/>
            <a:ext cx="4713053" cy="6426890"/>
          </a:xfrm>
          <a:prstGeom prst="rect">
            <a:avLst/>
          </a:prstGeom>
        </p:spPr>
      </p:pic>
      <p:sp>
        <p:nvSpPr>
          <p:cNvPr id="5" name="Rectangle 4"/>
          <p:cNvSpPr/>
          <p:nvPr/>
        </p:nvSpPr>
        <p:spPr>
          <a:xfrm>
            <a:off x="192421" y="2060645"/>
            <a:ext cx="11372074" cy="1754327"/>
          </a:xfrm>
          <a:prstGeom prst="rect">
            <a:avLst/>
          </a:prstGeom>
        </p:spPr>
        <p:txBody>
          <a:bodyPr wrap="square">
            <a:spAutoFit/>
          </a:bodyPr>
          <a:lstStyle/>
          <a:p>
            <a:pPr lvl="1"/>
            <a:r>
              <a:rPr lang="en-US" sz="3600" b="1" dirty="0">
                <a:solidFill>
                  <a:srgbClr val="3366FF"/>
                </a:solidFill>
              </a:rPr>
              <a:t>1663     1</a:t>
            </a:r>
            <a:r>
              <a:rPr lang="en-US" sz="3600" b="1" baseline="30000" dirty="0">
                <a:solidFill>
                  <a:srgbClr val="3366FF"/>
                </a:solidFill>
              </a:rPr>
              <a:t>st</a:t>
            </a:r>
            <a:r>
              <a:rPr lang="en-US" sz="3600" b="1" dirty="0">
                <a:solidFill>
                  <a:srgbClr val="3366FF"/>
                </a:solidFill>
              </a:rPr>
              <a:t> Bible printed in America </a:t>
            </a:r>
          </a:p>
          <a:p>
            <a:pPr lvl="1"/>
            <a:r>
              <a:rPr lang="en-US" sz="3600" dirty="0"/>
              <a:t>              was in </a:t>
            </a:r>
            <a:r>
              <a:rPr lang="en-US" sz="3600" b="1" dirty="0">
                <a:solidFill>
                  <a:srgbClr val="C55A11"/>
                </a:solidFill>
              </a:rPr>
              <a:t>Wampanoag</a:t>
            </a:r>
            <a:r>
              <a:rPr lang="en-US" sz="3600" dirty="0">
                <a:solidFill>
                  <a:srgbClr val="C55A11"/>
                </a:solidFill>
              </a:rPr>
              <a:t>/</a:t>
            </a:r>
            <a:r>
              <a:rPr lang="en-US" sz="3600" dirty="0"/>
              <a:t>Algonquin </a:t>
            </a:r>
            <a:r>
              <a:rPr lang="en-US" sz="3600" b="1" dirty="0"/>
              <a:t>language</a:t>
            </a:r>
          </a:p>
          <a:p>
            <a:r>
              <a:rPr lang="en-US" sz="3600" dirty="0"/>
              <a:t>				 in Cambridge, MA -later </a:t>
            </a:r>
            <a:r>
              <a:rPr lang="en-US" sz="3600" dirty="0">
                <a:solidFill>
                  <a:srgbClr val="3366FF"/>
                </a:solidFill>
              </a:rPr>
              <a:t>Harvard University Press</a:t>
            </a:r>
          </a:p>
        </p:txBody>
      </p:sp>
      <p:sp>
        <p:nvSpPr>
          <p:cNvPr id="12" name="Rectangle 11"/>
          <p:cNvSpPr/>
          <p:nvPr/>
        </p:nvSpPr>
        <p:spPr>
          <a:xfrm>
            <a:off x="560426" y="3904080"/>
            <a:ext cx="10972800" cy="954107"/>
          </a:xfrm>
          <a:prstGeom prst="rect">
            <a:avLst/>
          </a:prstGeom>
        </p:spPr>
        <p:txBody>
          <a:bodyPr>
            <a:spAutoFit/>
          </a:bodyPr>
          <a:lstStyle/>
          <a:p>
            <a:r>
              <a:rPr lang="en-US" sz="2800" i="1" dirty="0"/>
              <a:t>“The Whole Holy His-Bible God, both Old Testament and also New Testament. This turned by the-servant-of-Christ, who is called John Eliot”</a:t>
            </a:r>
            <a:endParaRPr lang="en-US" sz="2800" dirty="0"/>
          </a:p>
        </p:txBody>
      </p:sp>
    </p:spTree>
    <p:extLst>
      <p:ext uri="{BB962C8B-B14F-4D97-AF65-F5344CB8AC3E}">
        <p14:creationId xmlns:p14="http://schemas.microsoft.com/office/powerpoint/2010/main" val="1399370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93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5475" y="2832435"/>
            <a:ext cx="16684099" cy="9384806"/>
          </a:xfrm>
          <a:prstGeom prst="rect">
            <a:avLst/>
          </a:prstGeom>
        </p:spPr>
      </p:pic>
      <p:sp>
        <p:nvSpPr>
          <p:cNvPr id="3" name="Rectangle 2"/>
          <p:cNvSpPr/>
          <p:nvPr/>
        </p:nvSpPr>
        <p:spPr>
          <a:xfrm>
            <a:off x="429755" y="516409"/>
            <a:ext cx="20979111" cy="2185214"/>
          </a:xfrm>
          <a:prstGeom prst="rect">
            <a:avLst/>
          </a:prstGeom>
        </p:spPr>
        <p:txBody>
          <a:bodyPr wrap="square">
            <a:spAutoFit/>
          </a:bodyPr>
          <a:lstStyle/>
          <a:p>
            <a:r>
              <a:rPr lang="pl-PL" sz="4800" b="1" dirty="0" err="1">
                <a:solidFill>
                  <a:srgbClr val="3366FF"/>
                </a:solidFill>
              </a:rPr>
              <a:t>Rev</a:t>
            </a:r>
            <a:r>
              <a:rPr lang="pl-PL" sz="4800" b="1" dirty="0">
                <a:solidFill>
                  <a:srgbClr val="3366FF"/>
                </a:solidFill>
              </a:rPr>
              <a:t>. Richard Bourne</a:t>
            </a:r>
            <a:r>
              <a:rPr lang="pl-PL" sz="4800" dirty="0"/>
              <a:t>     (England 1610 </a:t>
            </a:r>
            <a:r>
              <a:rPr lang="mr-IN" sz="4800" dirty="0"/>
              <a:t>–</a:t>
            </a:r>
            <a:r>
              <a:rPr lang="pl-PL" sz="4800" dirty="0"/>
              <a:t> 1685 Sandwich MA </a:t>
            </a:r>
            <a:r>
              <a:rPr lang="pl-PL" sz="4800" dirty="0" err="1"/>
              <a:t>at</a:t>
            </a:r>
            <a:r>
              <a:rPr lang="pl-PL" sz="4800" dirty="0"/>
              <a:t> 73)</a:t>
            </a:r>
          </a:p>
          <a:p>
            <a:r>
              <a:rPr lang="pl-PL" sz="4800" dirty="0"/>
              <a:t>												  </a:t>
            </a:r>
            <a:r>
              <a:rPr lang="pl-PL" sz="4000" b="1" dirty="0" err="1">
                <a:solidFill>
                  <a:srgbClr val="FF6600"/>
                </a:solidFill>
              </a:rPr>
              <a:t>Mashpee</a:t>
            </a:r>
            <a:r>
              <a:rPr lang="pl-PL" sz="4000" b="1" dirty="0">
                <a:solidFill>
                  <a:srgbClr val="FF6600"/>
                </a:solidFill>
              </a:rPr>
              <a:t> Indian </a:t>
            </a:r>
            <a:r>
              <a:rPr lang="pl-PL" sz="4000" dirty="0" err="1">
                <a:solidFill>
                  <a:srgbClr val="FF0000"/>
                </a:solidFill>
              </a:rPr>
              <a:t>missionary</a:t>
            </a:r>
            <a:r>
              <a:rPr lang="pl-PL" sz="4000" dirty="0"/>
              <a:t>, </a:t>
            </a:r>
            <a:r>
              <a:rPr lang="pl-PL" sz="4000" dirty="0" err="1"/>
              <a:t>teacher</a:t>
            </a:r>
            <a:r>
              <a:rPr lang="pl-PL" sz="4000" dirty="0"/>
              <a:t>, </a:t>
            </a:r>
            <a:r>
              <a:rPr lang="pl-PL" sz="4000" dirty="0" err="1"/>
              <a:t>politician</a:t>
            </a:r>
            <a:r>
              <a:rPr lang="pl-PL" sz="4000" dirty="0"/>
              <a:t>, </a:t>
            </a:r>
            <a:r>
              <a:rPr lang="pl-PL" sz="4000" dirty="0" err="1"/>
              <a:t>missionary</a:t>
            </a:r>
            <a:endParaRPr lang="pl-PL" sz="4000" dirty="0"/>
          </a:p>
          <a:p>
            <a:r>
              <a:rPr lang="pl-PL" sz="4000" dirty="0"/>
              <a:t>												   </a:t>
            </a:r>
            <a:r>
              <a:rPr lang="pl-PL" sz="4000" b="1" dirty="0" err="1"/>
              <a:t>Ordained</a:t>
            </a:r>
            <a:r>
              <a:rPr lang="pl-PL" sz="4000" dirty="0"/>
              <a:t> by </a:t>
            </a:r>
            <a:r>
              <a:rPr lang="pl-PL" sz="4000" b="1" dirty="0">
                <a:solidFill>
                  <a:srgbClr val="3366FF"/>
                </a:solidFill>
              </a:rPr>
              <a:t>John Eliot; </a:t>
            </a:r>
            <a:r>
              <a:rPr lang="pl-PL" sz="4000" dirty="0" err="1"/>
              <a:t>Learned</a:t>
            </a:r>
            <a:r>
              <a:rPr lang="pl-PL" sz="4000" dirty="0"/>
              <a:t> + </a:t>
            </a:r>
            <a:r>
              <a:rPr lang="pl-PL" sz="4000" dirty="0" err="1"/>
              <a:t>preached</a:t>
            </a:r>
            <a:r>
              <a:rPr lang="pl-PL" sz="4000" dirty="0"/>
              <a:t> in </a:t>
            </a:r>
            <a:r>
              <a:rPr lang="pl-PL" sz="4000" b="1" dirty="0" err="1">
                <a:solidFill>
                  <a:srgbClr val="FF6600"/>
                </a:solidFill>
              </a:rPr>
              <a:t>Wampanoag</a:t>
            </a:r>
            <a:r>
              <a:rPr lang="pl-PL" sz="4000" b="1" dirty="0">
                <a:solidFill>
                  <a:srgbClr val="FF6600"/>
                </a:solidFill>
              </a:rPr>
              <a:t> </a:t>
            </a:r>
            <a:r>
              <a:rPr lang="pl-PL" sz="4000" b="1" dirty="0" err="1">
                <a:solidFill>
                  <a:srgbClr val="FF6600"/>
                </a:solidFill>
              </a:rPr>
              <a:t>language</a:t>
            </a:r>
            <a:endParaRPr lang="pl-PL" sz="4000" b="1" dirty="0">
              <a:solidFill>
                <a:srgbClr val="FF6600"/>
              </a:solidFill>
            </a:endParaRPr>
          </a:p>
        </p:txBody>
      </p:sp>
      <p:sp>
        <p:nvSpPr>
          <p:cNvPr id="4" name="Rectangle 3"/>
          <p:cNvSpPr/>
          <p:nvPr/>
        </p:nvSpPr>
        <p:spPr>
          <a:xfrm>
            <a:off x="471123" y="12313206"/>
            <a:ext cx="21121122" cy="3908762"/>
          </a:xfrm>
          <a:prstGeom prst="rect">
            <a:avLst/>
          </a:prstGeom>
        </p:spPr>
        <p:txBody>
          <a:bodyPr wrap="square">
            <a:spAutoFit/>
          </a:bodyPr>
          <a:lstStyle/>
          <a:p>
            <a:pPr marL="1200150" lvl="1" indent="-742950">
              <a:buAutoNum type="arabicPlain" startAt="1662"/>
            </a:pPr>
            <a:r>
              <a:rPr lang="en-US" sz="4400" dirty="0"/>
              <a:t>      </a:t>
            </a:r>
            <a:r>
              <a:rPr lang="en-US" sz="4400" b="1" dirty="0">
                <a:solidFill>
                  <a:srgbClr val="3366FF"/>
                </a:solidFill>
              </a:rPr>
              <a:t>The court house ordered </a:t>
            </a:r>
            <a:r>
              <a:rPr lang="en-US" sz="4400" dirty="0"/>
              <a:t>that </a:t>
            </a:r>
            <a:r>
              <a:rPr lang="en-US" sz="4400" u="sng" dirty="0"/>
              <a:t>Mr. Thomas Hinckley </a:t>
            </a:r>
            <a:r>
              <a:rPr lang="en-US" sz="4400" dirty="0"/>
              <a:t>(last governor of Plymouth)	</a:t>
            </a:r>
          </a:p>
          <a:p>
            <a:pPr lvl="1"/>
            <a:r>
              <a:rPr lang="en-US" sz="4400" b="1" dirty="0">
                <a:solidFill>
                  <a:srgbClr val="3366FF"/>
                </a:solidFill>
              </a:rPr>
              <a:t>				 Richard Bourne</a:t>
            </a:r>
            <a:r>
              <a:rPr lang="en-US" sz="4400" dirty="0"/>
              <a:t>, &amp; Marshall Bacon shall </a:t>
            </a:r>
            <a:r>
              <a:rPr lang="en-US" sz="4400" b="1" i="1" dirty="0">
                <a:solidFill>
                  <a:srgbClr val="FF0000"/>
                </a:solidFill>
              </a:rPr>
              <a:t>purchase all the land that they can of 	</a:t>
            </a:r>
          </a:p>
          <a:p>
            <a:pPr lvl="1"/>
            <a:r>
              <a:rPr lang="en-US" sz="4400" b="1" i="1" dirty="0">
                <a:solidFill>
                  <a:srgbClr val="FF0000"/>
                </a:solidFill>
              </a:rPr>
              <a:t>				 the Indians</a:t>
            </a:r>
            <a:r>
              <a:rPr lang="en-US" sz="4400" b="1" i="1" dirty="0">
                <a:solidFill>
                  <a:srgbClr val="3366FF"/>
                </a:solidFill>
              </a:rPr>
              <a:t> </a:t>
            </a:r>
            <a:r>
              <a:rPr lang="en-US" sz="4400" i="1" dirty="0"/>
              <a:t>;</a:t>
            </a:r>
            <a:r>
              <a:rPr lang="en-US" sz="4400" dirty="0"/>
              <a:t> in those parts towards </a:t>
            </a:r>
            <a:r>
              <a:rPr lang="en-US" sz="4400" dirty="0" err="1"/>
              <a:t>Sosoneessett</a:t>
            </a:r>
            <a:r>
              <a:rPr lang="en-US" sz="4400" dirty="0"/>
              <a:t>. </a:t>
            </a:r>
          </a:p>
          <a:p>
            <a:r>
              <a:rPr lang="en-US" sz="4400" b="1" dirty="0"/>
              <a:t>1665          </a:t>
            </a:r>
            <a:r>
              <a:rPr lang="en-US" sz="4400" b="1" dirty="0">
                <a:solidFill>
                  <a:srgbClr val="3366FF"/>
                </a:solidFill>
              </a:rPr>
              <a:t>Bourne </a:t>
            </a:r>
            <a:r>
              <a:rPr lang="en-US" sz="4400" b="1" dirty="0"/>
              <a:t>purchased a large tract of land for Government</a:t>
            </a:r>
            <a:r>
              <a:rPr lang="en-US" sz="4400" dirty="0"/>
              <a:t>. </a:t>
            </a:r>
          </a:p>
          <a:p>
            <a:r>
              <a:rPr lang="en-US" sz="4400" b="1" dirty="0"/>
              <a:t>1667          </a:t>
            </a:r>
            <a:r>
              <a:rPr lang="en-US" sz="4400" b="1" dirty="0">
                <a:solidFill>
                  <a:srgbClr val="3366FF"/>
                </a:solidFill>
              </a:rPr>
              <a:t>Bourne</a:t>
            </a:r>
            <a:r>
              <a:rPr lang="en-US" sz="4400" b="1" dirty="0"/>
              <a:t> purchased at Pocasset </a:t>
            </a:r>
            <a:r>
              <a:rPr lang="en-US" sz="4400" b="1" dirty="0">
                <a:solidFill>
                  <a:srgbClr val="008000"/>
                </a:solidFill>
              </a:rPr>
              <a:t>(West Falmouth)</a:t>
            </a:r>
            <a:r>
              <a:rPr lang="en-US" sz="4400" b="1" dirty="0"/>
              <a:t> large tract</a:t>
            </a:r>
            <a:r>
              <a:rPr lang="en-US" sz="4400" dirty="0"/>
              <a:t>.) </a:t>
            </a:r>
          </a:p>
          <a:p>
            <a:pPr lvl="8"/>
            <a:r>
              <a:rPr lang="en-US" sz="2800" dirty="0"/>
              <a:t>https://</a:t>
            </a:r>
            <a:r>
              <a:rPr lang="en-US" sz="2800" dirty="0" err="1"/>
              <a:t>archive.org</a:t>
            </a:r>
            <a:r>
              <a:rPr lang="en-US" sz="2800" dirty="0"/>
              <a:t>/stream/historyofrichard00dyke/historyofrichard00dyke_djvu.txt</a:t>
            </a:r>
          </a:p>
        </p:txBody>
      </p:sp>
    </p:spTree>
    <p:extLst>
      <p:ext uri="{BB962C8B-B14F-4D97-AF65-F5344CB8AC3E}">
        <p14:creationId xmlns:p14="http://schemas.microsoft.com/office/powerpoint/2010/main" val="2262003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699771" y="557860"/>
            <a:ext cx="7464225" cy="1015663"/>
          </a:xfrm>
          <a:prstGeom prst="rect">
            <a:avLst/>
          </a:prstGeom>
          <a:noFill/>
        </p:spPr>
        <p:txBody>
          <a:bodyPr wrap="square" rtlCol="0">
            <a:spAutoFit/>
          </a:bodyPr>
          <a:lstStyle/>
          <a:p>
            <a:r>
              <a:rPr lang="en-US" sz="6000" dirty="0">
                <a:solidFill>
                  <a:srgbClr val="3366FF"/>
                </a:solidFill>
              </a:rPr>
              <a:t>“PRAYING</a:t>
            </a:r>
            <a:r>
              <a:rPr lang="en-US" sz="6000" dirty="0"/>
              <a:t> </a:t>
            </a:r>
            <a:r>
              <a:rPr lang="en-US" sz="6000" dirty="0">
                <a:solidFill>
                  <a:srgbClr val="FF6600"/>
                </a:solidFill>
              </a:rPr>
              <a:t>INDIANS”</a:t>
            </a:r>
          </a:p>
        </p:txBody>
      </p:sp>
      <p:sp>
        <p:nvSpPr>
          <p:cNvPr id="3" name="Rectangle 2"/>
          <p:cNvSpPr/>
          <p:nvPr/>
        </p:nvSpPr>
        <p:spPr>
          <a:xfrm>
            <a:off x="420739" y="1573523"/>
            <a:ext cx="21104121" cy="15345739"/>
          </a:xfrm>
          <a:prstGeom prst="rect">
            <a:avLst/>
          </a:prstGeom>
        </p:spPr>
        <p:txBody>
          <a:bodyPr wrap="square">
            <a:spAutoFit/>
          </a:bodyPr>
          <a:lstStyle/>
          <a:p>
            <a:pPr marL="742950" indent="-742950">
              <a:lnSpc>
                <a:spcPct val="120000"/>
              </a:lnSpc>
              <a:buAutoNum type="arabicPlain" startAt="1658"/>
            </a:pPr>
            <a:r>
              <a:rPr lang="en-US" sz="4000" dirty="0">
                <a:solidFill>
                  <a:srgbClr val="FF0000"/>
                </a:solidFill>
              </a:rPr>
              <a:t> </a:t>
            </a:r>
            <a:r>
              <a:rPr lang="en-US" sz="4000" dirty="0"/>
              <a:t>     		</a:t>
            </a:r>
            <a:r>
              <a:rPr lang="en-US" sz="4000" b="1" dirty="0">
                <a:solidFill>
                  <a:srgbClr val="3366FF"/>
                </a:solidFill>
              </a:rPr>
              <a:t>English colonists began to settle </a:t>
            </a:r>
            <a:r>
              <a:rPr lang="en-US" sz="4000" dirty="0"/>
              <a:t>the area of present-day </a:t>
            </a:r>
            <a:r>
              <a:rPr lang="en-US" sz="4000" b="1" dirty="0">
                <a:solidFill>
                  <a:srgbClr val="FF6600"/>
                </a:solidFill>
              </a:rPr>
              <a:t>Mashpee</a:t>
            </a:r>
            <a:r>
              <a:rPr lang="en-US" sz="4000" dirty="0"/>
              <a:t> (MA) 				  								</a:t>
            </a:r>
            <a:r>
              <a:rPr lang="en-US" sz="3600" dirty="0"/>
              <a:t>With assistance of </a:t>
            </a:r>
            <a:r>
              <a:rPr lang="en-US" sz="3600" b="1" dirty="0">
                <a:solidFill>
                  <a:srgbClr val="3366FF"/>
                </a:solidFill>
              </a:rPr>
              <a:t>HARVARD COLLEGE </a:t>
            </a:r>
            <a:r>
              <a:rPr lang="en-US" sz="3600" b="1" dirty="0"/>
              <a:t>APPOINTED missionary </a:t>
            </a:r>
            <a:r>
              <a:rPr lang="en-US" sz="3600" b="1" dirty="0">
                <a:solidFill>
                  <a:srgbClr val="3366FF"/>
                </a:solidFill>
              </a:rPr>
              <a:t>RICHARD BOURNE </a:t>
            </a:r>
            <a:r>
              <a:rPr lang="en-US" sz="3600" dirty="0"/>
              <a:t>(ENGLAND 1600 -				 1682 USA) 	from Sandwich:</a:t>
            </a:r>
          </a:p>
          <a:p>
            <a:pPr marL="2400300" lvl="4" indent="-571500">
              <a:lnSpc>
                <a:spcPct val="120000"/>
              </a:lnSpc>
              <a:buFont typeface="Arial" panose="020B0604020202020204" pitchFamily="34" charset="0"/>
              <a:buChar char="•"/>
            </a:pPr>
            <a:r>
              <a:rPr lang="en-US" sz="3600" b="1" dirty="0">
                <a:solidFill>
                  <a:srgbClr val="3366FF"/>
                </a:solidFill>
              </a:rPr>
              <a:t>BOURNE</a:t>
            </a:r>
            <a:r>
              <a:rPr lang="en-US" sz="3600" dirty="0"/>
              <a:t> </a:t>
            </a:r>
            <a:r>
              <a:rPr lang="en-US" sz="3600" b="1" dirty="0"/>
              <a:t>preached in </a:t>
            </a:r>
            <a:r>
              <a:rPr lang="en-US" sz="3600" b="1" dirty="0">
                <a:solidFill>
                  <a:schemeClr val="accent2">
                    <a:lumMod val="75000"/>
                  </a:schemeClr>
                </a:solidFill>
              </a:rPr>
              <a:t>WAMPANOAG</a:t>
            </a:r>
            <a:r>
              <a:rPr lang="en-US" sz="3600" b="1" dirty="0"/>
              <a:t>, taught </a:t>
            </a:r>
            <a:r>
              <a:rPr lang="en-US" sz="3600" b="1" dirty="0">
                <a:solidFill>
                  <a:srgbClr val="C55A11"/>
                </a:solidFill>
              </a:rPr>
              <a:t>MASHPEES</a:t>
            </a:r>
            <a:r>
              <a:rPr lang="en-US" sz="3600" b="1" dirty="0"/>
              <a:t> to read and write native tongue</a:t>
            </a:r>
            <a:r>
              <a:rPr lang="en-US" sz="3600" dirty="0"/>
              <a:t>,</a:t>
            </a:r>
          </a:p>
          <a:p>
            <a:pPr lvl="5">
              <a:lnSpc>
                <a:spcPct val="120000"/>
              </a:lnSpc>
            </a:pPr>
            <a:r>
              <a:rPr lang="en-US" sz="3600" b="1" dirty="0">
                <a:solidFill>
                  <a:srgbClr val="3366FF"/>
                </a:solidFill>
              </a:rPr>
              <a:t>  HIS GOAL? </a:t>
            </a:r>
            <a:r>
              <a:rPr lang="en-US" sz="3600" b="1" dirty="0">
                <a:solidFill>
                  <a:schemeClr val="accent2">
                    <a:lumMod val="75000"/>
                  </a:schemeClr>
                </a:solidFill>
              </a:rPr>
              <a:t>Autonomy</a:t>
            </a:r>
            <a:r>
              <a:rPr lang="en-US" sz="3600" dirty="0"/>
              <a:t> for </a:t>
            </a:r>
            <a:r>
              <a:rPr lang="en-US" sz="3600" b="1" dirty="0">
                <a:solidFill>
                  <a:srgbClr val="C55A11"/>
                </a:solidFill>
              </a:rPr>
              <a:t>Wampanoag, manage their own affairs, own land + have self respect.       	</a:t>
            </a:r>
            <a:r>
              <a:rPr lang="en-US" sz="3600" b="1" dirty="0">
                <a:solidFill>
                  <a:srgbClr val="3366FF"/>
                </a:solidFill>
              </a:rPr>
              <a:t>Worked 20 years to obtain land </a:t>
            </a:r>
            <a:r>
              <a:rPr lang="en-US" sz="3600" dirty="0"/>
              <a:t>for at </a:t>
            </a:r>
            <a:r>
              <a:rPr lang="en-US" sz="3600" b="1" dirty="0">
                <a:solidFill>
                  <a:schemeClr val="accent2">
                    <a:lumMod val="75000"/>
                  </a:schemeClr>
                </a:solidFill>
              </a:rPr>
              <a:t>Mashpee for a Reservation.</a:t>
            </a:r>
          </a:p>
          <a:p>
            <a:pPr marL="3771900" lvl="7" indent="-571500">
              <a:lnSpc>
                <a:spcPct val="120000"/>
              </a:lnSpc>
              <a:buFont typeface="Arial"/>
              <a:buChar char="•"/>
            </a:pPr>
            <a:r>
              <a:rPr lang="en-US" sz="3200" b="1" u="sng" dirty="0"/>
              <a:t>Plymouth Colony Records</a:t>
            </a:r>
            <a:r>
              <a:rPr lang="en-US" sz="3200" u="sng" dirty="0"/>
              <a:t>, Vol. 6, p.159  1 Mass. </a:t>
            </a:r>
            <a:r>
              <a:rPr lang="en-US" sz="3200" b="1" u="sng" dirty="0"/>
              <a:t>Historical Society Collections,</a:t>
            </a:r>
            <a:r>
              <a:rPr lang="en-US" sz="3200" u="sng" dirty="0"/>
              <a:t> Vol. 3 p 188:                       </a:t>
            </a:r>
          </a:p>
          <a:p>
            <a:pPr marL="2628900" lvl="5" indent="-342900">
              <a:lnSpc>
                <a:spcPct val="120000"/>
              </a:lnSpc>
              <a:buFont typeface="Arial" panose="020B0604020202020204" pitchFamily="34" charset="0"/>
              <a:buChar char="•"/>
            </a:pPr>
            <a:r>
              <a:rPr lang="en-US" sz="2400" dirty="0"/>
              <a:t>“</a:t>
            </a:r>
            <a:r>
              <a:rPr lang="en-US" sz="3600" b="1" dirty="0">
                <a:solidFill>
                  <a:srgbClr val="FF0000"/>
                </a:solidFill>
              </a:rPr>
              <a:t>THE ORIGINAL GRANT: </a:t>
            </a:r>
            <a:r>
              <a:rPr lang="en-US" sz="3600" b="1" i="1" dirty="0">
                <a:solidFill>
                  <a:srgbClr val="FF6600"/>
                </a:solidFill>
              </a:rPr>
              <a:t>unable to find either in </a:t>
            </a:r>
            <a:r>
              <a:rPr lang="en-US" sz="3600" b="1" dirty="0">
                <a:solidFill>
                  <a:srgbClr val="3366FF"/>
                </a:solidFill>
              </a:rPr>
              <a:t>the State Archives or at Barnstable</a:t>
            </a:r>
            <a:r>
              <a:rPr lang="en-US" sz="2400" dirty="0"/>
              <a:t>, </a:t>
            </a:r>
            <a:r>
              <a:rPr lang="en-US" sz="3200" dirty="0"/>
              <a:t>but it is said to have been </a:t>
            </a:r>
            <a:r>
              <a:rPr lang="en-US" sz="3200" b="1" dirty="0"/>
              <a:t>obtained through the efforts of </a:t>
            </a:r>
            <a:r>
              <a:rPr lang="en-US" sz="3200" b="1" dirty="0">
                <a:solidFill>
                  <a:srgbClr val="FF0000"/>
                </a:solidFill>
              </a:rPr>
              <a:t>Richard Bourne, after 1600</a:t>
            </a:r>
            <a:r>
              <a:rPr lang="en-US" sz="3200" b="1" dirty="0"/>
              <a:t>. In 1672, this grant was confirmed before John Alden by </a:t>
            </a:r>
            <a:r>
              <a:rPr lang="en-US" sz="3200" b="1" dirty="0" err="1"/>
              <a:t>Quachetasset</a:t>
            </a:r>
            <a:r>
              <a:rPr lang="en-US" sz="3200" b="1" dirty="0"/>
              <a:t>* 	</a:t>
            </a:r>
            <a:r>
              <a:rPr lang="en-US" sz="2400" b="1" dirty="0"/>
              <a:t>			</a:t>
            </a:r>
            <a:r>
              <a:rPr lang="en-US" sz="2000" b="1" dirty="0">
                <a:hlinkClick r:id="rId2"/>
              </a:rPr>
              <a:t>https://archive.org/stream/richardbournemis00aye/richardbournemis00aye_djvu.txt</a:t>
            </a:r>
            <a:endParaRPr lang="en-US" sz="4000" dirty="0"/>
          </a:p>
          <a:p>
            <a:pPr marL="742950" indent="-742950">
              <a:lnSpc>
                <a:spcPct val="90000"/>
              </a:lnSpc>
              <a:buAutoNum type="arabicPlain" startAt="1660"/>
            </a:pPr>
            <a:r>
              <a:rPr lang="en-US" sz="4000" dirty="0"/>
              <a:t>     		</a:t>
            </a:r>
            <a:r>
              <a:rPr lang="en-US" sz="4000" b="1" dirty="0">
                <a:solidFill>
                  <a:srgbClr val="3366FF"/>
                </a:solidFill>
              </a:rPr>
              <a:t>Colonists “allowed” </a:t>
            </a:r>
            <a:r>
              <a:rPr lang="en-US" sz="4000" b="1" dirty="0">
                <a:solidFill>
                  <a:srgbClr val="FF6600"/>
                </a:solidFill>
              </a:rPr>
              <a:t>Wampanoag converts </a:t>
            </a:r>
            <a:r>
              <a:rPr lang="en-US" sz="4000" b="1" dirty="0"/>
              <a:t>to Christianity</a:t>
            </a:r>
            <a:r>
              <a:rPr lang="en-US" sz="4000" dirty="0"/>
              <a:t> about </a:t>
            </a:r>
            <a:r>
              <a:rPr lang="en-US" sz="4000" b="1" dirty="0">
                <a:solidFill>
                  <a:srgbClr val="FF0000"/>
                </a:solidFill>
              </a:rPr>
              <a:t>50 squares miles </a:t>
            </a:r>
            <a:r>
              <a:rPr lang="en-US" sz="4000" dirty="0"/>
              <a:t>(130 	</a:t>
            </a:r>
          </a:p>
          <a:p>
            <a:pPr>
              <a:lnSpc>
                <a:spcPct val="90000"/>
              </a:lnSpc>
            </a:pPr>
            <a:r>
              <a:rPr lang="en-US" sz="4000" dirty="0"/>
              <a:t>					km) </a:t>
            </a:r>
            <a:r>
              <a:rPr lang="en-US" sz="4000" b="1" dirty="0"/>
              <a:t>	in English settlement</a:t>
            </a:r>
            <a:r>
              <a:rPr lang="en-US" sz="4000" dirty="0"/>
              <a:t>.</a:t>
            </a:r>
          </a:p>
          <a:p>
            <a:pPr marL="742950" indent="-742950">
              <a:lnSpc>
                <a:spcPct val="120000"/>
              </a:lnSpc>
              <a:buAutoNum type="arabicPlain" startAt="1660"/>
            </a:pPr>
            <a:r>
              <a:rPr lang="en-US" sz="4000" dirty="0"/>
              <a:t>      	   </a:t>
            </a:r>
            <a:r>
              <a:rPr lang="en-US" sz="4000" b="1" dirty="0">
                <a:solidFill>
                  <a:srgbClr val="FF6600"/>
                </a:solidFill>
              </a:rPr>
              <a:t>PRAYING INDIANS: Wampanoag </a:t>
            </a:r>
            <a:r>
              <a:rPr lang="en-US" sz="4000" dirty="0"/>
              <a:t>governed themselves </a:t>
            </a:r>
            <a:r>
              <a:rPr lang="en-US" sz="4000" b="1" dirty="0">
                <a:solidFill>
                  <a:srgbClr val="3366FF"/>
                </a:solidFill>
              </a:rPr>
              <a:t>with a court of law and trials </a:t>
            </a:r>
            <a:r>
              <a:rPr lang="en-US" sz="4000" dirty="0"/>
              <a:t>						</a:t>
            </a:r>
            <a:r>
              <a:rPr lang="en-US" sz="4000" b="1" dirty="0">
                <a:solidFill>
                  <a:srgbClr val="3366FF"/>
                </a:solidFill>
              </a:rPr>
              <a:t>according to English custom</a:t>
            </a:r>
            <a:r>
              <a:rPr lang="en-US" sz="4000" dirty="0">
                <a:solidFill>
                  <a:srgbClr val="3366FF"/>
                </a:solidFill>
              </a:rPr>
              <a:t>.</a:t>
            </a:r>
            <a:endParaRPr lang="en-US" sz="4000" dirty="0"/>
          </a:p>
          <a:p>
            <a:pPr>
              <a:lnSpc>
                <a:spcPct val="90000"/>
              </a:lnSpc>
            </a:pPr>
            <a:r>
              <a:rPr lang="en-US" sz="4000" dirty="0"/>
              <a:t>1670-85	   </a:t>
            </a:r>
            <a:r>
              <a:rPr lang="en-US" sz="4000" b="1" dirty="0">
                <a:solidFill>
                  <a:srgbClr val="3366FF"/>
                </a:solidFill>
              </a:rPr>
              <a:t>REV. BOURNE </a:t>
            </a:r>
            <a:r>
              <a:rPr lang="en-US" sz="4000" dirty="0">
                <a:solidFill>
                  <a:srgbClr val="000000"/>
                </a:solidFill>
              </a:rPr>
              <a:t>at</a:t>
            </a:r>
            <a:r>
              <a:rPr lang="en-US" sz="4000" b="1" dirty="0">
                <a:solidFill>
                  <a:srgbClr val="3366FF"/>
                </a:solidFill>
              </a:rPr>
              <a:t> </a:t>
            </a:r>
            <a:r>
              <a:rPr lang="en-US" sz="4000" b="1" dirty="0">
                <a:solidFill>
                  <a:srgbClr val="FF6600"/>
                </a:solidFill>
              </a:rPr>
              <a:t>Old Indian Meetinghouse, 	</a:t>
            </a:r>
            <a:r>
              <a:rPr lang="en-US" sz="4000" dirty="0">
                <a:solidFill>
                  <a:srgbClr val="FF6600"/>
                </a:solidFill>
              </a:rPr>
              <a:t>Mashpee MA  </a:t>
            </a:r>
            <a:endParaRPr lang="en-US" sz="4000" b="1" dirty="0"/>
          </a:p>
          <a:p>
            <a:pPr>
              <a:lnSpc>
                <a:spcPct val="90000"/>
              </a:lnSpc>
            </a:pPr>
            <a:r>
              <a:rPr lang="en-US" sz="4000" dirty="0">
                <a:solidFill>
                  <a:srgbClr val="FF0000"/>
                </a:solidFill>
              </a:rPr>
              <a:t>1675-76</a:t>
            </a:r>
            <a:r>
              <a:rPr lang="en-US" sz="4000" dirty="0"/>
              <a:t>	   </a:t>
            </a:r>
            <a:r>
              <a:rPr lang="en-US" sz="4000" b="1" dirty="0">
                <a:solidFill>
                  <a:srgbClr val="3366FF"/>
                </a:solidFill>
              </a:rPr>
              <a:t>KING PHILIP’S WAR </a:t>
            </a:r>
            <a:r>
              <a:rPr lang="en-US" sz="4000" b="1" dirty="0">
                <a:solidFill>
                  <a:srgbClr val="FF6600"/>
                </a:solidFill>
              </a:rPr>
              <a:t>MASHPEE WAMPANOAG </a:t>
            </a:r>
            <a:r>
              <a:rPr lang="en-US" sz="4000" b="1" dirty="0"/>
              <a:t>+ CAPE COD </a:t>
            </a:r>
            <a:r>
              <a:rPr lang="en-US" sz="4000" dirty="0"/>
              <a:t>were </a:t>
            </a:r>
            <a:r>
              <a:rPr lang="en-US" sz="4000" b="1" dirty="0"/>
              <a:t>geographically	isolated</a:t>
            </a:r>
          </a:p>
          <a:p>
            <a:pPr>
              <a:lnSpc>
                <a:spcPct val="90000"/>
              </a:lnSpc>
            </a:pPr>
            <a:r>
              <a:rPr lang="en-US" sz="4000" b="1" dirty="0">
                <a:solidFill>
                  <a:srgbClr val="FF6600"/>
                </a:solidFill>
              </a:rPr>
              <a:t>				   Following Wampanoag defeat </a:t>
            </a:r>
            <a:r>
              <a:rPr lang="en-US" sz="4000" dirty="0"/>
              <a:t>in </a:t>
            </a:r>
            <a:r>
              <a:rPr lang="en-US" sz="4000" b="1" dirty="0">
                <a:solidFill>
                  <a:srgbClr val="0070C0"/>
                </a:solidFill>
              </a:rPr>
              <a:t>KING PHILIP’S WAR</a:t>
            </a:r>
            <a:r>
              <a:rPr lang="en-US" sz="4000" dirty="0">
                <a:solidFill>
                  <a:srgbClr val="FF6600"/>
                </a:solidFill>
              </a:rPr>
              <a:t> </a:t>
            </a:r>
            <a:r>
              <a:rPr lang="en-US" sz="4000" b="1" dirty="0"/>
              <a:t>those on mainland </a:t>
            </a:r>
            <a:r>
              <a:rPr lang="en-US" sz="4000" dirty="0"/>
              <a:t>were 					</a:t>
            </a:r>
          </a:p>
          <a:p>
            <a:pPr lvl="3">
              <a:lnSpc>
                <a:spcPct val="90000"/>
              </a:lnSpc>
            </a:pPr>
            <a:r>
              <a:rPr lang="en-US" sz="4000" b="1" dirty="0"/>
              <a:t>	    resettled</a:t>
            </a:r>
            <a:r>
              <a:rPr lang="en-US" sz="4000" dirty="0"/>
              <a:t> with the </a:t>
            </a:r>
            <a:r>
              <a:rPr lang="en-US" sz="4000" dirty="0" err="1"/>
              <a:t>Sakonnet</a:t>
            </a:r>
            <a:r>
              <a:rPr lang="en-US" sz="4000" dirty="0"/>
              <a:t> in present-day Rhode Island.</a:t>
            </a:r>
          </a:p>
          <a:p>
            <a:pPr lvl="3">
              <a:lnSpc>
                <a:spcPct val="90000"/>
              </a:lnSpc>
            </a:pPr>
            <a:r>
              <a:rPr lang="en-US" sz="4000" b="1" dirty="0">
                <a:solidFill>
                  <a:srgbClr val="FF6600"/>
                </a:solidFill>
              </a:rPr>
              <a:t>		Other Wampanoag were forced 	to settle in praying towns</a:t>
            </a:r>
            <a:r>
              <a:rPr lang="en-US" sz="4000" dirty="0"/>
              <a:t>, such as </a:t>
            </a:r>
            <a:r>
              <a:rPr lang="en-US" sz="4000" b="1" dirty="0">
                <a:solidFill>
                  <a:srgbClr val="FF6600"/>
                </a:solidFill>
              </a:rPr>
              <a:t>Mashpee</a:t>
            </a:r>
            <a:r>
              <a:rPr lang="en-US" sz="4000" dirty="0"/>
              <a:t>, in 			 						  					      				   Barnstable County on Cape Cod.</a:t>
            </a:r>
          </a:p>
          <a:p>
            <a:pPr lvl="1">
              <a:lnSpc>
                <a:spcPct val="90000"/>
              </a:lnSpc>
            </a:pPr>
            <a:r>
              <a:rPr lang="en-US" sz="4000" dirty="0"/>
              <a:t>				</a:t>
            </a:r>
            <a:r>
              <a:rPr lang="en-US" sz="4000" b="1" dirty="0"/>
              <a:t>Colonists </a:t>
            </a:r>
          </a:p>
          <a:p>
            <a:pPr marL="2857500" lvl="5" indent="-571500">
              <a:lnSpc>
                <a:spcPct val="90000"/>
              </a:lnSpc>
              <a:buFont typeface="Arial" panose="020B0604020202020204" pitchFamily="34" charset="0"/>
              <a:buChar char="•"/>
            </a:pPr>
            <a:r>
              <a:rPr lang="en-US" sz="4000" b="1" dirty="0">
                <a:solidFill>
                  <a:srgbClr val="FF0000"/>
                </a:solidFill>
              </a:rPr>
              <a:t>SOLD many Wampanoag men into slavery </a:t>
            </a:r>
            <a:r>
              <a:rPr lang="en-US" sz="4000" dirty="0"/>
              <a:t>in the Caribbean + enslaved women 	</a:t>
            </a:r>
          </a:p>
          <a:p>
            <a:pPr lvl="1">
              <a:lnSpc>
                <a:spcPct val="90000"/>
              </a:lnSpc>
            </a:pPr>
            <a:r>
              <a:rPr lang="en-US" sz="4000" dirty="0"/>
              <a:t>			    	and children in New England. </a:t>
            </a:r>
          </a:p>
          <a:p>
            <a:pPr marL="2857500" lvl="5" indent="-571500">
              <a:lnSpc>
                <a:spcPct val="90000"/>
              </a:lnSpc>
              <a:buFont typeface="Arial" panose="020B0604020202020204" pitchFamily="34" charset="0"/>
              <a:buChar char="•"/>
            </a:pPr>
            <a:r>
              <a:rPr lang="en-US" sz="4000" b="1" dirty="0">
                <a:solidFill>
                  <a:srgbClr val="3366FF"/>
                </a:solidFill>
              </a:rPr>
              <a:t>DESIGNATED </a:t>
            </a:r>
            <a:r>
              <a:rPr lang="en-US" sz="4000" b="1" dirty="0">
                <a:solidFill>
                  <a:srgbClr val="FF6600"/>
                </a:solidFill>
              </a:rPr>
              <a:t>Mashpee </a:t>
            </a:r>
            <a:r>
              <a:rPr lang="en-US" sz="4000" b="1" dirty="0">
                <a:solidFill>
                  <a:srgbClr val="3366FF"/>
                </a:solidFill>
              </a:rPr>
              <a:t>on Cape Cod, as </a:t>
            </a:r>
            <a:r>
              <a:rPr lang="en-US" sz="4000" b="1" dirty="0">
                <a:solidFill>
                  <a:srgbClr val="FF0000"/>
                </a:solidFill>
              </a:rPr>
              <a:t>largest Native American reservation in					    																					  				Massachusetts.</a:t>
            </a:r>
          </a:p>
        </p:txBody>
      </p:sp>
    </p:spTree>
    <p:extLst>
      <p:ext uri="{BB962C8B-B14F-4D97-AF65-F5344CB8AC3E}">
        <p14:creationId xmlns:p14="http://schemas.microsoft.com/office/powerpoint/2010/main" val="100391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AA1D9-875A-F74A-9F18-D32E9D39D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243" y="1074774"/>
            <a:ext cx="2628900" cy="3124200"/>
          </a:xfrm>
          <a:prstGeom prst="rect">
            <a:avLst/>
          </a:prstGeom>
        </p:spPr>
      </p:pic>
      <p:pic>
        <p:nvPicPr>
          <p:cNvPr id="11" name="Picture 10">
            <a:extLst>
              <a:ext uri="{FF2B5EF4-FFF2-40B4-BE49-F238E27FC236}">
                <a16:creationId xmlns:a16="http://schemas.microsoft.com/office/drawing/2014/main" id="{5549D5B0-AD74-F44A-9C30-11789A2E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1576" y="948552"/>
            <a:ext cx="8638754" cy="11179564"/>
          </a:xfrm>
          <a:prstGeom prst="rect">
            <a:avLst/>
          </a:prstGeom>
        </p:spPr>
      </p:pic>
      <p:sp>
        <p:nvSpPr>
          <p:cNvPr id="12" name="Rectangle 11">
            <a:extLst>
              <a:ext uri="{FF2B5EF4-FFF2-40B4-BE49-F238E27FC236}">
                <a16:creationId xmlns:a16="http://schemas.microsoft.com/office/drawing/2014/main" id="{926C2FAB-3ABC-7845-AE49-A5D20632BA10}"/>
              </a:ext>
            </a:extLst>
          </p:cNvPr>
          <p:cNvSpPr/>
          <p:nvPr/>
        </p:nvSpPr>
        <p:spPr>
          <a:xfrm>
            <a:off x="3696143" y="2366066"/>
            <a:ext cx="9548802" cy="1846659"/>
          </a:xfrm>
          <a:prstGeom prst="rect">
            <a:avLst/>
          </a:prstGeom>
        </p:spPr>
        <p:txBody>
          <a:bodyPr wrap="square">
            <a:spAutoFit/>
          </a:bodyPr>
          <a:lstStyle/>
          <a:p>
            <a:pPr marL="457200" marR="0">
              <a:spcBef>
                <a:spcPts val="0"/>
              </a:spcBef>
              <a:spcAft>
                <a:spcPts val="0"/>
              </a:spcAft>
            </a:pP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ERICA H ADAMS    </a:t>
            </a: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www.EricaHAdams.com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WEST FALMOUTH QUAKER + MASHPEE resident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ARTIST </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WRITER</a:t>
            </a:r>
            <a:r>
              <a:rPr lang="en-US" dirty="0">
                <a:latin typeface="Calibri" panose="020F0502020204030204" pitchFamily="34" charset="0"/>
                <a:ea typeface="Calibri" panose="020F0502020204030204" pitchFamily="34" charset="0"/>
                <a:cs typeface="Calibri" panose="020F0502020204030204" pitchFamily="34" charset="0"/>
              </a:rPr>
              <a:t> + </a:t>
            </a:r>
            <a:r>
              <a:rPr lang="en-US" b="1" dirty="0">
                <a:latin typeface="Calibri" panose="020F0502020204030204" pitchFamily="34" charset="0"/>
                <a:ea typeface="Calibri" panose="020F0502020204030204" pitchFamily="34" charset="0"/>
                <a:cs typeface="Calibri" panose="020F0502020204030204" pitchFamily="34" charset="0"/>
              </a:rPr>
              <a:t>CURATOR + </a:t>
            </a:r>
            <a:r>
              <a:rPr lang="en-US" dirty="0">
                <a:latin typeface="Calibri" panose="020F0502020204030204" pitchFamily="34" charset="0"/>
                <a:ea typeface="Calibri" panose="020F0502020204030204" pitchFamily="34" charset="0"/>
                <a:cs typeface="Calibri" panose="020F0502020204030204" pitchFamily="34" charset="0"/>
              </a:rPr>
              <a:t>Retired </a:t>
            </a:r>
            <a:r>
              <a:rPr lang="en-US" b="1" dirty="0">
                <a:latin typeface="Calibri" panose="020F0502020204030204" pitchFamily="34" charset="0"/>
                <a:ea typeface="Calibri" panose="020F0502020204030204" pitchFamily="34" charset="0"/>
                <a:cs typeface="Calibri" panose="020F0502020204030204" pitchFamily="34" charset="0"/>
              </a:rPr>
              <a:t>FACULTY of </a:t>
            </a:r>
            <a:r>
              <a:rPr lang="en-US" b="1" u="sng" dirty="0">
                <a:latin typeface="Calibri" panose="020F0502020204030204" pitchFamily="34" charset="0"/>
                <a:ea typeface="Calibri" panose="020F0502020204030204" pitchFamily="34" charset="0"/>
                <a:cs typeface="Calibri" panose="020F0502020204030204" pitchFamily="34" charset="0"/>
              </a:rPr>
              <a:t>Fine Arts</a:t>
            </a:r>
            <a:r>
              <a:rPr lang="en-US" u="sng" dirty="0">
                <a:latin typeface="Calibri" panose="020F0502020204030204" pitchFamily="34" charset="0"/>
                <a:ea typeface="Calibri" panose="020F0502020204030204" pitchFamily="34" charset="0"/>
                <a:cs typeface="Calibri" panose="020F0502020204030204" pitchFamily="34" charset="0"/>
              </a:rPr>
              <a:t> at </a:t>
            </a:r>
            <a:r>
              <a:rPr lang="en-US" b="1" u="sng" dirty="0">
                <a:latin typeface="Calibri" panose="020F0502020204030204" pitchFamily="34" charset="0"/>
                <a:ea typeface="Calibri" panose="020F0502020204030204" pitchFamily="34" charset="0"/>
                <a:cs typeface="Calibri" panose="020F0502020204030204" pitchFamily="34" charset="0"/>
              </a:rPr>
              <a:t>Tufts University</a:t>
            </a:r>
            <a:r>
              <a:rPr lang="en-US" u="sng"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u="sng" dirty="0">
                <a:latin typeface="Calibri" panose="020F0502020204030204" pitchFamily="34" charset="0"/>
                <a:ea typeface="Calibri" panose="020F0502020204030204" pitchFamily="34" charset="0"/>
                <a:cs typeface="Calibri" panose="020F0502020204030204" pitchFamily="34" charset="0"/>
              </a:rPr>
              <a:t>West Falmouth Library Grant </a:t>
            </a:r>
            <a:r>
              <a:rPr lang="en-US" b="1" u="sng" dirty="0">
                <a:latin typeface="Calibri" panose="020F0502020204030204" pitchFamily="34" charset="0"/>
                <a:ea typeface="Calibri" panose="020F0502020204030204" pitchFamily="34" charset="0"/>
                <a:cs typeface="Calibri" panose="020F0502020204030204" pitchFamily="34" charset="0"/>
              </a:rPr>
              <a:t>RESEARCH + ORAL HISTORIES </a:t>
            </a:r>
            <a:r>
              <a:rPr lang="en-US" dirty="0">
                <a:latin typeface="Calibri" panose="020F0502020204030204" pitchFamily="34" charset="0"/>
                <a:ea typeface="Calibri" panose="020F0502020204030204" pitchFamily="34" charset="0"/>
                <a:cs typeface="Calibri" panose="020F0502020204030204" pitchFamily="34" charset="0"/>
              </a:rPr>
              <a:t>including Wampanoag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QUAKER: (2) LEGACY GRANTS (</a:t>
            </a:r>
            <a:r>
              <a:rPr lang="en-US" dirty="0">
                <a:latin typeface="Calibri" panose="020F0502020204030204" pitchFamily="34" charset="0"/>
                <a:ea typeface="Calibri" panose="020F0502020204030204" pitchFamily="34" charset="0"/>
                <a:cs typeface="Calibri" panose="020F0502020204030204" pitchFamily="34" charset="0"/>
              </a:rPr>
              <a:t>2019 + 2017) </a:t>
            </a:r>
            <a:r>
              <a:rPr lang="en-US" b="1" dirty="0">
                <a:latin typeface="Calibri" panose="020F0502020204030204" pitchFamily="34" charset="0"/>
                <a:ea typeface="Calibri" panose="020F0502020204030204" pitchFamily="34" charset="0"/>
                <a:cs typeface="Calibri" panose="020F0502020204030204" pitchFamily="34" charset="0"/>
              </a:rPr>
              <a:t>to create dialogues about diversity + peace</a:t>
            </a:r>
            <a:r>
              <a:rPr lang="en-US" dirty="0">
                <a:latin typeface="Calibri" panose="020F0502020204030204" pitchFamily="34" charset="0"/>
                <a:ea typeface="Calibri" panose="020F0502020204030204" pitchFamily="34" charset="0"/>
                <a:cs typeface="Calibri" panose="020F0502020204030204" pitchFamily="34" charset="0"/>
              </a:rPr>
              <a:t>:</a:t>
            </a:r>
          </a:p>
          <a:p>
            <a:pPr marL="1257300" lvl="2" indent="-342900">
              <a:buFont typeface="Courier New" panose="02070309020205020404" pitchFamily="49" charset="0"/>
              <a:buChar char="o"/>
            </a:pPr>
            <a:r>
              <a:rPr lang="en-US" b="1" u="sng" dirty="0" err="1">
                <a:latin typeface="Calibri" panose="020F0502020204030204" pitchFamily="34" charset="0"/>
                <a:ea typeface="Calibri" panose="020F0502020204030204" pitchFamily="34" charset="0"/>
                <a:cs typeface="Calibri" panose="020F0502020204030204" pitchFamily="34" charset="0"/>
              </a:rPr>
              <a:t>Respeto</a:t>
            </a:r>
            <a:r>
              <a:rPr lang="en-US" b="1" u="sng" dirty="0">
                <a:latin typeface="Calibri" panose="020F0502020204030204" pitchFamily="34" charset="0"/>
                <a:ea typeface="Calibri" panose="020F0502020204030204" pitchFamily="34" charset="0"/>
                <a:cs typeface="Calibri" panose="020F0502020204030204" pitchFamily="34" charset="0"/>
              </a:rPr>
              <a:t>/Respect</a:t>
            </a:r>
            <a:r>
              <a:rPr lang="en-US" dirty="0">
                <a:latin typeface="Calibri" panose="020F0502020204030204" pitchFamily="34" charset="0"/>
                <a:ea typeface="Calibri" panose="020F0502020204030204" pitchFamily="34" charset="0"/>
                <a:cs typeface="Calibri" panose="020F0502020204030204" pitchFamily="34" charset="0"/>
              </a:rPr>
              <a:t> a CHIAPAS PHOTOGRAPHY PROJECT traveling exhibition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0CF86453-3B97-9546-A8E1-BC45FCA42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295" y="4709303"/>
            <a:ext cx="3653352" cy="2427449"/>
          </a:xfrm>
          <a:prstGeom prst="rect">
            <a:avLst/>
          </a:prstGeom>
        </p:spPr>
      </p:pic>
      <p:sp>
        <p:nvSpPr>
          <p:cNvPr id="16" name="Rectangle 15">
            <a:extLst>
              <a:ext uri="{FF2B5EF4-FFF2-40B4-BE49-F238E27FC236}">
                <a16:creationId xmlns:a16="http://schemas.microsoft.com/office/drawing/2014/main" id="{0814C306-4EF7-484B-BC5E-32BA505127BB}"/>
              </a:ext>
            </a:extLst>
          </p:cNvPr>
          <p:cNvSpPr/>
          <p:nvPr/>
        </p:nvSpPr>
        <p:spPr>
          <a:xfrm>
            <a:off x="4704647" y="5751757"/>
            <a:ext cx="8216929" cy="1384995"/>
          </a:xfrm>
          <a:prstGeom prst="rect">
            <a:avLst/>
          </a:prstGeom>
        </p:spPr>
        <p:txBody>
          <a:bodyPr wrap="square">
            <a:spAutoFit/>
          </a:bodyPr>
          <a:lstStyle/>
          <a:p>
            <a:pPr marL="457200" marR="0">
              <a:spcBef>
                <a:spcPts val="0"/>
              </a:spcBef>
              <a:spcAft>
                <a:spcPts val="0"/>
              </a:spcAft>
            </a:pP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RAMONA/</a:t>
            </a:r>
            <a:r>
              <a:rPr lang="en-US" sz="24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Nosapocket</a:t>
            </a: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 PETERS</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sz="2000" b="1" dirty="0">
                <a:latin typeface="Calibri" panose="020F0502020204030204" pitchFamily="34" charset="0"/>
                <a:ea typeface="Calibri" panose="020F0502020204030204" pitchFamily="34" charset="0"/>
                <a:cs typeface="Calibri" panose="020F0502020204030204" pitchFamily="34" charset="0"/>
              </a:rPr>
              <a:t>MASHPEE WAMPANOAG ----</a:t>
            </a:r>
            <a:r>
              <a:rPr lang="en-US" sz="2000" u="sng" dirty="0">
                <a:latin typeface="Calibri" panose="020F0502020204030204" pitchFamily="34" charset="0"/>
                <a:ea typeface="Calibri" panose="020F0502020204030204" pitchFamily="34" charset="0"/>
                <a:cs typeface="Calibri" panose="020F0502020204030204" pitchFamily="34" charset="0"/>
              </a:rPr>
              <a:t>BEAR CLAN Member</a:t>
            </a:r>
            <a:r>
              <a:rPr lang="en-US" sz="2000" dirty="0">
                <a:latin typeface="Calibri" panose="020F0502020204030204" pitchFamily="34" charset="0"/>
                <a:ea typeface="Calibri" panose="020F0502020204030204" pitchFamily="34" charset="0"/>
                <a:cs typeface="Calibri" panose="020F0502020204030204" pitchFamily="34"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sz="2000" b="1" dirty="0">
                <a:latin typeface="Calibri" panose="020F0502020204030204" pitchFamily="34" charset="0"/>
                <a:ea typeface="Calibri" panose="020F0502020204030204" pitchFamily="34" charset="0"/>
                <a:cs typeface="Calibri" panose="020F0502020204030204" pitchFamily="34" charset="0"/>
              </a:rPr>
              <a:t>PRESIDENT + FOUNDER:</a:t>
            </a:r>
            <a:r>
              <a:rPr lang="en-US" sz="2000" dirty="0">
                <a:latin typeface="Calibri" panose="020F0502020204030204" pitchFamily="34" charset="0"/>
                <a:ea typeface="Calibri" panose="020F0502020204030204" pitchFamily="34" charset="0"/>
                <a:cs typeface="Calibri" panose="020F0502020204030204" pitchFamily="34" charset="0"/>
              </a:rPr>
              <a:t> NATIVE LAND CONSERVANCY, INC 								 a Mashpee Wampanoag non-profit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C6439D1-77F8-F04E-A818-23630240B92D}"/>
              </a:ext>
            </a:extLst>
          </p:cNvPr>
          <p:cNvSpPr txBox="1"/>
          <p:nvPr/>
        </p:nvSpPr>
        <p:spPr>
          <a:xfrm>
            <a:off x="4310537" y="1165389"/>
            <a:ext cx="7243137" cy="523220"/>
          </a:xfrm>
          <a:prstGeom prst="rect">
            <a:avLst/>
          </a:prstGeom>
          <a:noFill/>
        </p:spPr>
        <p:txBody>
          <a:bodyPr wrap="none" rtlCol="0">
            <a:spAutoFit/>
          </a:bodyPr>
          <a:lstStyle/>
          <a:p>
            <a:r>
              <a:rPr lang="en-US" sz="2800" b="1" dirty="0">
                <a:solidFill>
                  <a:schemeClr val="accent6">
                    <a:lumMod val="75000"/>
                  </a:schemeClr>
                </a:solidFill>
              </a:rPr>
              <a:t>INTRO: WAMPANOAG LAND + QUAKER REFUGE</a:t>
            </a:r>
          </a:p>
        </p:txBody>
      </p:sp>
      <p:sp>
        <p:nvSpPr>
          <p:cNvPr id="19" name="TextBox 18">
            <a:extLst>
              <a:ext uri="{FF2B5EF4-FFF2-40B4-BE49-F238E27FC236}">
                <a16:creationId xmlns:a16="http://schemas.microsoft.com/office/drawing/2014/main" id="{C34C14FC-A994-264B-83AF-7A66AD7B7713}"/>
              </a:ext>
            </a:extLst>
          </p:cNvPr>
          <p:cNvSpPr txBox="1"/>
          <p:nvPr/>
        </p:nvSpPr>
        <p:spPr>
          <a:xfrm>
            <a:off x="4990349" y="4810777"/>
            <a:ext cx="4396525" cy="523220"/>
          </a:xfrm>
          <a:prstGeom prst="rect">
            <a:avLst/>
          </a:prstGeom>
          <a:noFill/>
        </p:spPr>
        <p:txBody>
          <a:bodyPr wrap="none" rtlCol="0">
            <a:spAutoFit/>
          </a:bodyPr>
          <a:lstStyle/>
          <a:p>
            <a:r>
              <a:rPr lang="en-US" sz="2800" b="1" dirty="0">
                <a:solidFill>
                  <a:schemeClr val="accent6">
                    <a:lumMod val="75000"/>
                  </a:schemeClr>
                </a:solidFill>
              </a:rPr>
              <a:t>WAMPANOAG SPIRITUALITY</a:t>
            </a:r>
          </a:p>
        </p:txBody>
      </p:sp>
      <p:pic>
        <p:nvPicPr>
          <p:cNvPr id="21" name="Picture 20">
            <a:extLst>
              <a:ext uri="{FF2B5EF4-FFF2-40B4-BE49-F238E27FC236}">
                <a16:creationId xmlns:a16="http://schemas.microsoft.com/office/drawing/2014/main" id="{7AA8E605-878F-6948-B536-4020B400B0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463" y="7456196"/>
            <a:ext cx="3460670" cy="3460670"/>
          </a:xfrm>
          <a:prstGeom prst="rect">
            <a:avLst/>
          </a:prstGeom>
        </p:spPr>
      </p:pic>
      <p:sp>
        <p:nvSpPr>
          <p:cNvPr id="22" name="TextBox 21">
            <a:extLst>
              <a:ext uri="{FF2B5EF4-FFF2-40B4-BE49-F238E27FC236}">
                <a16:creationId xmlns:a16="http://schemas.microsoft.com/office/drawing/2014/main" id="{68E56E03-32DC-6545-A3C8-A5A5C77BE917}"/>
              </a:ext>
            </a:extLst>
          </p:cNvPr>
          <p:cNvSpPr txBox="1"/>
          <p:nvPr/>
        </p:nvSpPr>
        <p:spPr>
          <a:xfrm>
            <a:off x="4990348" y="7769330"/>
            <a:ext cx="4269567" cy="523220"/>
          </a:xfrm>
          <a:prstGeom prst="rect">
            <a:avLst/>
          </a:prstGeom>
          <a:noFill/>
        </p:spPr>
        <p:txBody>
          <a:bodyPr wrap="none" rtlCol="0">
            <a:spAutoFit/>
          </a:bodyPr>
          <a:lstStyle/>
          <a:p>
            <a:r>
              <a:rPr lang="en-US" sz="2800" b="1" dirty="0">
                <a:solidFill>
                  <a:schemeClr val="accent6">
                    <a:lumMod val="75000"/>
                  </a:schemeClr>
                </a:solidFill>
              </a:rPr>
              <a:t>QUAKERS + WAMPANOAGS</a:t>
            </a:r>
          </a:p>
        </p:txBody>
      </p:sp>
      <p:sp>
        <p:nvSpPr>
          <p:cNvPr id="23" name="Rectangle 22">
            <a:extLst>
              <a:ext uri="{FF2B5EF4-FFF2-40B4-BE49-F238E27FC236}">
                <a16:creationId xmlns:a16="http://schemas.microsoft.com/office/drawing/2014/main" id="{7D4D05C4-3527-A449-8180-03EB732CCB74}"/>
              </a:ext>
            </a:extLst>
          </p:cNvPr>
          <p:cNvSpPr/>
          <p:nvPr/>
        </p:nvSpPr>
        <p:spPr>
          <a:xfrm>
            <a:off x="4704647" y="9186531"/>
            <a:ext cx="7558049" cy="1569660"/>
          </a:xfrm>
          <a:prstGeom prst="rect">
            <a:avLst/>
          </a:prstGeom>
        </p:spPr>
        <p:txBody>
          <a:bodyPr wrap="square">
            <a:spAutoFit/>
          </a:bodyPr>
          <a:lstStyle/>
          <a:p>
            <a:pPr marL="457200" marR="0">
              <a:spcBef>
                <a:spcPts val="0"/>
              </a:spcBef>
              <a:spcAft>
                <a:spcPts val="0"/>
              </a:spcAft>
            </a:pP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GAIL MELIX</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MANOMET WAMPANOAG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QUAKER:</a:t>
            </a:r>
            <a:r>
              <a:rPr lang="en-US" dirty="0">
                <a:latin typeface="Calibri" panose="020F0502020204030204" pitchFamily="34" charset="0"/>
                <a:ea typeface="Calibri" panose="020F0502020204030204" pitchFamily="34" charset="0"/>
                <a:cs typeface="Calibri" panose="020F0502020204030204" pitchFamily="34" charset="0"/>
              </a:rPr>
              <a:t> </a:t>
            </a:r>
            <a:r>
              <a:rPr lang="en-US" u="sng" dirty="0">
                <a:latin typeface="Calibri" panose="020F0502020204030204" pitchFamily="34" charset="0"/>
                <a:ea typeface="Calibri" panose="020F0502020204030204" pitchFamily="34" charset="0"/>
                <a:cs typeface="Calibri" panose="020F0502020204030204" pitchFamily="34" charset="0"/>
              </a:rPr>
              <a:t>SANDWICH MONTHLY MEETING</a:t>
            </a:r>
            <a:r>
              <a:rPr lang="en-US" dirty="0">
                <a:latin typeface="Calibri" panose="020F0502020204030204" pitchFamily="34" charset="0"/>
                <a:ea typeface="Calibri" panose="020F0502020204030204" pitchFamily="34" charset="0"/>
                <a:cs typeface="Calibri" panose="020F0502020204030204" pitchFamily="34" charset="0"/>
              </a:rPr>
              <a:t> + </a:t>
            </a:r>
            <a:r>
              <a:rPr lang="en-US" u="sng" dirty="0">
                <a:latin typeface="Calibri" panose="020F0502020204030204" pitchFamily="34" charset="0"/>
                <a:ea typeface="Calibri" panose="020F0502020204030204" pitchFamily="34" charset="0"/>
                <a:cs typeface="Calibri" panose="020F0502020204030204" pitchFamily="34" charset="0"/>
              </a:rPr>
              <a:t>NEYM EARTH CARE MINISTRY COMMITTEE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Retired </a:t>
            </a:r>
            <a:r>
              <a:rPr lang="en-US" b="1" dirty="0">
                <a:latin typeface="Calibri" panose="020F0502020204030204" pitchFamily="34" charset="0"/>
                <a:ea typeface="Calibri" panose="020F0502020204030204" pitchFamily="34" charset="0"/>
                <a:cs typeface="Calibri" panose="020F0502020204030204" pitchFamily="34" charset="0"/>
              </a:rPr>
              <a:t>RN – </a:t>
            </a:r>
            <a:r>
              <a:rPr lang="en-US" u="sng" dirty="0">
                <a:latin typeface="Calibri" panose="020F0502020204030204" pitchFamily="34" charset="0"/>
                <a:ea typeface="Calibri" panose="020F0502020204030204" pitchFamily="34" charset="0"/>
                <a:cs typeface="Calibri" panose="020F0502020204030204" pitchFamily="34" charset="0"/>
              </a:rPr>
              <a:t>Falmouth Hospital + Cape Cod Hospital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34791CE-F149-C044-86A4-5F4CFA99A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463" y="11320925"/>
            <a:ext cx="3479902" cy="4627911"/>
          </a:xfrm>
          <a:prstGeom prst="rect">
            <a:avLst/>
          </a:prstGeom>
        </p:spPr>
      </p:pic>
      <p:sp>
        <p:nvSpPr>
          <p:cNvPr id="26" name="Rectangle 25">
            <a:extLst>
              <a:ext uri="{FF2B5EF4-FFF2-40B4-BE49-F238E27FC236}">
                <a16:creationId xmlns:a16="http://schemas.microsoft.com/office/drawing/2014/main" id="{0409783A-EFF1-6547-82C7-FAE3A9892795}"/>
              </a:ext>
            </a:extLst>
          </p:cNvPr>
          <p:cNvSpPr/>
          <p:nvPr/>
        </p:nvSpPr>
        <p:spPr>
          <a:xfrm>
            <a:off x="4310537" y="12639884"/>
            <a:ext cx="10972800" cy="3508653"/>
          </a:xfrm>
          <a:prstGeom prst="rect">
            <a:avLst/>
          </a:prstGeom>
        </p:spPr>
        <p:txBody>
          <a:bodyPr>
            <a:spAutoFit/>
          </a:bodyPr>
          <a:lstStyle/>
          <a:p>
            <a:pPr marL="457200" marR="0">
              <a:spcBef>
                <a:spcPts val="0"/>
              </a:spcBef>
              <a:spcAft>
                <a:spcPts val="0"/>
              </a:spcAft>
            </a:pPr>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JOAN TAVARES AVANT </a:t>
            </a:r>
            <a:r>
              <a:rPr lang="en-US" sz="2400" u="sng" dirty="0">
                <a:solidFill>
                  <a:schemeClr val="accent1"/>
                </a:solidFill>
                <a:latin typeface="Calibri" panose="020F0502020204030204" pitchFamily="34" charset="0"/>
                <a:ea typeface="Calibri" panose="020F0502020204030204" pitchFamily="34" charset="0"/>
                <a:cs typeface="Calibri" panose="020F0502020204030204" pitchFamily="34" charset="0"/>
              </a:rPr>
              <a:t>aka “GRANNY SQUANNIT”</a:t>
            </a:r>
            <a:endParaRPr lang="en-US"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MASHPEE WAMPANOAG </a:t>
            </a:r>
            <a:r>
              <a:rPr lang="en-US" u="sng" dirty="0">
                <a:latin typeface="Calibri" panose="020F0502020204030204" pitchFamily="34" charset="0"/>
                <a:ea typeface="Calibri" panose="020F0502020204030204" pitchFamily="34" charset="0"/>
                <a:cs typeface="Calibri" panose="020F0502020204030204" pitchFamily="34" charset="0"/>
              </a:rPr>
              <a:t>DEER CLAN MOTHER + HISTORIAN + TRIBAL PRESIDENT (3 terms)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DIRECTOR of INDIAN EDUCATION (25 YEARS) </a:t>
            </a:r>
            <a:r>
              <a:rPr lang="en-US" dirty="0">
                <a:latin typeface="Calibri" panose="020F0502020204030204" pitchFamily="34" charset="0"/>
                <a:ea typeface="Calibri" panose="020F0502020204030204" pitchFamily="34" charset="0"/>
                <a:cs typeface="Calibri" panose="020F0502020204030204" pitchFamily="34" charset="0"/>
              </a:rPr>
              <a:t>in the </a:t>
            </a:r>
            <a:r>
              <a:rPr lang="en-US" u="sng" dirty="0">
                <a:latin typeface="Calibri" panose="020F0502020204030204" pitchFamily="34" charset="0"/>
                <a:ea typeface="Calibri" panose="020F0502020204030204" pitchFamily="34" charset="0"/>
                <a:cs typeface="Calibri" panose="020F0502020204030204" pitchFamily="34" charset="0"/>
              </a:rPr>
              <a:t>MASHPEE PUBLIC SCHOOLS</a:t>
            </a:r>
            <a:r>
              <a:rPr lang="en-US" dirty="0">
                <a:latin typeface="Calibri" panose="020F0502020204030204" pitchFamily="34" charset="0"/>
                <a:ea typeface="Calibri" panose="020F0502020204030204" pitchFamily="34" charset="0"/>
                <a:cs typeface="Calibri" panose="020F0502020204030204" pitchFamily="34" charset="0"/>
              </a:rPr>
              <a:t> created curriculum for natives + non-natives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AUTHOR </a:t>
            </a:r>
            <a:r>
              <a:rPr lang="en-US" u="sng" dirty="0">
                <a:latin typeface="Calibri" panose="020F0502020204030204" pitchFamily="34" charset="0"/>
                <a:ea typeface="Calibri" panose="020F0502020204030204" pitchFamily="34" charset="0"/>
                <a:cs typeface="Calibri" panose="020F0502020204030204" pitchFamily="34" charset="0"/>
              </a:rPr>
              <a:t>People of the First Light</a:t>
            </a:r>
            <a:r>
              <a:rPr lang="en-US" b="1" dirty="0">
                <a:latin typeface="Calibri" panose="020F0502020204030204" pitchFamily="34" charset="0"/>
                <a:ea typeface="Calibri" panose="020F0502020204030204" pitchFamily="34" charset="0"/>
                <a:cs typeface="Calibri" panose="020F0502020204030204" pitchFamily="34" charset="0"/>
              </a:rPr>
              <a:t> (2010) + COLUMNIST </a:t>
            </a:r>
            <a:r>
              <a:rPr lang="en-US" u="sng" dirty="0">
                <a:latin typeface="Calibri" panose="020F0502020204030204" pitchFamily="34" charset="0"/>
                <a:ea typeface="Calibri" panose="020F0502020204030204" pitchFamily="34" charset="0"/>
                <a:cs typeface="Calibri" panose="020F0502020204030204" pitchFamily="34" charset="0"/>
              </a:rPr>
              <a:t>Mashpee Enterprise</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EDITOR</a:t>
            </a:r>
            <a:r>
              <a:rPr lang="en-US" dirty="0">
                <a:latin typeface="Calibri" panose="020F0502020204030204" pitchFamily="34" charset="0"/>
                <a:ea typeface="Calibri" panose="020F0502020204030204" pitchFamily="34" charset="0"/>
                <a:cs typeface="Calibri" panose="020F0502020204030204" pitchFamily="34" charset="0"/>
              </a:rPr>
              <a:t> </a:t>
            </a:r>
            <a:r>
              <a:rPr lang="en-US" u="sng" dirty="0">
                <a:latin typeface="Calibri" panose="020F0502020204030204" pitchFamily="34" charset="0"/>
                <a:ea typeface="Calibri" panose="020F0502020204030204" pitchFamily="34" charset="0"/>
                <a:cs typeface="Calibri" panose="020F0502020204030204" pitchFamily="34" charset="0"/>
              </a:rPr>
              <a:t>National League of American Pen Women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QUOTE: </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 am honored to serve as </a:t>
            </a:r>
            <a:r>
              <a:rPr lang="en-US" b="1" dirty="0">
                <a:solidFill>
                  <a:srgbClr val="222222"/>
                </a:solidFill>
                <a:latin typeface="Calibri" panose="020F0502020204030204" pitchFamily="34" charset="0"/>
                <a:ea typeface="Calibri" panose="020F0502020204030204" pitchFamily="34" charset="0"/>
                <a:cs typeface="Calibri" panose="020F0502020204030204" pitchFamily="34" charset="0"/>
              </a:rPr>
              <a:t>a founding trustee for the WLRP project</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to open </a:t>
            </a:r>
            <a:r>
              <a:rPr lang="en-US" b="1" dirty="0">
                <a:solidFill>
                  <a:srgbClr val="222222"/>
                </a:solidFill>
                <a:latin typeface="Calibri" panose="020F0502020204030204" pitchFamily="34" charset="0"/>
                <a:ea typeface="Calibri" panose="020F0502020204030204" pitchFamily="34" charset="0"/>
                <a:cs typeface="Calibri" panose="020F0502020204030204" pitchFamily="34" charset="0"/>
              </a:rPr>
              <a:t>a K-3 immersion charter school in the fall of 2015</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It has been my forever passion to not only preserve the culture but to assist making wise pedagogic 			      decisions for our children and families in their own public recognized tribal school".</a:t>
            </a:r>
            <a:r>
              <a:rPr lang="en-US" baseline="30000" dirty="0">
                <a:solidFill>
                  <a:srgbClr val="0B0080"/>
                </a:solidFill>
                <a:latin typeface="Calibri" panose="020F0502020204030204" pitchFamily="34" charset="0"/>
                <a:ea typeface="Calibri" panose="020F0502020204030204" pitchFamily="34" charset="0"/>
                <a:cs typeface="Calibri" panose="020F0502020204030204" pitchFamily="34" charset="0"/>
                <a:hlinkClick r:id="rId8"/>
              </a:rPr>
              <a:t>[2]</a:t>
            </a:r>
            <a:r>
              <a:rPr lang="en-US" baseline="30000" dirty="0">
                <a:solidFill>
                  <a:srgbClr val="0B0080"/>
                </a:solidFill>
                <a:latin typeface="Calibri" panose="020F0502020204030204" pitchFamily="34" charset="0"/>
                <a:ea typeface="Calibri" panose="020F0502020204030204" pitchFamily="34" charset="0"/>
                <a:cs typeface="Calibri" panose="020F0502020204030204" pitchFamily="34" charset="0"/>
              </a:rPr>
              <a:t>					         </a:t>
            </a:r>
            <a:r>
              <a:rPr lang="en-US" baseline="300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b="1"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Wôpanâak</a:t>
            </a:r>
            <a:r>
              <a:rPr lang="en-US" b="1"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Language Reclamation Project</a:t>
            </a:r>
            <a:r>
              <a:rPr lang="en-US"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WIKIPEDIA: </a:t>
            </a: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9"/>
              </a:rPr>
              <a:t>https://en.wikipedia.org/wiki/Joan_Tavares_Avant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8C8321F1-BB3E-474B-BCB4-391681351698}"/>
              </a:ext>
            </a:extLst>
          </p:cNvPr>
          <p:cNvSpPr txBox="1"/>
          <p:nvPr/>
        </p:nvSpPr>
        <p:spPr>
          <a:xfrm>
            <a:off x="4983710" y="11490687"/>
            <a:ext cx="3281411" cy="523220"/>
          </a:xfrm>
          <a:prstGeom prst="rect">
            <a:avLst/>
          </a:prstGeom>
          <a:noFill/>
        </p:spPr>
        <p:txBody>
          <a:bodyPr wrap="none" rtlCol="0">
            <a:spAutoFit/>
          </a:bodyPr>
          <a:lstStyle/>
          <a:p>
            <a:r>
              <a:rPr lang="en-US" sz="2800" b="1" dirty="0">
                <a:solidFill>
                  <a:schemeClr val="accent6">
                    <a:lumMod val="75000"/>
                  </a:schemeClr>
                </a:solidFill>
              </a:rPr>
              <a:t>WAMPANOAG FOOD</a:t>
            </a:r>
          </a:p>
        </p:txBody>
      </p:sp>
    </p:spTree>
    <p:extLst>
      <p:ext uri="{BB962C8B-B14F-4D97-AF65-F5344CB8AC3E}">
        <p14:creationId xmlns:p14="http://schemas.microsoft.com/office/powerpoint/2010/main" val="2514177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833670" y="6518017"/>
            <a:ext cx="20588972" cy="9941183"/>
          </a:xfrm>
          <a:prstGeom prst="rect">
            <a:avLst/>
          </a:prstGeom>
          <a:noFill/>
        </p:spPr>
        <p:txBody>
          <a:bodyPr wrap="square" rtlCol="0">
            <a:spAutoFit/>
          </a:bodyPr>
          <a:lstStyle/>
          <a:p>
            <a:r>
              <a:rPr lang="en-US" sz="4000" b="1" dirty="0">
                <a:solidFill>
                  <a:srgbClr val="FF6600"/>
                </a:solidFill>
              </a:rPr>
              <a:t>				The  Indians of the Cape </a:t>
            </a:r>
            <a:r>
              <a:rPr lang="en-US" sz="4000" b="1" dirty="0"/>
              <a:t>remained </a:t>
            </a:r>
            <a:r>
              <a:rPr lang="en-US" sz="4000" b="1" dirty="0">
                <a:solidFill>
                  <a:srgbClr val="FF6600"/>
                </a:solidFill>
              </a:rPr>
              <a:t>neutral</a:t>
            </a:r>
            <a:r>
              <a:rPr lang="en-US" sz="4000" b="1" dirty="0"/>
              <a:t> during </a:t>
            </a:r>
            <a:r>
              <a:rPr lang="en-US" sz="4000" b="1" dirty="0">
                <a:solidFill>
                  <a:srgbClr val="3366FF"/>
                </a:solidFill>
              </a:rPr>
              <a:t>King Phillip’s War 			</a:t>
            </a:r>
          </a:p>
          <a:p>
            <a:r>
              <a:rPr lang="en-US" sz="4000" b="1" dirty="0">
                <a:solidFill>
                  <a:srgbClr val="3366FF"/>
                </a:solidFill>
              </a:rPr>
              <a:t>				</a:t>
            </a:r>
            <a:r>
              <a:rPr lang="en-US" sz="4000" b="1" dirty="0"/>
              <a:t>and </a:t>
            </a:r>
            <a:r>
              <a:rPr lang="en-US" sz="4000" dirty="0"/>
              <a:t>were considered a defense to Sandwich and the towns below.</a:t>
            </a:r>
          </a:p>
          <a:p>
            <a:endParaRPr lang="en-US" sz="4000" dirty="0"/>
          </a:p>
          <a:p>
            <a:r>
              <a:rPr lang="en-US" sz="4000" b="1" dirty="0"/>
              <a:t>				In </a:t>
            </a:r>
            <a:r>
              <a:rPr lang="en-US" sz="4000" b="1" dirty="0">
                <a:solidFill>
                  <a:srgbClr val="3366FF"/>
                </a:solidFill>
              </a:rPr>
              <a:t>1676 </a:t>
            </a:r>
            <a:r>
              <a:rPr lang="en-US" sz="4000" b="1" dirty="0"/>
              <a:t>one reverse at </a:t>
            </a:r>
            <a:r>
              <a:rPr lang="en-US" sz="4000" b="1" dirty="0">
                <a:solidFill>
                  <a:srgbClr val="3366FF"/>
                </a:solidFill>
              </a:rPr>
              <a:t>Rehoboth</a:t>
            </a:r>
            <a:r>
              <a:rPr lang="en-US" sz="4000" b="1" dirty="0"/>
              <a:t>, early in the war, </a:t>
            </a:r>
            <a:r>
              <a:rPr lang="en-US" sz="4000" b="1" dirty="0">
                <a:solidFill>
                  <a:srgbClr val="3366FF"/>
                </a:solidFill>
              </a:rPr>
              <a:t>cost the Cape 20 men</a:t>
            </a:r>
          </a:p>
          <a:p>
            <a:r>
              <a:rPr lang="en-US" sz="4000" dirty="0"/>
              <a:t> 				</a:t>
            </a:r>
            <a:r>
              <a:rPr lang="mr-IN" sz="4000" dirty="0"/>
              <a:t>–</a:t>
            </a:r>
            <a:r>
              <a:rPr lang="en-US" sz="4000" dirty="0"/>
              <a:t> </a:t>
            </a:r>
            <a:r>
              <a:rPr lang="en-US" sz="4000" u="sng" dirty="0">
                <a:solidFill>
                  <a:srgbClr val="008000"/>
                </a:solidFill>
              </a:rPr>
              <a:t>Barnstable</a:t>
            </a:r>
            <a:r>
              <a:rPr lang="en-US" sz="4000" dirty="0"/>
              <a:t> (6), </a:t>
            </a:r>
            <a:r>
              <a:rPr lang="en-US" sz="4000" u="sng" dirty="0"/>
              <a:t>Yarmouth</a:t>
            </a:r>
            <a:r>
              <a:rPr lang="en-US" sz="4000" dirty="0"/>
              <a:t> and </a:t>
            </a:r>
            <a:r>
              <a:rPr lang="en-US" sz="4000" u="sng" dirty="0"/>
              <a:t>Sandwich</a:t>
            </a:r>
            <a:r>
              <a:rPr lang="en-US" sz="4000" dirty="0"/>
              <a:t> (5) each, and</a:t>
            </a:r>
            <a:r>
              <a:rPr lang="en-US" sz="4000" u="sng" dirty="0"/>
              <a:t> Eastham</a:t>
            </a:r>
            <a:r>
              <a:rPr lang="en-US" sz="4000" dirty="0"/>
              <a:t> (4). </a:t>
            </a:r>
          </a:p>
          <a:p>
            <a:r>
              <a:rPr lang="en-US" sz="4000" dirty="0"/>
              <a:t>				Almost entire command of </a:t>
            </a:r>
            <a:r>
              <a:rPr lang="en-US" sz="4000" dirty="0">
                <a:solidFill>
                  <a:srgbClr val="3366FF"/>
                </a:solidFill>
              </a:rPr>
              <a:t>Captain Pierce of Scituate </a:t>
            </a:r>
            <a:r>
              <a:rPr lang="mr-IN" sz="4000" dirty="0"/>
              <a:t>–</a:t>
            </a:r>
            <a:r>
              <a:rPr lang="en-US" sz="4000" dirty="0"/>
              <a:t>(50) men</a:t>
            </a:r>
          </a:p>
          <a:p>
            <a:r>
              <a:rPr lang="en-US" sz="4000" dirty="0"/>
              <a:t> 				</a:t>
            </a:r>
            <a:r>
              <a:rPr lang="en-US" sz="4000" b="1" dirty="0">
                <a:solidFill>
                  <a:srgbClr val="FF6600"/>
                </a:solidFill>
              </a:rPr>
              <a:t>and (2) Indians </a:t>
            </a:r>
            <a:r>
              <a:rPr lang="mr-IN" sz="4000" b="1" dirty="0"/>
              <a:t>–</a:t>
            </a:r>
            <a:r>
              <a:rPr lang="en-US" sz="4000" b="1" dirty="0"/>
              <a:t>was massacred, including the captain himself.</a:t>
            </a:r>
          </a:p>
          <a:p>
            <a:br>
              <a:rPr lang="en-US" sz="4000" b="1" dirty="0"/>
            </a:br>
            <a:r>
              <a:rPr lang="en-US" sz="4000" b="1" dirty="0"/>
              <a:t>							Names of the </a:t>
            </a:r>
            <a:r>
              <a:rPr lang="en-US" sz="4000" b="1" dirty="0">
                <a:solidFill>
                  <a:srgbClr val="008000"/>
                </a:solidFill>
              </a:rPr>
              <a:t>Barnstable men lost</a:t>
            </a:r>
            <a:r>
              <a:rPr lang="en-US" sz="4000" b="1" dirty="0"/>
              <a:t> were: </a:t>
            </a:r>
            <a:r>
              <a:rPr lang="en-US" sz="4000" dirty="0"/>
              <a:t> </a:t>
            </a:r>
          </a:p>
          <a:p>
            <a:r>
              <a:rPr lang="en-US" sz="4000" dirty="0"/>
              <a:t>					Samuel Child Linnet </a:t>
            </a:r>
            <a:r>
              <a:rPr lang="en-US" sz="4000" dirty="0">
                <a:solidFill>
                  <a:srgbClr val="008000"/>
                </a:solidFill>
              </a:rPr>
              <a:t>and </a:t>
            </a:r>
            <a:r>
              <a:rPr lang="en-US" sz="4000" b="1" dirty="0">
                <a:solidFill>
                  <a:srgbClr val="008000"/>
                </a:solidFill>
              </a:rPr>
              <a:t>Samuel </a:t>
            </a:r>
            <a:r>
              <a:rPr lang="en-US" sz="4000" b="1" dirty="0" err="1">
                <a:solidFill>
                  <a:srgbClr val="008000"/>
                </a:solidFill>
              </a:rPr>
              <a:t>Boreman</a:t>
            </a:r>
            <a:r>
              <a:rPr lang="en-US" sz="4000" b="1" dirty="0">
                <a:solidFill>
                  <a:srgbClr val="008000"/>
                </a:solidFill>
              </a:rPr>
              <a:t> or Bowman.</a:t>
            </a:r>
          </a:p>
          <a:p>
            <a:r>
              <a:rPr lang="en-US" sz="4000" b="1" dirty="0">
                <a:solidFill>
                  <a:srgbClr val="000000"/>
                </a:solidFill>
              </a:rPr>
              <a:t>					        Unable to find the list from the other towns. </a:t>
            </a:r>
          </a:p>
          <a:p>
            <a:r>
              <a:rPr lang="en-US" sz="4000" b="1" dirty="0">
                <a:solidFill>
                  <a:srgbClr val="FF6600"/>
                </a:solidFill>
              </a:rPr>
              <a:t>							The Indians lost were Cape Indians </a:t>
            </a:r>
          </a:p>
          <a:p>
            <a:r>
              <a:rPr lang="en-US" sz="4000" b="1" dirty="0">
                <a:solidFill>
                  <a:srgbClr val="FF6600"/>
                </a:solidFill>
              </a:rPr>
              <a:t>							and only one was permitted to return.</a:t>
            </a:r>
          </a:p>
          <a:p>
            <a:endParaRPr lang="en-US" sz="4000" b="1" dirty="0">
              <a:solidFill>
                <a:srgbClr val="FF6600"/>
              </a:solidFill>
            </a:endParaRPr>
          </a:p>
          <a:p>
            <a:pPr algn="ctr"/>
            <a:r>
              <a:rPr lang="en-US" sz="4000" dirty="0">
                <a:solidFill>
                  <a:srgbClr val="000000"/>
                </a:solidFill>
              </a:rPr>
              <a:t> 							</a:t>
            </a:r>
            <a:r>
              <a:rPr lang="en-US" sz="2800" dirty="0">
                <a:solidFill>
                  <a:srgbClr val="000000"/>
                </a:solidFill>
              </a:rPr>
              <a:t>Otis, Amos, 1801-1875, and Charles Francis Swift.</a:t>
            </a:r>
          </a:p>
          <a:p>
            <a:pPr algn="ctr"/>
            <a:r>
              <a:rPr lang="en-US" sz="2800" dirty="0">
                <a:solidFill>
                  <a:srgbClr val="000000"/>
                </a:solidFill>
              </a:rPr>
              <a:t> </a:t>
            </a:r>
            <a:r>
              <a:rPr lang="en-US" sz="2800" u="sng" dirty="0" err="1">
                <a:solidFill>
                  <a:srgbClr val="000000"/>
                </a:solidFill>
              </a:rPr>
              <a:t>Geneological</a:t>
            </a:r>
            <a:r>
              <a:rPr lang="en-US" sz="2800" u="sng" dirty="0">
                <a:solidFill>
                  <a:srgbClr val="000000"/>
                </a:solidFill>
              </a:rPr>
              <a:t> Note of Barnstable Families</a:t>
            </a:r>
            <a:r>
              <a:rPr lang="en-US" sz="2800" dirty="0">
                <a:solidFill>
                  <a:srgbClr val="000000"/>
                </a:solidFill>
              </a:rPr>
              <a:t>. Published in Barnstable, MA 1888</a:t>
            </a:r>
          </a:p>
        </p:txBody>
      </p:sp>
      <p:sp>
        <p:nvSpPr>
          <p:cNvPr id="5" name="TextBox 4"/>
          <p:cNvSpPr txBox="1"/>
          <p:nvPr/>
        </p:nvSpPr>
        <p:spPr>
          <a:xfrm>
            <a:off x="1587554" y="5739899"/>
            <a:ext cx="17930022" cy="769441"/>
          </a:xfrm>
          <a:prstGeom prst="rect">
            <a:avLst/>
          </a:prstGeom>
          <a:noFill/>
        </p:spPr>
        <p:txBody>
          <a:bodyPr wrap="square" rtlCol="0">
            <a:spAutoFit/>
          </a:bodyPr>
          <a:lstStyle/>
          <a:p>
            <a:r>
              <a:rPr lang="en-US" sz="4400" b="1" dirty="0">
                <a:solidFill>
                  <a:srgbClr val="008000"/>
                </a:solidFill>
              </a:rPr>
              <a:t>West Falmouth Quaker</a:t>
            </a:r>
            <a:r>
              <a:rPr lang="en-US" sz="4400" dirty="0">
                <a:solidFill>
                  <a:srgbClr val="008000"/>
                </a:solidFill>
              </a:rPr>
              <a:t>  </a:t>
            </a:r>
            <a:r>
              <a:rPr lang="en-US" sz="4400" b="1" dirty="0">
                <a:solidFill>
                  <a:srgbClr val="008000"/>
                </a:solidFill>
              </a:rPr>
              <a:t>Samuel </a:t>
            </a:r>
            <a:r>
              <a:rPr lang="en-US" sz="4400" b="1" dirty="0" err="1">
                <a:solidFill>
                  <a:srgbClr val="008000"/>
                </a:solidFill>
              </a:rPr>
              <a:t>Boreman</a:t>
            </a:r>
            <a:r>
              <a:rPr lang="en-US" sz="4400" b="1" dirty="0">
                <a:solidFill>
                  <a:srgbClr val="008000"/>
                </a:solidFill>
              </a:rPr>
              <a:t> Bowman </a:t>
            </a:r>
            <a:r>
              <a:rPr lang="en-US" sz="4400" dirty="0"/>
              <a:t>(1651 -1676:  AGE 25)</a:t>
            </a:r>
          </a:p>
        </p:txBody>
      </p:sp>
      <p:sp>
        <p:nvSpPr>
          <p:cNvPr id="6" name="TextBox 5"/>
          <p:cNvSpPr txBox="1"/>
          <p:nvPr/>
        </p:nvSpPr>
        <p:spPr>
          <a:xfrm>
            <a:off x="4828309" y="1028693"/>
            <a:ext cx="10972523" cy="2308324"/>
          </a:xfrm>
          <a:prstGeom prst="rect">
            <a:avLst/>
          </a:prstGeom>
          <a:noFill/>
        </p:spPr>
        <p:txBody>
          <a:bodyPr wrap="square" rtlCol="0">
            <a:spAutoFit/>
          </a:bodyPr>
          <a:lstStyle/>
          <a:p>
            <a:r>
              <a:rPr lang="en-US" sz="4800" b="1" dirty="0">
                <a:solidFill>
                  <a:srgbClr val="FF6600"/>
                </a:solidFill>
              </a:rPr>
              <a:t>1675-76   KING PHILIP’S WAR </a:t>
            </a:r>
            <a:r>
              <a:rPr lang="en-US" sz="4800" b="1" dirty="0">
                <a:solidFill>
                  <a:schemeClr val="accent2">
                    <a:lumMod val="75000"/>
                  </a:schemeClr>
                </a:solidFill>
              </a:rPr>
              <a:t>(</a:t>
            </a:r>
            <a:r>
              <a:rPr lang="en-US" sz="4800" b="1" dirty="0" err="1">
                <a:solidFill>
                  <a:schemeClr val="accent2">
                    <a:lumMod val="75000"/>
                  </a:schemeClr>
                </a:solidFill>
              </a:rPr>
              <a:t>Metcomet</a:t>
            </a:r>
            <a:r>
              <a:rPr lang="en-US" sz="4800" b="1" dirty="0">
                <a:solidFill>
                  <a:schemeClr val="accent2">
                    <a:lumMod val="75000"/>
                  </a:schemeClr>
                </a:solidFill>
              </a:rPr>
              <a:t>) </a:t>
            </a:r>
          </a:p>
          <a:p>
            <a:r>
              <a:rPr lang="en-US" sz="4800" b="1" dirty="0">
                <a:solidFill>
                  <a:schemeClr val="accent2">
                    <a:lumMod val="75000"/>
                  </a:schemeClr>
                </a:solidFill>
              </a:rPr>
              <a:t>					</a:t>
            </a:r>
            <a:r>
              <a:rPr lang="en-US" sz="4800" b="1" dirty="0">
                <a:solidFill>
                  <a:srgbClr val="FF6600"/>
                </a:solidFill>
              </a:rPr>
              <a:t>Pan Indian War </a:t>
            </a:r>
          </a:p>
          <a:p>
            <a:r>
              <a:rPr lang="en-US" sz="4800" b="1" dirty="0">
                <a:solidFill>
                  <a:srgbClr val="FF6600"/>
                </a:solidFill>
              </a:rPr>
              <a:t>					</a:t>
            </a:r>
            <a:r>
              <a:rPr lang="en-US" sz="4800" b="1" dirty="0">
                <a:solidFill>
                  <a:srgbClr val="3366FF"/>
                </a:solidFill>
              </a:rPr>
              <a:t>against encroaching English</a:t>
            </a:r>
            <a:endParaRPr lang="en-US" sz="4800" dirty="0">
              <a:solidFill>
                <a:srgbClr val="3366FF"/>
              </a:solidFill>
            </a:endParaRPr>
          </a:p>
        </p:txBody>
      </p:sp>
      <p:pic>
        <p:nvPicPr>
          <p:cNvPr id="3" name="Picture 2" descr="184722-004-DF24AD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5781" y="338478"/>
            <a:ext cx="5817535" cy="4498893"/>
          </a:xfrm>
          <a:prstGeom prst="rect">
            <a:avLst/>
          </a:prstGeom>
        </p:spPr>
      </p:pic>
      <p:pic>
        <p:nvPicPr>
          <p:cNvPr id="8" name="Picture 7" descr="King-Philip-illustration-published-in-the-Pictorial-History-of-King-Philips-War-circa-18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88" y="242803"/>
            <a:ext cx="3476317" cy="5257130"/>
          </a:xfrm>
          <a:prstGeom prst="rect">
            <a:avLst/>
          </a:prstGeom>
        </p:spPr>
      </p:pic>
    </p:spTree>
    <p:extLst>
      <p:ext uri="{BB962C8B-B14F-4D97-AF65-F5344CB8AC3E}">
        <p14:creationId xmlns:p14="http://schemas.microsoft.com/office/powerpoint/2010/main" val="4050865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238346-B731-46F0-8C8B-C7C5A56B1438}"/>
              </a:ext>
            </a:extLst>
          </p:cNvPr>
          <p:cNvPicPr>
            <a:picLocks noChangeAspect="1"/>
          </p:cNvPicPr>
          <p:nvPr/>
        </p:nvPicPr>
        <p:blipFill>
          <a:blip r:embed="rId2"/>
          <a:stretch>
            <a:fillRect/>
          </a:stretch>
        </p:blipFill>
        <p:spPr>
          <a:xfrm>
            <a:off x="2918016" y="355208"/>
            <a:ext cx="9500163" cy="2428875"/>
          </a:xfrm>
          <a:prstGeom prst="rect">
            <a:avLst/>
          </a:prstGeom>
        </p:spPr>
      </p:pic>
      <p:sp>
        <p:nvSpPr>
          <p:cNvPr id="6" name="TextBox 5">
            <a:extLst>
              <a:ext uri="{FF2B5EF4-FFF2-40B4-BE49-F238E27FC236}">
                <a16:creationId xmlns:a16="http://schemas.microsoft.com/office/drawing/2014/main" id="{1512BD0B-B1BF-452C-80F0-150D9193D097}"/>
              </a:ext>
            </a:extLst>
          </p:cNvPr>
          <p:cNvSpPr txBox="1"/>
          <p:nvPr/>
        </p:nvSpPr>
        <p:spPr>
          <a:xfrm>
            <a:off x="435490" y="2720640"/>
            <a:ext cx="13948772" cy="3323987"/>
          </a:xfrm>
          <a:prstGeom prst="rect">
            <a:avLst/>
          </a:prstGeom>
          <a:noFill/>
        </p:spPr>
        <p:txBody>
          <a:bodyPr wrap="square" rtlCol="0">
            <a:spAutoFit/>
          </a:bodyPr>
          <a:lstStyle/>
          <a:p>
            <a:pPr algn="just"/>
            <a:r>
              <a:rPr lang="en-US" sz="3000" dirty="0"/>
              <a:t>In the </a:t>
            </a:r>
            <a:r>
              <a:rPr lang="en-US" sz="3000" b="1" dirty="0">
                <a:solidFill>
                  <a:srgbClr val="008000"/>
                </a:solidFill>
              </a:rPr>
              <a:t>Town of Falmouth, Quakers </a:t>
            </a:r>
            <a:r>
              <a:rPr lang="en-US" sz="3000" b="1" dirty="0"/>
              <a:t>were </a:t>
            </a:r>
            <a:r>
              <a:rPr lang="en-US" sz="3000" b="1" dirty="0">
                <a:solidFill>
                  <a:srgbClr val="3366FF"/>
                </a:solidFill>
              </a:rPr>
              <a:t>allowed to vote</a:t>
            </a:r>
            <a:r>
              <a:rPr lang="en-US" sz="3000" dirty="0"/>
              <a:t>, despite not being members of the official church.  </a:t>
            </a:r>
            <a:r>
              <a:rPr lang="en-US" sz="3000" b="1" dirty="0">
                <a:solidFill>
                  <a:srgbClr val="008000"/>
                </a:solidFill>
              </a:rPr>
              <a:t>They voted </a:t>
            </a:r>
            <a:r>
              <a:rPr lang="en-US" sz="3000" dirty="0">
                <a:solidFill>
                  <a:srgbClr val="3366FF"/>
                </a:solidFill>
              </a:rPr>
              <a:t>against paying Congregational ministers, lost </a:t>
            </a:r>
            <a:r>
              <a:rPr lang="en-US" sz="3000" dirty="0"/>
              <a:t>the votes, and were </a:t>
            </a:r>
            <a:r>
              <a:rPr lang="en-US" sz="3000" b="1" dirty="0">
                <a:solidFill>
                  <a:srgbClr val="3366FF"/>
                </a:solidFill>
              </a:rPr>
              <a:t>granted exemptions in 1731</a:t>
            </a:r>
            <a:r>
              <a:rPr lang="en-US" sz="3000" dirty="0">
                <a:solidFill>
                  <a:srgbClr val="3366FF"/>
                </a:solidFill>
              </a:rPr>
              <a:t>, </a:t>
            </a:r>
            <a:r>
              <a:rPr lang="en-US" sz="3000" b="1" dirty="0">
                <a:solidFill>
                  <a:srgbClr val="548235"/>
                </a:solidFill>
              </a:rPr>
              <a:t>a century before Massachusetts separated church and state</a:t>
            </a:r>
            <a:r>
              <a:rPr lang="en-US" sz="3000" dirty="0"/>
              <a:t>.  </a:t>
            </a:r>
          </a:p>
          <a:p>
            <a:pPr algn="just"/>
            <a:r>
              <a:rPr lang="en-US" sz="3000" b="1" dirty="0">
                <a:solidFill>
                  <a:srgbClr val="008000"/>
                </a:solidFill>
              </a:rPr>
              <a:t>Thomas Bowerman III </a:t>
            </a:r>
            <a:r>
              <a:rPr lang="en-US" sz="3000" b="1" dirty="0">
                <a:solidFill>
                  <a:srgbClr val="3366FF"/>
                </a:solidFill>
              </a:rPr>
              <a:t>was jailed for failing to pay the “priest’s rate”</a:t>
            </a:r>
            <a:r>
              <a:rPr lang="en-US" sz="3000" dirty="0"/>
              <a:t>—while </a:t>
            </a:r>
            <a:r>
              <a:rPr lang="en-US" sz="3000" i="1" dirty="0"/>
              <a:t>his father, </a:t>
            </a:r>
            <a:r>
              <a:rPr lang="en-US" sz="3000" dirty="0"/>
              <a:t>also a </a:t>
            </a:r>
            <a:r>
              <a:rPr lang="en-US" sz="3000" dirty="0">
                <a:solidFill>
                  <a:srgbClr val="008000"/>
                </a:solidFill>
              </a:rPr>
              <a:t>Quaker, was a </a:t>
            </a:r>
            <a:r>
              <a:rPr lang="en-US" sz="3000" b="1" dirty="0">
                <a:solidFill>
                  <a:srgbClr val="008000"/>
                </a:solidFill>
              </a:rPr>
              <a:t>selectman</a:t>
            </a:r>
            <a:r>
              <a:rPr lang="en-US" sz="3000" dirty="0">
                <a:solidFill>
                  <a:srgbClr val="008000"/>
                </a:solidFill>
              </a:rPr>
              <a:t>. </a:t>
            </a:r>
            <a:r>
              <a:rPr lang="en-US" sz="3000" dirty="0"/>
              <a:t>Indeed, </a:t>
            </a:r>
            <a:r>
              <a:rPr lang="en-US" sz="3000" b="1" dirty="0"/>
              <a:t>during the century after the </a:t>
            </a:r>
            <a:r>
              <a:rPr lang="en-US" sz="3000" b="1" dirty="0">
                <a:solidFill>
                  <a:srgbClr val="008000"/>
                </a:solidFill>
              </a:rPr>
              <a:t>American Revolution</a:t>
            </a:r>
            <a:r>
              <a:rPr lang="en-US" sz="3000" b="1" dirty="0"/>
              <a:t>, </a:t>
            </a:r>
            <a:r>
              <a:rPr lang="en-US" sz="3000" b="1" dirty="0">
                <a:solidFill>
                  <a:srgbClr val="008000"/>
                </a:solidFill>
              </a:rPr>
              <a:t>one of the three selectman</a:t>
            </a:r>
            <a:r>
              <a:rPr lang="en-US" sz="3000" b="1" dirty="0"/>
              <a:t> was usually a </a:t>
            </a:r>
            <a:r>
              <a:rPr lang="en-US" sz="3000" b="1" dirty="0">
                <a:solidFill>
                  <a:srgbClr val="008000"/>
                </a:solidFill>
              </a:rPr>
              <a:t>Quaker</a:t>
            </a:r>
            <a:r>
              <a:rPr lang="en-US" sz="3000" dirty="0">
                <a:solidFill>
                  <a:srgbClr val="008000"/>
                </a:solidFill>
              </a:rPr>
              <a:t>.</a:t>
            </a:r>
          </a:p>
        </p:txBody>
      </p:sp>
      <p:sp>
        <p:nvSpPr>
          <p:cNvPr id="7" name="TextBox 6">
            <a:extLst>
              <a:ext uri="{FF2B5EF4-FFF2-40B4-BE49-F238E27FC236}">
                <a16:creationId xmlns:a16="http://schemas.microsoft.com/office/drawing/2014/main" id="{FA71197D-56AA-41FB-8C5F-A9934DBAD1AA}"/>
              </a:ext>
            </a:extLst>
          </p:cNvPr>
          <p:cNvSpPr txBox="1"/>
          <p:nvPr/>
        </p:nvSpPr>
        <p:spPr>
          <a:xfrm>
            <a:off x="6326752" y="6252381"/>
            <a:ext cx="14629140" cy="3323987"/>
          </a:xfrm>
          <a:prstGeom prst="rect">
            <a:avLst/>
          </a:prstGeom>
          <a:noFill/>
        </p:spPr>
        <p:txBody>
          <a:bodyPr wrap="square" rtlCol="0">
            <a:spAutoFit/>
          </a:bodyPr>
          <a:lstStyle/>
          <a:p>
            <a:pPr algn="just"/>
            <a:r>
              <a:rPr lang="en-US" sz="3000" b="1" dirty="0">
                <a:solidFill>
                  <a:srgbClr val="008000"/>
                </a:solidFill>
              </a:rPr>
              <a:t>West Falmouth Village</a:t>
            </a:r>
            <a:r>
              <a:rPr lang="en-US" sz="3000" b="1" dirty="0"/>
              <a:t> </a:t>
            </a:r>
            <a:r>
              <a:rPr lang="en-US" sz="3000" dirty="0"/>
              <a:t>(often called </a:t>
            </a:r>
            <a:r>
              <a:rPr lang="en-US" sz="3000" b="1" dirty="0" err="1">
                <a:solidFill>
                  <a:srgbClr val="008000"/>
                </a:solidFill>
              </a:rPr>
              <a:t>Sippewissett</a:t>
            </a:r>
            <a:r>
              <a:rPr lang="en-US" sz="3000" dirty="0"/>
              <a:t>) was </a:t>
            </a:r>
            <a:r>
              <a:rPr lang="en-US" sz="3000" b="1" dirty="0"/>
              <a:t>where </a:t>
            </a:r>
            <a:r>
              <a:rPr lang="en-US" sz="3000" b="1" dirty="0">
                <a:solidFill>
                  <a:srgbClr val="008000"/>
                </a:solidFill>
              </a:rPr>
              <a:t>most Quakers chose to live</a:t>
            </a:r>
            <a:r>
              <a:rPr lang="en-US" sz="3000" dirty="0"/>
              <a:t>, and it was a </a:t>
            </a:r>
            <a:r>
              <a:rPr lang="en-US" sz="3000" b="1" dirty="0">
                <a:solidFill>
                  <a:srgbClr val="008000"/>
                </a:solidFill>
              </a:rPr>
              <a:t>Quaker enclave </a:t>
            </a:r>
            <a:r>
              <a:rPr lang="en-US" sz="3000" b="1" dirty="0"/>
              <a:t>until </a:t>
            </a:r>
            <a:r>
              <a:rPr lang="en-US" sz="3000" b="1" dirty="0">
                <a:solidFill>
                  <a:srgbClr val="008000"/>
                </a:solidFill>
              </a:rPr>
              <a:t>the first half of the nineteenth century</a:t>
            </a:r>
            <a:r>
              <a:rPr lang="en-US" sz="3000" dirty="0"/>
              <a:t>.  </a:t>
            </a:r>
          </a:p>
          <a:p>
            <a:pPr algn="just"/>
            <a:endParaRPr lang="en-US" sz="3000" b="1" dirty="0">
              <a:solidFill>
                <a:srgbClr val="008000"/>
              </a:solidFill>
            </a:endParaRPr>
          </a:p>
          <a:p>
            <a:pPr algn="just"/>
            <a:r>
              <a:rPr lang="en-US" sz="3000" b="1" dirty="0">
                <a:solidFill>
                  <a:srgbClr val="008000"/>
                </a:solidFill>
              </a:rPr>
              <a:t>Thomas Bowerman </a:t>
            </a:r>
            <a:r>
              <a:rPr lang="en-US" sz="3000" b="1" dirty="0"/>
              <a:t>I built a house in </a:t>
            </a:r>
            <a:r>
              <a:rPr lang="en-US" sz="3000" b="1" dirty="0">
                <a:solidFill>
                  <a:srgbClr val="008000"/>
                </a:solidFill>
              </a:rPr>
              <a:t>1678</a:t>
            </a:r>
            <a:r>
              <a:rPr lang="en-US" sz="3000" b="1" dirty="0"/>
              <a:t> </a:t>
            </a:r>
            <a:r>
              <a:rPr lang="en-US" sz="3000" dirty="0"/>
              <a:t>which remained in his family </a:t>
            </a:r>
            <a:r>
              <a:rPr lang="en-US" sz="3000" b="1" dirty="0"/>
              <a:t>until 1981 </a:t>
            </a:r>
            <a:r>
              <a:rPr lang="en-US" sz="3000" dirty="0"/>
              <a:t>(left), and </a:t>
            </a:r>
          </a:p>
          <a:p>
            <a:pPr algn="just"/>
            <a:endParaRPr lang="en-US" sz="3000" b="1" dirty="0">
              <a:solidFill>
                <a:srgbClr val="008000"/>
              </a:solidFill>
            </a:endParaRPr>
          </a:p>
          <a:p>
            <a:pPr algn="just"/>
            <a:r>
              <a:rPr lang="en-US" sz="3000" b="1" dirty="0">
                <a:solidFill>
                  <a:srgbClr val="008000"/>
                </a:solidFill>
              </a:rPr>
              <a:t>William Gifford </a:t>
            </a:r>
            <a:r>
              <a:rPr lang="en-US" sz="3000" b="1" dirty="0"/>
              <a:t>bought 40 acres </a:t>
            </a:r>
            <a:r>
              <a:rPr lang="en-US" sz="3000" dirty="0"/>
              <a:t>from </a:t>
            </a:r>
            <a:r>
              <a:rPr lang="en-US" sz="3000" b="1" dirty="0">
                <a:solidFill>
                  <a:srgbClr val="FF6600"/>
                </a:solidFill>
              </a:rPr>
              <a:t>JOB NATICO</a:t>
            </a:r>
            <a:r>
              <a:rPr lang="en-US" sz="3000" dirty="0">
                <a:solidFill>
                  <a:srgbClr val="FF6600"/>
                </a:solidFill>
              </a:rPr>
              <a:t>, </a:t>
            </a:r>
            <a:r>
              <a:rPr lang="en-US" sz="3000" dirty="0"/>
              <a:t>the </a:t>
            </a:r>
            <a:r>
              <a:rPr lang="en-US" sz="3000" b="1" dirty="0">
                <a:solidFill>
                  <a:srgbClr val="FF6600"/>
                </a:solidFill>
              </a:rPr>
              <a:t>son of the last local sachem </a:t>
            </a:r>
            <a:r>
              <a:rPr lang="en-US" sz="3000" dirty="0"/>
              <a:t>(</a:t>
            </a:r>
            <a:r>
              <a:rPr lang="en-US" sz="3000" dirty="0">
                <a:solidFill>
                  <a:srgbClr val="008000"/>
                </a:solidFill>
              </a:rPr>
              <a:t>1673</a:t>
            </a:r>
            <a:r>
              <a:rPr lang="en-US" sz="3000" dirty="0"/>
              <a:t> deed above).</a:t>
            </a:r>
          </a:p>
        </p:txBody>
      </p:sp>
      <p:pic>
        <p:nvPicPr>
          <p:cNvPr id="8" name="Picture 7">
            <a:extLst>
              <a:ext uri="{FF2B5EF4-FFF2-40B4-BE49-F238E27FC236}">
                <a16:creationId xmlns:a16="http://schemas.microsoft.com/office/drawing/2014/main" id="{54612C78-513C-4AC6-806E-672E546D13E6}"/>
              </a:ext>
            </a:extLst>
          </p:cNvPr>
          <p:cNvPicPr>
            <a:picLocks noChangeAspect="1"/>
          </p:cNvPicPr>
          <p:nvPr/>
        </p:nvPicPr>
        <p:blipFill rotWithShape="1">
          <a:blip r:embed="rId3">
            <a:extLst>
              <a:ext uri="{28A0092B-C50C-407E-A947-70E740481C1C}">
                <a14:useLocalDpi xmlns:a14="http://schemas.microsoft.com/office/drawing/2010/main" val="0"/>
              </a:ext>
            </a:extLst>
          </a:blip>
          <a:srcRect l="6874" t="59445" r="60834" b="11944"/>
          <a:stretch/>
        </p:blipFill>
        <p:spPr>
          <a:xfrm>
            <a:off x="14863623" y="532517"/>
            <a:ext cx="6420521" cy="4266478"/>
          </a:xfrm>
          <a:prstGeom prst="rect">
            <a:avLst/>
          </a:prstGeom>
        </p:spPr>
      </p:pic>
      <p:pic>
        <p:nvPicPr>
          <p:cNvPr id="9" name="Picture 8">
            <a:extLst>
              <a:ext uri="{FF2B5EF4-FFF2-40B4-BE49-F238E27FC236}">
                <a16:creationId xmlns:a16="http://schemas.microsoft.com/office/drawing/2014/main" id="{E89D231A-6E82-423C-A9BD-C8085223E5A6}"/>
              </a:ext>
            </a:extLst>
          </p:cNvPr>
          <p:cNvPicPr>
            <a:picLocks noChangeAspect="1"/>
          </p:cNvPicPr>
          <p:nvPr/>
        </p:nvPicPr>
        <p:blipFill rotWithShape="1">
          <a:blip r:embed="rId4">
            <a:extLst>
              <a:ext uri="{28A0092B-C50C-407E-A947-70E740481C1C}">
                <a14:useLocalDpi xmlns:a14="http://schemas.microsoft.com/office/drawing/2010/main" val="0"/>
              </a:ext>
            </a:extLst>
          </a:blip>
          <a:srcRect l="70000" t="61666" r="5625" b="13889"/>
          <a:stretch/>
        </p:blipFill>
        <p:spPr>
          <a:xfrm>
            <a:off x="558034" y="6330850"/>
            <a:ext cx="5349240" cy="4023360"/>
          </a:xfrm>
          <a:prstGeom prst="rect">
            <a:avLst/>
          </a:prstGeom>
        </p:spPr>
      </p:pic>
      <p:sp>
        <p:nvSpPr>
          <p:cNvPr id="11" name="TextBox 10">
            <a:extLst>
              <a:ext uri="{FF2B5EF4-FFF2-40B4-BE49-F238E27FC236}">
                <a16:creationId xmlns:a16="http://schemas.microsoft.com/office/drawing/2014/main" id="{F5C70A57-BC3F-452C-83F6-A0541962314D}"/>
              </a:ext>
            </a:extLst>
          </p:cNvPr>
          <p:cNvSpPr txBox="1"/>
          <p:nvPr/>
        </p:nvSpPr>
        <p:spPr>
          <a:xfrm>
            <a:off x="691022" y="10490688"/>
            <a:ext cx="7473375" cy="1477328"/>
          </a:xfrm>
          <a:prstGeom prst="rect">
            <a:avLst/>
          </a:prstGeom>
          <a:noFill/>
        </p:spPr>
        <p:txBody>
          <a:bodyPr wrap="square" rtlCol="0">
            <a:spAutoFit/>
          </a:bodyPr>
          <a:lstStyle/>
          <a:p>
            <a:pPr marL="514350" indent="-514350" algn="just">
              <a:buAutoNum type="arabicPlain" startAt="1720"/>
            </a:pPr>
            <a:r>
              <a:rPr lang="en-US" sz="3000" b="1" dirty="0"/>
              <a:t>  The first Meetinghouse </a:t>
            </a:r>
            <a:r>
              <a:rPr lang="en-US" sz="3000" dirty="0"/>
              <a:t>was </a:t>
            </a:r>
            <a:r>
              <a:rPr lang="en-US" sz="3000" dirty="0">
                <a:solidFill>
                  <a:srgbClr val="FF0000"/>
                </a:solidFill>
              </a:rPr>
              <a:t>built along </a:t>
            </a:r>
          </a:p>
          <a:p>
            <a:pPr algn="just"/>
            <a:r>
              <a:rPr lang="en-US" sz="3000" b="1" dirty="0"/>
              <a:t>           </a:t>
            </a:r>
            <a:r>
              <a:rPr lang="en-US" sz="3000" b="1" dirty="0">
                <a:solidFill>
                  <a:srgbClr val="FF0000"/>
                </a:solidFill>
              </a:rPr>
              <a:t>the Native American path to Sandwich</a:t>
            </a:r>
            <a:r>
              <a:rPr lang="en-US" sz="3000" dirty="0">
                <a:solidFill>
                  <a:srgbClr val="FF0000"/>
                </a:solidFill>
              </a:rPr>
              <a:t>, </a:t>
            </a:r>
          </a:p>
          <a:p>
            <a:pPr algn="just"/>
            <a:r>
              <a:rPr lang="en-US" sz="3000" dirty="0"/>
              <a:t>           with a cemetery on the other side.</a:t>
            </a:r>
          </a:p>
        </p:txBody>
      </p:sp>
      <p:pic>
        <p:nvPicPr>
          <p:cNvPr id="12" name="Picture 11">
            <a:extLst>
              <a:ext uri="{FF2B5EF4-FFF2-40B4-BE49-F238E27FC236}">
                <a16:creationId xmlns:a16="http://schemas.microsoft.com/office/drawing/2014/main" id="{D0CEDA24-8C2E-426E-871F-66B75F464D03}"/>
              </a:ext>
            </a:extLst>
          </p:cNvPr>
          <p:cNvPicPr>
            <a:picLocks noChangeAspect="1"/>
          </p:cNvPicPr>
          <p:nvPr/>
        </p:nvPicPr>
        <p:blipFill rotWithShape="1">
          <a:blip r:embed="rId5">
            <a:extLst>
              <a:ext uri="{28A0092B-C50C-407E-A947-70E740481C1C}">
                <a14:useLocalDpi xmlns:a14="http://schemas.microsoft.com/office/drawing/2010/main" val="0"/>
              </a:ext>
            </a:extLst>
          </a:blip>
          <a:srcRect l="35932" t="30239" r="7323" b="53542"/>
          <a:stretch/>
        </p:blipFill>
        <p:spPr>
          <a:xfrm>
            <a:off x="516643" y="12189017"/>
            <a:ext cx="8405796" cy="3203421"/>
          </a:xfrm>
          <a:prstGeom prst="rect">
            <a:avLst/>
          </a:prstGeom>
        </p:spPr>
      </p:pic>
      <p:pic>
        <p:nvPicPr>
          <p:cNvPr id="14" name="Picture 13">
            <a:extLst>
              <a:ext uri="{FF2B5EF4-FFF2-40B4-BE49-F238E27FC236}">
                <a16:creationId xmlns:a16="http://schemas.microsoft.com/office/drawing/2014/main" id="{DBCF8F34-755F-4C5C-BCF0-EFD3A23FD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8490" y="9055646"/>
            <a:ext cx="6405245" cy="6783070"/>
          </a:xfrm>
          <a:prstGeom prst="rect">
            <a:avLst/>
          </a:prstGeom>
        </p:spPr>
      </p:pic>
      <p:sp>
        <p:nvSpPr>
          <p:cNvPr id="15" name="TextBox 14">
            <a:extLst>
              <a:ext uri="{FF2B5EF4-FFF2-40B4-BE49-F238E27FC236}">
                <a16:creationId xmlns:a16="http://schemas.microsoft.com/office/drawing/2014/main" id="{8A35F723-0E3E-49A8-8428-29E7CE6779EC}"/>
              </a:ext>
            </a:extLst>
          </p:cNvPr>
          <p:cNvSpPr txBox="1"/>
          <p:nvPr/>
        </p:nvSpPr>
        <p:spPr>
          <a:xfrm>
            <a:off x="16542307" y="9336925"/>
            <a:ext cx="4559399" cy="5632311"/>
          </a:xfrm>
          <a:prstGeom prst="rect">
            <a:avLst/>
          </a:prstGeom>
          <a:noFill/>
        </p:spPr>
        <p:txBody>
          <a:bodyPr wrap="square" rtlCol="0">
            <a:spAutoFit/>
          </a:bodyPr>
          <a:lstStyle/>
          <a:p>
            <a:pPr algn="just"/>
            <a:r>
              <a:rPr lang="en-US" sz="3000" dirty="0"/>
              <a:t>After the North Shore Road (now </a:t>
            </a:r>
            <a:r>
              <a:rPr lang="en-US" sz="3000" b="1" dirty="0"/>
              <a:t>Route </a:t>
            </a:r>
            <a:r>
              <a:rPr lang="en-US" sz="3000" b="1" dirty="0" err="1"/>
              <a:t>28A</a:t>
            </a:r>
            <a:r>
              <a:rPr lang="en-US" sz="3000" dirty="0"/>
              <a:t>) was built farther down the hill in </a:t>
            </a:r>
            <a:r>
              <a:rPr lang="en-US" sz="3000" b="1" dirty="0">
                <a:solidFill>
                  <a:srgbClr val="008000"/>
                </a:solidFill>
              </a:rPr>
              <a:t>1753, </a:t>
            </a:r>
            <a:r>
              <a:rPr lang="en-US" sz="3000" b="1" dirty="0"/>
              <a:t>a </a:t>
            </a:r>
            <a:r>
              <a:rPr lang="en-US" sz="3000" b="1" dirty="0">
                <a:solidFill>
                  <a:srgbClr val="008000"/>
                </a:solidFill>
              </a:rPr>
              <a:t>new meetinghouse and cemetery </a:t>
            </a:r>
            <a:r>
              <a:rPr lang="en-US" sz="3000" dirty="0"/>
              <a:t>were built there.</a:t>
            </a:r>
          </a:p>
          <a:p>
            <a:pPr algn="just"/>
            <a:endParaRPr lang="en-US" sz="3000" dirty="0"/>
          </a:p>
          <a:p>
            <a:pPr algn="just"/>
            <a:r>
              <a:rPr lang="en-US" sz="3000" dirty="0"/>
              <a:t>This </a:t>
            </a:r>
            <a:r>
              <a:rPr lang="en-US" sz="3000" b="1" dirty="0">
                <a:solidFill>
                  <a:srgbClr val="008000"/>
                </a:solidFill>
              </a:rPr>
              <a:t>second meetinghouse </a:t>
            </a:r>
            <a:r>
              <a:rPr lang="en-US" sz="3000" dirty="0"/>
              <a:t>was replaced on the same site by the </a:t>
            </a:r>
            <a:r>
              <a:rPr lang="en-US" sz="3000" b="1" dirty="0">
                <a:solidFill>
                  <a:srgbClr val="008000"/>
                </a:solidFill>
              </a:rPr>
              <a:t>current building </a:t>
            </a:r>
            <a:r>
              <a:rPr lang="en-US" sz="3000" dirty="0"/>
              <a:t>in</a:t>
            </a:r>
            <a:r>
              <a:rPr lang="en-US" sz="3000" dirty="0">
                <a:solidFill>
                  <a:srgbClr val="008000"/>
                </a:solidFill>
              </a:rPr>
              <a:t> 1842</a:t>
            </a:r>
            <a:r>
              <a:rPr lang="en-US" sz="3000" dirty="0"/>
              <a:t>.</a:t>
            </a:r>
          </a:p>
          <a:p>
            <a:pPr algn="just"/>
            <a:endParaRPr lang="en-US" sz="3000" dirty="0"/>
          </a:p>
        </p:txBody>
      </p:sp>
      <p:sp>
        <p:nvSpPr>
          <p:cNvPr id="2" name="TextBox 1"/>
          <p:cNvSpPr txBox="1"/>
          <p:nvPr/>
        </p:nvSpPr>
        <p:spPr>
          <a:xfrm>
            <a:off x="14809812" y="4891607"/>
            <a:ext cx="6493219" cy="954107"/>
          </a:xfrm>
          <a:prstGeom prst="rect">
            <a:avLst/>
          </a:prstGeom>
          <a:noFill/>
        </p:spPr>
        <p:txBody>
          <a:bodyPr wrap="square" rtlCol="0">
            <a:spAutoFit/>
          </a:bodyPr>
          <a:lstStyle/>
          <a:p>
            <a:pPr algn="ctr"/>
            <a:r>
              <a:rPr lang="en-US" sz="2800" dirty="0">
                <a:solidFill>
                  <a:srgbClr val="FF6600"/>
                </a:solidFill>
              </a:rPr>
              <a:t>1673</a:t>
            </a:r>
            <a:r>
              <a:rPr lang="en-US" sz="2800" dirty="0"/>
              <a:t> DEED: </a:t>
            </a:r>
            <a:r>
              <a:rPr lang="en-US" sz="2800" dirty="0">
                <a:solidFill>
                  <a:srgbClr val="008000"/>
                </a:solidFill>
              </a:rPr>
              <a:t>WEST FALMOUTH </a:t>
            </a:r>
          </a:p>
          <a:p>
            <a:pPr algn="ctr"/>
            <a:r>
              <a:rPr lang="en-US" sz="2800" b="1" dirty="0">
                <a:solidFill>
                  <a:srgbClr val="FF6600"/>
                </a:solidFill>
              </a:rPr>
              <a:t>NATIVE AMERICAN </a:t>
            </a:r>
            <a:r>
              <a:rPr lang="en-US" sz="2800" dirty="0"/>
              <a:t>SOLD TO </a:t>
            </a:r>
            <a:r>
              <a:rPr lang="en-US" sz="2800" dirty="0">
                <a:solidFill>
                  <a:srgbClr val="008000"/>
                </a:solidFill>
              </a:rPr>
              <a:t>QUAKER</a:t>
            </a:r>
          </a:p>
        </p:txBody>
      </p:sp>
      <p:sp>
        <p:nvSpPr>
          <p:cNvPr id="3" name="Rectangle 2"/>
          <p:cNvSpPr/>
          <p:nvPr/>
        </p:nvSpPr>
        <p:spPr>
          <a:xfrm>
            <a:off x="745578" y="15777256"/>
            <a:ext cx="6222489" cy="369332"/>
          </a:xfrm>
          <a:prstGeom prst="rect">
            <a:avLst/>
          </a:prstGeom>
        </p:spPr>
        <p:txBody>
          <a:bodyPr wrap="none">
            <a:spAutoFit/>
          </a:bodyPr>
          <a:lstStyle/>
          <a:p>
            <a:r>
              <a:rPr lang="en-US" dirty="0"/>
              <a:t>Source: WEST FALMOUTH QUAKER INFORMATION CENTER 2019</a:t>
            </a:r>
          </a:p>
        </p:txBody>
      </p:sp>
    </p:spTree>
    <p:extLst>
      <p:ext uri="{BB962C8B-B14F-4D97-AF65-F5344CB8AC3E}">
        <p14:creationId xmlns:p14="http://schemas.microsoft.com/office/powerpoint/2010/main" val="401816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descr="JOB NATICO Indian deed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953" y="3857870"/>
            <a:ext cx="16955956" cy="11842421"/>
          </a:xfrm>
          <a:prstGeom prst="rect">
            <a:avLst/>
          </a:prstGeom>
        </p:spPr>
      </p:pic>
      <p:sp>
        <p:nvSpPr>
          <p:cNvPr id="4" name="TextBox 3"/>
          <p:cNvSpPr txBox="1"/>
          <p:nvPr/>
        </p:nvSpPr>
        <p:spPr>
          <a:xfrm>
            <a:off x="2405261" y="461810"/>
            <a:ext cx="17779688" cy="3170099"/>
          </a:xfrm>
          <a:prstGeom prst="rect">
            <a:avLst/>
          </a:prstGeom>
          <a:noFill/>
        </p:spPr>
        <p:txBody>
          <a:bodyPr wrap="square" rtlCol="0">
            <a:spAutoFit/>
          </a:bodyPr>
          <a:lstStyle/>
          <a:p>
            <a:pPr lvl="1"/>
            <a:r>
              <a:rPr lang="en-US" sz="4000" dirty="0">
                <a:solidFill>
                  <a:srgbClr val="FF6600"/>
                </a:solidFill>
              </a:rPr>
              <a:t> </a:t>
            </a:r>
            <a:r>
              <a:rPr lang="en-US" sz="4000" b="1" dirty="0">
                <a:solidFill>
                  <a:srgbClr val="FF6600"/>
                </a:solidFill>
              </a:rPr>
              <a:t>1673 </a:t>
            </a:r>
            <a:r>
              <a:rPr lang="en-US" sz="4000" b="1" dirty="0"/>
              <a:t>DEED  		40 ACRES   </a:t>
            </a:r>
            <a:r>
              <a:rPr lang="en-US" sz="4000" b="1" dirty="0">
                <a:solidFill>
                  <a:srgbClr val="008000"/>
                </a:solidFill>
              </a:rPr>
              <a:t>“WEST FALMOUTH”   aka SIPPEWISSET</a:t>
            </a:r>
          </a:p>
          <a:p>
            <a:pPr marL="1943100" lvl="3" indent="-571500">
              <a:buFont typeface="Arial"/>
              <a:buChar char="•"/>
            </a:pPr>
            <a:r>
              <a:rPr lang="en-US" sz="4000" dirty="0"/>
              <a:t> </a:t>
            </a:r>
            <a:r>
              <a:rPr lang="en-US" sz="4000" b="1" dirty="0">
                <a:solidFill>
                  <a:srgbClr val="FF6600"/>
                </a:solidFill>
              </a:rPr>
              <a:t>JOB NANTICO </a:t>
            </a:r>
            <a:r>
              <a:rPr lang="en-US" sz="4000" dirty="0"/>
              <a:t>last son of local sachem </a:t>
            </a:r>
          </a:p>
          <a:p>
            <a:pPr marL="1943100" lvl="3" indent="-571500">
              <a:buFont typeface="Arial"/>
              <a:buChar char="•"/>
            </a:pPr>
            <a:r>
              <a:rPr lang="en-US" sz="4000" b="1" dirty="0">
                <a:solidFill>
                  <a:srgbClr val="3366FF"/>
                </a:solidFill>
              </a:rPr>
              <a:t>SOLD</a:t>
            </a:r>
            <a:r>
              <a:rPr lang="en-US" sz="4000" dirty="0"/>
              <a:t> to </a:t>
            </a:r>
            <a:r>
              <a:rPr lang="en-US" sz="4000" b="1" dirty="0">
                <a:solidFill>
                  <a:srgbClr val="008000"/>
                </a:solidFill>
              </a:rPr>
              <a:t>WILLIAM GIFFORD  </a:t>
            </a:r>
            <a:r>
              <a:rPr lang="en-US" sz="4000" dirty="0">
                <a:solidFill>
                  <a:srgbClr val="FF0000"/>
                </a:solidFill>
              </a:rPr>
              <a:t>1</a:t>
            </a:r>
            <a:r>
              <a:rPr lang="en-US" sz="4000" baseline="30000" dirty="0">
                <a:solidFill>
                  <a:srgbClr val="FF0000"/>
                </a:solidFill>
              </a:rPr>
              <a:t>st</a:t>
            </a:r>
            <a:r>
              <a:rPr lang="en-US" sz="4000" dirty="0">
                <a:solidFill>
                  <a:srgbClr val="FF0000"/>
                </a:solidFill>
              </a:rPr>
              <a:t> Quaker of West Falmouth</a:t>
            </a:r>
          </a:p>
          <a:p>
            <a:pPr marL="1943100" lvl="3" indent="-571500">
              <a:buFont typeface="Arial"/>
              <a:buChar char="•"/>
            </a:pPr>
            <a:r>
              <a:rPr lang="en-US" sz="4000" b="1" dirty="0">
                <a:solidFill>
                  <a:schemeClr val="accent6">
                    <a:lumMod val="50000"/>
                  </a:schemeClr>
                </a:solidFill>
              </a:rPr>
              <a:t>CONCEPT of LAND:  </a:t>
            </a:r>
            <a:r>
              <a:rPr lang="en-US" sz="4000" dirty="0">
                <a:solidFill>
                  <a:srgbClr val="FF6600"/>
                </a:solidFill>
              </a:rPr>
              <a:t>COMMUNAL</a:t>
            </a:r>
            <a:r>
              <a:rPr lang="en-US" sz="4000" dirty="0">
                <a:solidFill>
                  <a:schemeClr val="accent6">
                    <a:lumMod val="50000"/>
                  </a:schemeClr>
                </a:solidFill>
              </a:rPr>
              <a:t> vs </a:t>
            </a:r>
            <a:r>
              <a:rPr lang="en-US" sz="4000" dirty="0">
                <a:solidFill>
                  <a:srgbClr val="3366FF"/>
                </a:solidFill>
              </a:rPr>
              <a:t>PRIVATE PROPERTY</a:t>
            </a:r>
          </a:p>
          <a:p>
            <a:pPr marL="1943100" lvl="3" indent="-571500">
              <a:buFont typeface="Arial"/>
              <a:buChar char="•"/>
            </a:pPr>
            <a:r>
              <a:rPr lang="en-US" sz="4000" dirty="0">
                <a:solidFill>
                  <a:srgbClr val="3366FF"/>
                </a:solidFill>
              </a:rPr>
              <a:t>DEED in ARCHIVES </a:t>
            </a:r>
            <a:r>
              <a:rPr lang="en-US" sz="4000" dirty="0"/>
              <a:t>West Falmouth Library</a:t>
            </a:r>
          </a:p>
        </p:txBody>
      </p:sp>
      <p:sp>
        <p:nvSpPr>
          <p:cNvPr id="5" name="TextBox 4"/>
          <p:cNvSpPr txBox="1"/>
          <p:nvPr/>
        </p:nvSpPr>
        <p:spPr>
          <a:xfrm>
            <a:off x="384842" y="731200"/>
            <a:ext cx="1923423" cy="1015663"/>
          </a:xfrm>
          <a:prstGeom prst="rect">
            <a:avLst/>
          </a:prstGeom>
          <a:noFill/>
        </p:spPr>
        <p:txBody>
          <a:bodyPr wrap="none" rtlCol="0">
            <a:spAutoFit/>
          </a:bodyPr>
          <a:lstStyle/>
          <a:p>
            <a:r>
              <a:rPr lang="en-US" sz="6000" dirty="0">
                <a:solidFill>
                  <a:srgbClr val="FF6600"/>
                </a:solidFill>
              </a:rPr>
              <a:t>LAND</a:t>
            </a:r>
          </a:p>
        </p:txBody>
      </p:sp>
    </p:spTree>
    <p:extLst>
      <p:ext uri="{BB962C8B-B14F-4D97-AF65-F5344CB8AC3E}">
        <p14:creationId xmlns:p14="http://schemas.microsoft.com/office/powerpoint/2010/main" val="1614036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descr="imag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202" y="410896"/>
            <a:ext cx="10160000" cy="15697200"/>
          </a:xfrm>
          <a:prstGeom prst="rect">
            <a:avLst/>
          </a:prstGeom>
        </p:spPr>
      </p:pic>
    </p:spTree>
    <p:extLst>
      <p:ext uri="{BB962C8B-B14F-4D97-AF65-F5344CB8AC3E}">
        <p14:creationId xmlns:p14="http://schemas.microsoft.com/office/powerpoint/2010/main" val="543461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249382" y="304800"/>
            <a:ext cx="21336000" cy="16154400"/>
          </a:xfrm>
          <a:prstGeom prst="rect">
            <a:avLst/>
          </a:prstGeom>
        </p:spPr>
        <p:txBody>
          <a:bodyPr wrap="square">
            <a:spAutoFit/>
          </a:bodyPr>
          <a:lstStyle/>
          <a:p>
            <a:r>
              <a:rPr lang="en-US" sz="6000" b="1" dirty="0">
                <a:solidFill>
                  <a:srgbClr val="FF6600"/>
                </a:solidFill>
              </a:rPr>
              <a:t>LAND  </a:t>
            </a:r>
            <a:r>
              <a:rPr lang="en-US" sz="4800" b="1" dirty="0">
                <a:solidFill>
                  <a:srgbClr val="000000"/>
                </a:solidFill>
              </a:rPr>
              <a:t>18</a:t>
            </a:r>
            <a:r>
              <a:rPr lang="en-US" sz="4800" b="1" baseline="30000" dirty="0">
                <a:solidFill>
                  <a:srgbClr val="000000"/>
                </a:solidFill>
              </a:rPr>
              <a:t>th</a:t>
            </a:r>
            <a:r>
              <a:rPr lang="en-US" sz="4800" b="1" dirty="0">
                <a:solidFill>
                  <a:srgbClr val="000000"/>
                </a:solidFill>
              </a:rPr>
              <a:t> + 19</a:t>
            </a:r>
            <a:r>
              <a:rPr lang="en-US" sz="4800" b="1" baseline="30000" dirty="0">
                <a:solidFill>
                  <a:srgbClr val="000000"/>
                </a:solidFill>
              </a:rPr>
              <a:t>th</a:t>
            </a:r>
            <a:r>
              <a:rPr lang="en-US" sz="4800" b="1" dirty="0">
                <a:solidFill>
                  <a:srgbClr val="000000"/>
                </a:solidFill>
              </a:rPr>
              <a:t> c 	</a:t>
            </a:r>
            <a:r>
              <a:rPr lang="en-US" sz="6000" b="1" dirty="0">
                <a:solidFill>
                  <a:srgbClr val="000000"/>
                </a:solidFill>
              </a:rPr>
              <a:t>HOW</a:t>
            </a:r>
            <a:r>
              <a:rPr lang="en-US" sz="6000" b="1" dirty="0">
                <a:solidFill>
                  <a:srgbClr val="FF6600"/>
                </a:solidFill>
              </a:rPr>
              <a:t> MASHPEE WAMPANOAG </a:t>
            </a:r>
            <a:r>
              <a:rPr lang="en-US" sz="6000" b="1" dirty="0">
                <a:solidFill>
                  <a:srgbClr val="3366FF"/>
                </a:solidFill>
              </a:rPr>
              <a:t>LOST</a:t>
            </a:r>
            <a:r>
              <a:rPr lang="en-US" sz="6000" b="1" dirty="0">
                <a:solidFill>
                  <a:srgbClr val="000000"/>
                </a:solidFill>
              </a:rPr>
              <a:t> THEIR LAND</a:t>
            </a:r>
          </a:p>
          <a:p>
            <a:endParaRPr lang="en-US" sz="4000" b="1" dirty="0">
              <a:solidFill>
                <a:srgbClr val="FF6600"/>
              </a:solidFill>
            </a:endParaRPr>
          </a:p>
          <a:p>
            <a:pPr marL="742950" indent="-742950">
              <a:buAutoNum type="arabicPlain" startAt="1790"/>
            </a:pPr>
            <a:r>
              <a:rPr lang="en-US" sz="4000" b="1" dirty="0"/>
              <a:t>       </a:t>
            </a:r>
            <a:r>
              <a:rPr lang="en-US" sz="4000" b="1" dirty="0">
                <a:solidFill>
                  <a:srgbClr val="FF0000"/>
                </a:solidFill>
              </a:rPr>
              <a:t>FEDERAL</a:t>
            </a:r>
            <a:r>
              <a:rPr lang="en-US" sz="4000" b="1" dirty="0"/>
              <a:t> </a:t>
            </a:r>
            <a:r>
              <a:rPr lang="en-US" sz="4000" b="1" dirty="0">
                <a:solidFill>
                  <a:srgbClr val="3366FF"/>
                </a:solidFill>
              </a:rPr>
              <a:t>NONINTERCOURSE ACT</a:t>
            </a:r>
            <a:r>
              <a:rPr lang="en-US" sz="4400" b="1" dirty="0">
                <a:solidFill>
                  <a:srgbClr val="3366FF"/>
                </a:solidFill>
              </a:rPr>
              <a:t> </a:t>
            </a:r>
            <a:r>
              <a:rPr lang="en-US" sz="4400" b="1" dirty="0"/>
              <a:t>prohibits </a:t>
            </a:r>
            <a:r>
              <a:rPr lang="en-US" sz="4000" b="1" dirty="0"/>
              <a:t>sale of </a:t>
            </a:r>
            <a:r>
              <a:rPr lang="en-US" sz="4000" b="1" dirty="0">
                <a:solidFill>
                  <a:srgbClr val="FF6600"/>
                </a:solidFill>
              </a:rPr>
              <a:t> INDIAN LANDS</a:t>
            </a:r>
          </a:p>
          <a:p>
            <a:r>
              <a:rPr lang="en-US" sz="4000" b="1" dirty="0">
                <a:solidFill>
                  <a:srgbClr val="FF6600"/>
                </a:solidFill>
              </a:rPr>
              <a:t>															</a:t>
            </a:r>
            <a:r>
              <a:rPr lang="en-US" sz="4000" b="1" i="1" dirty="0"/>
              <a:t>without</a:t>
            </a:r>
            <a:r>
              <a:rPr lang="en-US" sz="4000" b="1" dirty="0"/>
              <a:t> the express APPROVAL </a:t>
            </a:r>
            <a:r>
              <a:rPr lang="en-US" sz="4000" b="1" dirty="0">
                <a:solidFill>
                  <a:srgbClr val="3366FF"/>
                </a:solidFill>
              </a:rPr>
              <a:t>of CONGRESS											</a:t>
            </a:r>
          </a:p>
          <a:p>
            <a:r>
              <a:rPr lang="en-US" sz="4000" b="1" dirty="0">
                <a:solidFill>
                  <a:srgbClr val="3366FF"/>
                </a:solidFill>
              </a:rPr>
              <a:t>																	to protect Indians from land grabbers:</a:t>
            </a:r>
          </a:p>
          <a:p>
            <a:pPr lvl="1" algn="ctr"/>
            <a:r>
              <a:rPr lang="en-US" sz="4000" b="1" dirty="0"/>
              <a:t>“ </a:t>
            </a:r>
            <a:r>
              <a:rPr lang="en-US" sz="4000" b="1" u="sng" dirty="0"/>
              <a:t>No sale of lands made by any Indians, </a:t>
            </a:r>
          </a:p>
          <a:p>
            <a:pPr lvl="1" algn="ctr"/>
            <a:r>
              <a:rPr lang="en-US" sz="4000" b="1" dirty="0"/>
              <a:t>or any nation or tribe of Indians within the United States, </a:t>
            </a:r>
          </a:p>
          <a:p>
            <a:pPr lvl="1" algn="ctr"/>
            <a:r>
              <a:rPr lang="en-US" sz="4000" b="1" u="sng" dirty="0"/>
              <a:t>shall be valid </a:t>
            </a:r>
            <a:r>
              <a:rPr lang="en-US" sz="4000" dirty="0"/>
              <a:t>to any person or persons, or to any state,</a:t>
            </a:r>
          </a:p>
          <a:p>
            <a:pPr lvl="1" algn="ctr"/>
            <a:r>
              <a:rPr lang="en-US" sz="4000" dirty="0"/>
              <a:t>whether having the right of </a:t>
            </a:r>
            <a:r>
              <a:rPr lang="en-US" sz="4000" dirty="0" err="1"/>
              <a:t>preëmption</a:t>
            </a:r>
            <a:r>
              <a:rPr lang="en-US" sz="4000" dirty="0"/>
              <a:t> to such lands or not,</a:t>
            </a:r>
          </a:p>
          <a:p>
            <a:pPr lvl="1" algn="ctr"/>
            <a:r>
              <a:rPr lang="en-US" sz="4000" b="1" u="sng" dirty="0"/>
              <a:t>unless </a:t>
            </a:r>
            <a:r>
              <a:rPr lang="en-US" sz="4000" u="sng" dirty="0"/>
              <a:t>the same shall be made and duly executed at some public treaty held</a:t>
            </a:r>
            <a:r>
              <a:rPr lang="en-US" sz="4000" b="1" u="sng" dirty="0"/>
              <a:t> </a:t>
            </a:r>
          </a:p>
          <a:p>
            <a:pPr lvl="1" algn="ctr"/>
            <a:r>
              <a:rPr lang="en-US" sz="4000" b="1" u="sng" dirty="0"/>
              <a:t>under the authority of the United States”.</a:t>
            </a:r>
          </a:p>
          <a:p>
            <a:pPr lvl="1" algn="ctr">
              <a:lnSpc>
                <a:spcPct val="120000"/>
              </a:lnSpc>
            </a:pPr>
            <a:r>
              <a:rPr lang="en-US" sz="2800" b="1" dirty="0">
                <a:solidFill>
                  <a:srgbClr val="0000FF"/>
                </a:solidFill>
              </a:rPr>
              <a:t>					</a:t>
            </a:r>
            <a:endParaRPr lang="en-US" sz="4000" b="1" dirty="0">
              <a:solidFill>
                <a:srgbClr val="FF0000"/>
              </a:solidFill>
            </a:endParaRPr>
          </a:p>
          <a:p>
            <a:pPr marL="742950" indent="-742950">
              <a:buAutoNum type="arabicPlain" startAt="1834"/>
            </a:pPr>
            <a:r>
              <a:rPr lang="en-US" sz="4000" b="1" dirty="0">
                <a:solidFill>
                  <a:srgbClr val="3366FF"/>
                </a:solidFill>
              </a:rPr>
              <a:t>      </a:t>
            </a:r>
            <a:r>
              <a:rPr lang="en-US" sz="4000" b="1" dirty="0">
                <a:solidFill>
                  <a:srgbClr val="FF0000"/>
                </a:solidFill>
              </a:rPr>
              <a:t> STATE </a:t>
            </a:r>
            <a:r>
              <a:rPr lang="en-US" sz="4000" b="1" dirty="0"/>
              <a:t>returned a certain level of </a:t>
            </a:r>
            <a:r>
              <a:rPr lang="en-US" sz="4000" b="1" dirty="0">
                <a:solidFill>
                  <a:srgbClr val="3366FF"/>
                </a:solidFill>
              </a:rPr>
              <a:t>SELF-GOVERNMENT </a:t>
            </a:r>
            <a:r>
              <a:rPr lang="en-US" sz="4000" b="1" dirty="0"/>
              <a:t>to </a:t>
            </a:r>
            <a:r>
              <a:rPr lang="en-US" sz="4000" b="1" dirty="0">
                <a:solidFill>
                  <a:schemeClr val="accent2">
                    <a:lumMod val="75000"/>
                  </a:schemeClr>
                </a:solidFill>
              </a:rPr>
              <a:t>Wampanoag</a:t>
            </a:r>
            <a:r>
              <a:rPr lang="en-US" sz="4000" dirty="0">
                <a:solidFill>
                  <a:schemeClr val="accent2">
                    <a:lumMod val="75000"/>
                  </a:schemeClr>
                </a:solidFill>
              </a:rPr>
              <a:t>, </a:t>
            </a:r>
            <a:r>
              <a:rPr lang="en-US" sz="4000" dirty="0"/>
              <a:t>although they  were </a:t>
            </a:r>
          </a:p>
          <a:p>
            <a:r>
              <a:rPr lang="en-US" sz="4000" dirty="0"/>
              <a:t>				</a:t>
            </a:r>
            <a:r>
              <a:rPr lang="en-US" sz="4000" b="1" i="1" dirty="0"/>
              <a:t>not completely autonomous</a:t>
            </a:r>
            <a:r>
              <a:rPr lang="en-US" sz="4000" dirty="0"/>
              <a:t>. </a:t>
            </a:r>
          </a:p>
          <a:p>
            <a:r>
              <a:rPr lang="en-US" sz="4000" dirty="0"/>
              <a:t>				With the </a:t>
            </a:r>
            <a:r>
              <a:rPr lang="en-US" sz="4000" b="1" dirty="0"/>
              <a:t>idea that </a:t>
            </a:r>
            <a:r>
              <a:rPr lang="en-US" sz="4000" b="1" dirty="0">
                <a:solidFill>
                  <a:srgbClr val="3366FF"/>
                </a:solidFill>
              </a:rPr>
              <a:t>emulating European-American farming </a:t>
            </a:r>
            <a:r>
              <a:rPr lang="en-US" sz="4000" b="1" dirty="0"/>
              <a:t>would </a:t>
            </a:r>
            <a:r>
              <a:rPr lang="en-US" sz="4000" b="1" dirty="0">
                <a:solidFill>
                  <a:srgbClr val="3366FF"/>
                </a:solidFill>
              </a:rPr>
              <a:t>encourage assimilation.  </a:t>
            </a:r>
            <a:endParaRPr lang="en-US" sz="4000" dirty="0">
              <a:solidFill>
                <a:srgbClr val="3366FF"/>
              </a:solidFill>
            </a:endParaRPr>
          </a:p>
          <a:p>
            <a:endParaRPr lang="en-US" sz="4000" dirty="0">
              <a:solidFill>
                <a:srgbClr val="FF0000"/>
              </a:solidFill>
            </a:endParaRPr>
          </a:p>
          <a:p>
            <a:r>
              <a:rPr lang="en-US" sz="4000" b="1" dirty="0">
                <a:solidFill>
                  <a:srgbClr val="3366FF"/>
                </a:solidFill>
              </a:rPr>
              <a:t>1842</a:t>
            </a:r>
            <a:r>
              <a:rPr lang="en-US" sz="4000" dirty="0">
                <a:solidFill>
                  <a:srgbClr val="FF6600"/>
                </a:solidFill>
              </a:rPr>
              <a:t>	  </a:t>
            </a:r>
            <a:r>
              <a:rPr lang="en-US" sz="4000" dirty="0">
                <a:solidFill>
                  <a:srgbClr val="FF0000"/>
                </a:solidFill>
              </a:rPr>
              <a:t> </a:t>
            </a:r>
            <a:r>
              <a:rPr lang="en-US" sz="4000" b="1" dirty="0">
                <a:solidFill>
                  <a:srgbClr val="FF0000"/>
                </a:solidFill>
              </a:rPr>
              <a:t>COMMONWEALTH of MASSACHUSETTS</a:t>
            </a:r>
            <a:r>
              <a:rPr lang="en-US" sz="4000" b="1" dirty="0">
                <a:solidFill>
                  <a:srgbClr val="000000"/>
                </a:solidFill>
              </a:rPr>
              <a:t> </a:t>
            </a:r>
            <a:r>
              <a:rPr lang="en-US" sz="4000" b="1" dirty="0">
                <a:solidFill>
                  <a:srgbClr val="FF6600"/>
                </a:solidFill>
              </a:rPr>
              <a:t>divided</a:t>
            </a:r>
            <a:r>
              <a:rPr lang="en-US" sz="4000" b="1" dirty="0">
                <a:solidFill>
                  <a:srgbClr val="3366FF"/>
                </a:solidFill>
              </a:rPr>
              <a:t> ancestral land </a:t>
            </a:r>
            <a:r>
              <a:rPr lang="en-US" sz="4000" b="1" dirty="0">
                <a:solidFill>
                  <a:srgbClr val="FF6600"/>
                </a:solidFill>
              </a:rPr>
              <a:t>Wampanoag </a:t>
            </a:r>
            <a:r>
              <a:rPr lang="en-US" sz="4000" b="1" dirty="0">
                <a:solidFill>
                  <a:srgbClr val="3366FF"/>
                </a:solidFill>
              </a:rPr>
              <a:t>held in common</a:t>
            </a:r>
            <a:endParaRPr lang="en-US" sz="4000" dirty="0">
              <a:solidFill>
                <a:srgbClr val="3366FF"/>
              </a:solidFill>
            </a:endParaRPr>
          </a:p>
          <a:p>
            <a:pPr lvl="3"/>
            <a:r>
              <a:rPr lang="en-US" sz="4000" dirty="0"/>
              <a:t>  							 </a:t>
            </a:r>
            <a:r>
              <a:rPr lang="en-US" sz="4000" b="1" dirty="0">
                <a:solidFill>
                  <a:srgbClr val="3366FF"/>
                </a:solidFill>
              </a:rPr>
              <a:t>and </a:t>
            </a:r>
            <a:r>
              <a:rPr lang="en-US" sz="4000" b="1" dirty="0">
                <a:solidFill>
                  <a:srgbClr val="FF6600"/>
                </a:solidFill>
              </a:rPr>
              <a:t>PARCELLED </a:t>
            </a:r>
            <a:r>
              <a:rPr lang="en-US" sz="4000" b="1" dirty="0">
                <a:solidFill>
                  <a:srgbClr val="3366FF"/>
                </a:solidFill>
              </a:rPr>
              <a:t>them out to </a:t>
            </a:r>
            <a:r>
              <a:rPr lang="en-US" sz="4000" b="1" dirty="0">
                <a:solidFill>
                  <a:srgbClr val="FF6600"/>
                </a:solidFill>
              </a:rPr>
              <a:t>MASHPEES</a:t>
            </a:r>
            <a:r>
              <a:rPr lang="en-US" sz="4000" b="1" dirty="0">
                <a:solidFill>
                  <a:srgbClr val="3366FF"/>
                </a:solidFill>
              </a:rPr>
              <a:t> individually: </a:t>
            </a:r>
          </a:p>
          <a:p>
            <a:pPr marL="2400300" lvl="4" indent="-571500">
              <a:buFont typeface="Arial"/>
              <a:buChar char="•"/>
            </a:pPr>
            <a:r>
              <a:rPr lang="en-US" sz="4000" b="1" dirty="0">
                <a:solidFill>
                  <a:srgbClr val="3366FF"/>
                </a:solidFill>
              </a:rPr>
              <a:t>Distributed 2,000 acres </a:t>
            </a:r>
            <a:r>
              <a:rPr lang="en-US" sz="4000" dirty="0"/>
              <a:t>(8.1 km</a:t>
            </a:r>
            <a:r>
              <a:rPr lang="en-US" sz="4000" baseline="30000" dirty="0"/>
              <a:t>2</a:t>
            </a:r>
            <a:r>
              <a:rPr lang="en-US" sz="4000" dirty="0"/>
              <a:t>) </a:t>
            </a:r>
            <a:r>
              <a:rPr lang="en-US" sz="4000" b="1" dirty="0"/>
              <a:t>of </a:t>
            </a:r>
            <a:r>
              <a:rPr lang="en-US" sz="4000" b="1" dirty="0">
                <a:solidFill>
                  <a:srgbClr val="FF6600"/>
                </a:solidFill>
              </a:rPr>
              <a:t>WAMPANOAG’S</a:t>
            </a:r>
            <a:r>
              <a:rPr lang="en-US" sz="4000" b="1" dirty="0"/>
              <a:t> 13,000-acre</a:t>
            </a:r>
            <a:r>
              <a:rPr lang="en-US" sz="4000" dirty="0"/>
              <a:t> (53 km</a:t>
            </a:r>
            <a:r>
              <a:rPr lang="en-US" sz="4000" baseline="30000" dirty="0"/>
              <a:t>2</a:t>
            </a:r>
            <a:r>
              <a:rPr lang="en-US" sz="4000" dirty="0"/>
              <a:t>) </a:t>
            </a:r>
            <a:r>
              <a:rPr lang="en-US" sz="4000" b="1" dirty="0"/>
              <a:t>property</a:t>
            </a:r>
            <a:r>
              <a:rPr lang="en-US" sz="4000" dirty="0"/>
              <a:t>	   	</a:t>
            </a:r>
            <a:r>
              <a:rPr lang="en-US" sz="4000" b="1" dirty="0"/>
              <a:t>into </a:t>
            </a:r>
            <a:r>
              <a:rPr lang="en-US" sz="4000" b="1" dirty="0">
                <a:solidFill>
                  <a:srgbClr val="FF0000"/>
                </a:solidFill>
              </a:rPr>
              <a:t>60-acre PARCELS </a:t>
            </a:r>
            <a:r>
              <a:rPr lang="en-US" sz="4000" dirty="0"/>
              <a:t>(240,000 m</a:t>
            </a:r>
            <a:r>
              <a:rPr lang="en-US" sz="4000" baseline="30000" dirty="0"/>
              <a:t>2</a:t>
            </a:r>
            <a:r>
              <a:rPr lang="en-US" sz="4000" dirty="0"/>
              <a:t>) </a:t>
            </a:r>
            <a:r>
              <a:rPr lang="en-US" sz="4000" b="1" dirty="0"/>
              <a:t>to </a:t>
            </a:r>
            <a:r>
              <a:rPr lang="en-US" sz="4000" b="1" dirty="0">
                <a:solidFill>
                  <a:srgbClr val="FF6600"/>
                </a:solidFill>
              </a:rPr>
              <a:t>heads of households</a:t>
            </a:r>
            <a:r>
              <a:rPr lang="en-US" sz="4000" dirty="0"/>
              <a:t>, so that 										</a:t>
            </a:r>
            <a:r>
              <a:rPr lang="en-US" sz="4000" b="1" dirty="0"/>
              <a:t>each family </a:t>
            </a:r>
            <a:r>
              <a:rPr lang="en-US" sz="4000" dirty="0"/>
              <a:t>could have </a:t>
            </a:r>
            <a:r>
              <a:rPr lang="en-US" sz="4000" b="1" dirty="0"/>
              <a:t>individual ownership </a:t>
            </a:r>
            <a:r>
              <a:rPr lang="en-US" sz="4000" b="1" dirty="0">
                <a:solidFill>
                  <a:srgbClr val="FF6600"/>
                </a:solidFill>
              </a:rPr>
              <a:t>for subsistence farming</a:t>
            </a:r>
            <a:r>
              <a:rPr lang="en-US" sz="4000" dirty="0"/>
              <a:t>.</a:t>
            </a:r>
            <a:endParaRPr lang="en-US" sz="4000" dirty="0">
              <a:solidFill>
                <a:srgbClr val="FF0000"/>
              </a:solidFill>
            </a:endParaRPr>
          </a:p>
          <a:p>
            <a:r>
              <a:rPr lang="en-US" sz="4000" b="1" dirty="0">
                <a:solidFill>
                  <a:srgbClr val="3366FF"/>
                </a:solidFill>
              </a:rPr>
              <a:t>1870</a:t>
            </a:r>
            <a:r>
              <a:rPr lang="en-US" sz="4000" dirty="0">
                <a:solidFill>
                  <a:srgbClr val="0000FF"/>
                </a:solidFill>
              </a:rPr>
              <a:t> </a:t>
            </a:r>
            <a:r>
              <a:rPr lang="en-US" sz="4000" dirty="0"/>
              <a:t>  </a:t>
            </a:r>
            <a:r>
              <a:rPr lang="en-US" sz="4000" dirty="0">
                <a:solidFill>
                  <a:srgbClr val="FF0000"/>
                </a:solidFill>
              </a:rPr>
              <a:t> </a:t>
            </a:r>
            <a:r>
              <a:rPr lang="en-US" sz="4000" b="1" dirty="0">
                <a:solidFill>
                  <a:srgbClr val="FF0000"/>
                </a:solidFill>
              </a:rPr>
              <a:t>LEGISLATURE </a:t>
            </a:r>
            <a:r>
              <a:rPr lang="en-US" sz="4000" b="1" dirty="0">
                <a:solidFill>
                  <a:srgbClr val="3366FF"/>
                </a:solidFill>
              </a:rPr>
              <a:t>adopted laws </a:t>
            </a:r>
            <a:r>
              <a:rPr lang="en-US" sz="4000" b="1" dirty="0">
                <a:solidFill>
                  <a:srgbClr val="FF6600"/>
                </a:solidFill>
              </a:rPr>
              <a:t>changing old Mashpee INDIAN DISTRICT </a:t>
            </a:r>
            <a:r>
              <a:rPr lang="en-US" sz="4000" b="1" dirty="0">
                <a:solidFill>
                  <a:srgbClr val="3366FF"/>
                </a:solidFill>
              </a:rPr>
              <a:t>into an ORDINARY TOWN</a:t>
            </a:r>
            <a:r>
              <a:rPr lang="en-US" sz="4000" dirty="0"/>
              <a:t>					  					  							and </a:t>
            </a:r>
            <a:r>
              <a:rPr lang="en-US" sz="4000" dirty="0">
                <a:solidFill>
                  <a:srgbClr val="3366FF"/>
                </a:solidFill>
              </a:rPr>
              <a:t>conveying the </a:t>
            </a:r>
            <a:r>
              <a:rPr lang="en-US" sz="4000" b="1" dirty="0">
                <a:solidFill>
                  <a:srgbClr val="3366FF"/>
                </a:solidFill>
              </a:rPr>
              <a:t>remaining TRIBAL LANDS to the TOWN</a:t>
            </a:r>
            <a:r>
              <a:rPr lang="en-US" sz="4000" dirty="0">
                <a:solidFill>
                  <a:srgbClr val="3366FF"/>
                </a:solidFill>
              </a:rPr>
              <a:t>.</a:t>
            </a:r>
            <a:endParaRPr lang="en-US" sz="4000" dirty="0"/>
          </a:p>
          <a:p>
            <a:r>
              <a:rPr lang="en-US" sz="4000" b="1" dirty="0">
                <a:solidFill>
                  <a:srgbClr val="000000"/>
                </a:solidFill>
              </a:rPr>
              <a:t>			</a:t>
            </a:r>
            <a:r>
              <a:rPr lang="en-US" sz="4000" b="1" dirty="0">
                <a:solidFill>
                  <a:srgbClr val="FF0000"/>
                </a:solidFill>
              </a:rPr>
              <a:t>STATE </a:t>
            </a:r>
            <a:r>
              <a:rPr lang="en-US" sz="4000" b="1" dirty="0">
                <a:solidFill>
                  <a:srgbClr val="3366FF"/>
                </a:solidFill>
              </a:rPr>
              <a:t>approved the incorporation of MASHPEE </a:t>
            </a:r>
            <a:r>
              <a:rPr lang="en-US" sz="4000" dirty="0"/>
              <a:t>as a town:</a:t>
            </a:r>
            <a:endParaRPr lang="en-US" sz="4000" dirty="0">
              <a:solidFill>
                <a:srgbClr val="FF0000"/>
              </a:solidFill>
            </a:endParaRPr>
          </a:p>
          <a:p>
            <a:r>
              <a:rPr lang="en-US" sz="4000" dirty="0"/>
              <a:t>	</a:t>
            </a:r>
            <a:r>
              <a:rPr lang="en-US" sz="4800" dirty="0"/>
              <a:t>ultimately, </a:t>
            </a:r>
            <a:r>
              <a:rPr lang="en-US" sz="4800" b="1" dirty="0">
                <a:solidFill>
                  <a:srgbClr val="FF0000"/>
                </a:solidFill>
              </a:rPr>
              <a:t>Wampanoag lost control </a:t>
            </a:r>
            <a:r>
              <a:rPr lang="en-US" sz="4800" dirty="0"/>
              <a:t>of most of their </a:t>
            </a:r>
            <a:r>
              <a:rPr lang="en-US" sz="4800" b="1" dirty="0">
                <a:solidFill>
                  <a:srgbClr val="FF0000"/>
                </a:solidFill>
              </a:rPr>
              <a:t>LAND + SELF GOVERNMENT</a:t>
            </a:r>
            <a:r>
              <a:rPr lang="en-US" sz="4800" dirty="0">
                <a:solidFill>
                  <a:srgbClr val="FF0000"/>
                </a:solidFill>
              </a:rPr>
              <a:t>.</a:t>
            </a:r>
            <a:endParaRPr lang="en-US" sz="4800" dirty="0">
              <a:solidFill>
                <a:srgbClr val="FF0000"/>
              </a:solidFill>
              <a:hlinkClick r:id="rId3"/>
            </a:endParaRPr>
          </a:p>
        </p:txBody>
      </p:sp>
    </p:spTree>
    <p:extLst>
      <p:ext uri="{BB962C8B-B14F-4D97-AF65-F5344CB8AC3E}">
        <p14:creationId xmlns:p14="http://schemas.microsoft.com/office/powerpoint/2010/main" val="170897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416" y="711234"/>
            <a:ext cx="20623089" cy="1200329"/>
          </a:xfrm>
          <a:prstGeom prst="rect">
            <a:avLst/>
          </a:prstGeom>
          <a:noFill/>
        </p:spPr>
        <p:txBody>
          <a:bodyPr wrap="square" rtlCol="0">
            <a:spAutoFit/>
          </a:bodyPr>
          <a:lstStyle/>
          <a:p>
            <a:r>
              <a:rPr lang="en-US" sz="7200" dirty="0">
                <a:solidFill>
                  <a:srgbClr val="FF0000"/>
                </a:solidFill>
              </a:rPr>
              <a:t>LAND</a:t>
            </a:r>
            <a:r>
              <a:rPr lang="en-US" sz="6000" dirty="0">
                <a:solidFill>
                  <a:srgbClr val="FF6600"/>
                </a:solidFill>
              </a:rPr>
              <a:t>   						       OPPRESSION + RESISTANCE</a:t>
            </a:r>
          </a:p>
        </p:txBody>
      </p:sp>
      <p:sp>
        <p:nvSpPr>
          <p:cNvPr id="4" name="Rectangle 3"/>
          <p:cNvSpPr/>
          <p:nvPr/>
        </p:nvSpPr>
        <p:spPr>
          <a:xfrm>
            <a:off x="6780406" y="13568257"/>
            <a:ext cx="10185150" cy="1323439"/>
          </a:xfrm>
          <a:prstGeom prst="rect">
            <a:avLst/>
          </a:prstGeom>
        </p:spPr>
        <p:txBody>
          <a:bodyPr wrap="none">
            <a:spAutoFit/>
          </a:bodyPr>
          <a:lstStyle/>
          <a:p>
            <a:r>
              <a:rPr lang="en-US" sz="4000" dirty="0">
                <a:hlinkClick r:id="rId2"/>
              </a:rPr>
              <a:t>http://www.manyhoops.com/introduction.html</a:t>
            </a:r>
            <a:endParaRPr lang="en-US" sz="4000" dirty="0"/>
          </a:p>
          <a:p>
            <a:endParaRPr lang="en-US" sz="4000" dirty="0"/>
          </a:p>
        </p:txBody>
      </p:sp>
      <p:pic>
        <p:nvPicPr>
          <p:cNvPr id="5" name="Picture 4" descr="Unknown-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8" y="10891546"/>
            <a:ext cx="2993311" cy="5353422"/>
          </a:xfrm>
          <a:prstGeom prst="rect">
            <a:avLst/>
          </a:prstGeom>
        </p:spPr>
      </p:pic>
      <p:sp>
        <p:nvSpPr>
          <p:cNvPr id="7" name="TextBox 6">
            <a:extLst>
              <a:ext uri="{FF2B5EF4-FFF2-40B4-BE49-F238E27FC236}">
                <a16:creationId xmlns:a16="http://schemas.microsoft.com/office/drawing/2014/main" id="{10B64D88-1CEA-B149-99BB-17AD239520C6}"/>
              </a:ext>
            </a:extLst>
          </p:cNvPr>
          <p:cNvSpPr txBox="1"/>
          <p:nvPr/>
        </p:nvSpPr>
        <p:spPr>
          <a:xfrm>
            <a:off x="3768436" y="14530264"/>
            <a:ext cx="17484438" cy="1354217"/>
          </a:xfrm>
          <a:prstGeom prst="rect">
            <a:avLst/>
          </a:prstGeom>
          <a:noFill/>
        </p:spPr>
        <p:txBody>
          <a:bodyPr wrap="square" rtlCol="0">
            <a:spAutoFit/>
          </a:bodyPr>
          <a:lstStyle/>
          <a:p>
            <a:r>
              <a:rPr lang="en-US" sz="4400" b="1" dirty="0"/>
              <a:t>Author: </a:t>
            </a:r>
            <a:r>
              <a:rPr lang="en-US" sz="4400" u="sng" dirty="0"/>
              <a:t>A Native of the Forest</a:t>
            </a:r>
            <a:r>
              <a:rPr lang="en-US" sz="4400" dirty="0"/>
              <a:t>, (republished 1990)</a:t>
            </a:r>
          </a:p>
          <a:p>
            <a:pPr lvl="2"/>
            <a:r>
              <a:rPr lang="en-US" sz="3800" dirty="0"/>
              <a:t>	 considered one of the </a:t>
            </a:r>
            <a:r>
              <a:rPr lang="en-US" sz="3800" b="1" dirty="0"/>
              <a:t>most important pieces of literature by a native writer.</a:t>
            </a:r>
          </a:p>
        </p:txBody>
      </p:sp>
      <p:sp>
        <p:nvSpPr>
          <p:cNvPr id="9" name="Rectangle 8">
            <a:extLst>
              <a:ext uri="{FF2B5EF4-FFF2-40B4-BE49-F238E27FC236}">
                <a16:creationId xmlns:a16="http://schemas.microsoft.com/office/drawing/2014/main" id="{4F55D278-9DE3-DD4F-BFD1-958E24D0F093}"/>
              </a:ext>
            </a:extLst>
          </p:cNvPr>
          <p:cNvSpPr/>
          <p:nvPr/>
        </p:nvSpPr>
        <p:spPr>
          <a:xfrm>
            <a:off x="387198" y="2041979"/>
            <a:ext cx="20623089" cy="8987076"/>
          </a:xfrm>
          <a:prstGeom prst="rect">
            <a:avLst/>
          </a:prstGeom>
        </p:spPr>
        <p:txBody>
          <a:bodyPr wrap="square">
            <a:spAutoFit/>
          </a:bodyPr>
          <a:lstStyle/>
          <a:p>
            <a:r>
              <a:rPr lang="en-US" sz="4000" b="1" dirty="0"/>
              <a:t>1752         Excerpt from </a:t>
            </a:r>
            <a:r>
              <a:rPr lang="en-US" sz="4000" b="1" dirty="0">
                <a:solidFill>
                  <a:schemeClr val="accent2"/>
                </a:solidFill>
              </a:rPr>
              <a:t>a letter to </a:t>
            </a:r>
            <a:r>
              <a:rPr lang="en-US" sz="4000" b="1" dirty="0">
                <a:solidFill>
                  <a:srgbClr val="3366FF"/>
                </a:solidFill>
              </a:rPr>
              <a:t>the Governo</a:t>
            </a:r>
            <a:r>
              <a:rPr lang="en-US" sz="4000" b="1" dirty="0">
                <a:solidFill>
                  <a:schemeClr val="accent2"/>
                </a:solidFill>
              </a:rPr>
              <a:t>r about the overseers</a:t>
            </a:r>
            <a:r>
              <a:rPr lang="en-US" sz="4000" b="1" dirty="0"/>
              <a:t>, June 11, 1752</a:t>
            </a:r>
            <a:endParaRPr lang="en-US" sz="4000" dirty="0"/>
          </a:p>
          <a:p>
            <a:r>
              <a:rPr lang="en-US" sz="4000" b="1" dirty="0"/>
              <a:t>				 "</a:t>
            </a:r>
            <a:r>
              <a:rPr lang="en-US" sz="4000" b="1" dirty="0">
                <a:solidFill>
                  <a:srgbClr val="FF6600"/>
                </a:solidFill>
              </a:rPr>
              <a:t>We poor Indians in Mashpee</a:t>
            </a:r>
            <a:r>
              <a:rPr lang="en-US" sz="4000" dirty="0"/>
              <a:t>, in </a:t>
            </a:r>
            <a:r>
              <a:rPr lang="en-US" sz="4000" b="1" dirty="0">
                <a:solidFill>
                  <a:srgbClr val="008000"/>
                </a:solidFill>
              </a:rPr>
              <a:t>Barnstable county</a:t>
            </a:r>
            <a:r>
              <a:rPr lang="en-US" sz="4000" dirty="0"/>
              <a:t>, </a:t>
            </a:r>
          </a:p>
          <a:p>
            <a:r>
              <a:rPr lang="en-US" sz="4000" dirty="0"/>
              <a:t>					we truly are </a:t>
            </a:r>
            <a:r>
              <a:rPr lang="en-US" sz="4000" dirty="0">
                <a:solidFill>
                  <a:srgbClr val="FF6600"/>
                </a:solidFill>
              </a:rPr>
              <a:t>much </a:t>
            </a:r>
            <a:r>
              <a:rPr lang="en-US" sz="4000" b="1" dirty="0">
                <a:solidFill>
                  <a:srgbClr val="FF6600"/>
                </a:solidFill>
              </a:rPr>
              <a:t>troubled by these </a:t>
            </a:r>
            <a:r>
              <a:rPr lang="en-US" sz="4000" b="1" dirty="0">
                <a:solidFill>
                  <a:srgbClr val="3366FF"/>
                </a:solidFill>
              </a:rPr>
              <a:t>English neighbors </a:t>
            </a:r>
            <a:r>
              <a:rPr lang="en-US" sz="4000" b="1" dirty="0">
                <a:solidFill>
                  <a:srgbClr val="FF6600"/>
                </a:solidFill>
              </a:rPr>
              <a:t>of ours being on this land of 						ours</a:t>
            </a:r>
            <a:r>
              <a:rPr lang="en-US" sz="4000" dirty="0"/>
              <a:t>, and in our marsh and trees. </a:t>
            </a:r>
          </a:p>
          <a:p>
            <a:r>
              <a:rPr lang="en-US" sz="4000" b="1" dirty="0"/>
              <a:t>				    Against our will </a:t>
            </a:r>
            <a:r>
              <a:rPr lang="en-US" sz="4000" dirty="0"/>
              <a:t>these </a:t>
            </a:r>
            <a:r>
              <a:rPr lang="en-US" sz="4000" b="1" dirty="0">
                <a:solidFill>
                  <a:srgbClr val="FF0000"/>
                </a:solidFill>
              </a:rPr>
              <a:t>Englishmen take away from us </a:t>
            </a:r>
            <a:r>
              <a:rPr lang="en-US" sz="4000" dirty="0">
                <a:solidFill>
                  <a:srgbClr val="FF0000"/>
                </a:solidFill>
              </a:rPr>
              <a:t>what </a:t>
            </a:r>
            <a:r>
              <a:rPr lang="en-US" sz="4000" b="1" dirty="0">
                <a:solidFill>
                  <a:srgbClr val="FF0000"/>
                </a:solidFill>
              </a:rPr>
              <a:t>was our land. </a:t>
            </a:r>
          </a:p>
          <a:p>
            <a:r>
              <a:rPr lang="en-US" sz="4000" b="1" dirty="0">
                <a:solidFill>
                  <a:srgbClr val="3366FF"/>
                </a:solidFill>
              </a:rPr>
              <a:t>				    </a:t>
            </a:r>
            <a:r>
              <a:rPr lang="en-US" sz="4000" b="1" dirty="0">
                <a:solidFill>
                  <a:srgbClr val="FF0000"/>
                </a:solidFill>
              </a:rPr>
              <a:t>They parcel </a:t>
            </a:r>
            <a:r>
              <a:rPr lang="en-US" sz="4000" b="1" dirty="0">
                <a:solidFill>
                  <a:srgbClr val="3366FF"/>
                </a:solidFill>
              </a:rPr>
              <a:t>it out to each other</a:t>
            </a:r>
            <a:r>
              <a:rPr lang="en-US" sz="4000" dirty="0">
                <a:solidFill>
                  <a:srgbClr val="3366FF"/>
                </a:solidFill>
              </a:rPr>
              <a:t>, </a:t>
            </a:r>
            <a:r>
              <a:rPr lang="en-US" sz="4000" dirty="0"/>
              <a:t>and the marsh along with it </a:t>
            </a:r>
            <a:r>
              <a:rPr lang="en-US" sz="4000" b="1" dirty="0">
                <a:solidFill>
                  <a:srgbClr val="FF0000"/>
                </a:solidFill>
              </a:rPr>
              <a:t>against our will. </a:t>
            </a:r>
          </a:p>
          <a:p>
            <a:r>
              <a:rPr lang="en-US" sz="4000" b="1" dirty="0"/>
              <a:t>				     And as for our streams</a:t>
            </a:r>
            <a:r>
              <a:rPr lang="en-US" sz="4000" b="1" dirty="0">
                <a:solidFill>
                  <a:srgbClr val="000000"/>
                </a:solidFill>
              </a:rPr>
              <a:t>,</a:t>
            </a:r>
            <a:r>
              <a:rPr lang="en-US" sz="4000" b="1" dirty="0">
                <a:solidFill>
                  <a:srgbClr val="FF6600"/>
                </a:solidFill>
              </a:rPr>
              <a:t> </a:t>
            </a:r>
            <a:r>
              <a:rPr lang="en-US" sz="4000" b="1" dirty="0">
                <a:solidFill>
                  <a:srgbClr val="3366FF"/>
                </a:solidFill>
              </a:rPr>
              <a:t>they do not allow us peacefully</a:t>
            </a:r>
            <a:r>
              <a:rPr lang="en-US" sz="4000" b="1" dirty="0">
                <a:solidFill>
                  <a:srgbClr val="FF6600"/>
                </a:solidFill>
              </a:rPr>
              <a:t> to be when we peacefully go 					 fishing</a:t>
            </a:r>
            <a:r>
              <a:rPr lang="en-US" sz="4000" dirty="0"/>
              <a:t>. </a:t>
            </a:r>
            <a:r>
              <a:rPr lang="en-US" sz="4000" b="1" dirty="0"/>
              <a:t>They beat us greatly</a:t>
            </a:r>
            <a:r>
              <a:rPr lang="en-US" sz="4000" dirty="0"/>
              <a:t>, and </a:t>
            </a:r>
            <a:r>
              <a:rPr lang="en-US" sz="4000" b="1" dirty="0">
                <a:solidFill>
                  <a:srgbClr val="FF0000"/>
                </a:solidFill>
              </a:rPr>
              <a:t>they have houses on our land </a:t>
            </a:r>
            <a:r>
              <a:rPr lang="en-US" sz="4000" dirty="0"/>
              <a:t>against our will."</a:t>
            </a:r>
          </a:p>
          <a:p>
            <a:r>
              <a:rPr lang="en-US" sz="4000" b="1" dirty="0"/>
              <a:t>Late 19</a:t>
            </a:r>
            <a:r>
              <a:rPr lang="en-US" sz="4000" b="1" baseline="30000" dirty="0"/>
              <a:t>th</a:t>
            </a:r>
            <a:r>
              <a:rPr lang="en-US" sz="4000" b="1" dirty="0"/>
              <a:t> c </a:t>
            </a:r>
          </a:p>
          <a:p>
            <a:r>
              <a:rPr lang="en-US" sz="4000" b="1" dirty="0">
                <a:solidFill>
                  <a:srgbClr val="FF6600"/>
                </a:solidFill>
              </a:rPr>
              <a:t>				   "The land of my fathers was gone</a:t>
            </a:r>
            <a:r>
              <a:rPr lang="en-US" sz="4000" b="1" dirty="0"/>
              <a:t>; </a:t>
            </a:r>
            <a:r>
              <a:rPr lang="en-US" sz="4000" dirty="0"/>
              <a:t>and </a:t>
            </a:r>
            <a:r>
              <a:rPr lang="en-US" sz="4000" b="1" dirty="0"/>
              <a:t>their characters were not known as </a:t>
            </a:r>
            <a:r>
              <a:rPr lang="en-US" sz="4000" b="1" dirty="0">
                <a:solidFill>
                  <a:srgbClr val="FF6600"/>
                </a:solidFill>
              </a:rPr>
              <a:t>human 							 beings </a:t>
            </a:r>
            <a:r>
              <a:rPr lang="en-US" sz="4000" b="1" dirty="0"/>
              <a:t>but as beasts of prey</a:t>
            </a:r>
            <a:r>
              <a:rPr lang="en-US" sz="4000" dirty="0"/>
              <a:t>. </a:t>
            </a:r>
          </a:p>
          <a:p>
            <a:r>
              <a:rPr lang="en-US" sz="4000" b="1" dirty="0">
                <a:solidFill>
                  <a:srgbClr val="3366FF"/>
                </a:solidFill>
              </a:rPr>
              <a:t>				    We were represented as having no souls to save, or to lose</a:t>
            </a:r>
            <a:r>
              <a:rPr lang="en-US" sz="4000" dirty="0"/>
              <a:t>, but as partridges upon the 				     mountains. </a:t>
            </a:r>
            <a:r>
              <a:rPr lang="en-US" sz="4000" b="1" dirty="0"/>
              <a:t>All these degrading titles were heaped upon us. </a:t>
            </a:r>
            <a:r>
              <a:rPr lang="en-US" sz="4000" dirty="0"/>
              <a:t>Thus, you see, we had to 					 bear all this tide of degradation.</a:t>
            </a:r>
          </a:p>
        </p:txBody>
      </p:sp>
      <p:sp>
        <p:nvSpPr>
          <p:cNvPr id="10" name="Rectangle 9">
            <a:extLst>
              <a:ext uri="{FF2B5EF4-FFF2-40B4-BE49-F238E27FC236}">
                <a16:creationId xmlns:a16="http://schemas.microsoft.com/office/drawing/2014/main" id="{9F94C7EB-142D-354E-A4BA-B985ECE88E58}"/>
              </a:ext>
            </a:extLst>
          </p:cNvPr>
          <p:cNvSpPr/>
          <p:nvPr/>
        </p:nvSpPr>
        <p:spPr>
          <a:xfrm>
            <a:off x="3768436" y="12021840"/>
            <a:ext cx="17213068" cy="1446550"/>
          </a:xfrm>
          <a:prstGeom prst="rect">
            <a:avLst/>
          </a:prstGeom>
        </p:spPr>
        <p:txBody>
          <a:bodyPr wrap="square">
            <a:spAutoFit/>
          </a:bodyPr>
          <a:lstStyle/>
          <a:p>
            <a:r>
              <a:rPr lang="en-US" sz="4400" b="1" dirty="0"/>
              <a:t>preacher </a:t>
            </a:r>
            <a:r>
              <a:rPr lang="en-US" sz="4400" b="1" dirty="0">
                <a:solidFill>
                  <a:srgbClr val="FF0000"/>
                </a:solidFill>
              </a:rPr>
              <a:t>WILLIAM APESS </a:t>
            </a:r>
            <a:r>
              <a:rPr lang="en-US" sz="4400" dirty="0"/>
              <a:t>(1798--1839)  </a:t>
            </a:r>
            <a:r>
              <a:rPr lang="en-US" sz="4400" b="1" dirty="0"/>
              <a:t>Pequot</a:t>
            </a:r>
            <a:endParaRPr lang="en-US" sz="4400" dirty="0"/>
          </a:p>
          <a:p>
            <a:r>
              <a:rPr lang="en-US" sz="4400" dirty="0"/>
              <a:t> (So loved that he was </a:t>
            </a:r>
            <a:r>
              <a:rPr lang="en-US" sz="4400" b="1" dirty="0"/>
              <a:t>officially adopted by the Wampanoag</a:t>
            </a:r>
            <a:r>
              <a:rPr lang="en-US" sz="4400" dirty="0"/>
              <a:t>)</a:t>
            </a:r>
          </a:p>
        </p:txBody>
      </p:sp>
    </p:spTree>
    <p:extLst>
      <p:ext uri="{BB962C8B-B14F-4D97-AF65-F5344CB8AC3E}">
        <p14:creationId xmlns:p14="http://schemas.microsoft.com/office/powerpoint/2010/main" val="2419296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ble-L.-Avant-Mashpe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83" y="9089116"/>
            <a:ext cx="3527631" cy="5070970"/>
          </a:xfrm>
          <a:prstGeom prst="rect">
            <a:avLst/>
          </a:prstGeom>
        </p:spPr>
      </p:pic>
      <p:sp>
        <p:nvSpPr>
          <p:cNvPr id="3" name="Rectangle 2"/>
          <p:cNvSpPr/>
          <p:nvPr/>
        </p:nvSpPr>
        <p:spPr>
          <a:xfrm>
            <a:off x="5716629" y="8870547"/>
            <a:ext cx="14904547" cy="7140416"/>
          </a:xfrm>
          <a:prstGeom prst="rect">
            <a:avLst/>
          </a:prstGeom>
        </p:spPr>
        <p:txBody>
          <a:bodyPr wrap="square">
            <a:spAutoFit/>
          </a:bodyPr>
          <a:lstStyle/>
          <a:p>
            <a:endParaRPr lang="en-US" dirty="0"/>
          </a:p>
          <a:p>
            <a:pPr algn="ctr"/>
            <a:r>
              <a:rPr lang="en-US" sz="4000" dirty="0"/>
              <a:t>"It was a </a:t>
            </a:r>
            <a:r>
              <a:rPr lang="en-US" sz="4000" b="1" dirty="0">
                <a:solidFill>
                  <a:srgbClr val="3366FF"/>
                </a:solidFill>
              </a:rPr>
              <a:t>legislative act </a:t>
            </a:r>
            <a:r>
              <a:rPr lang="en-US" sz="4000" b="1" dirty="0"/>
              <a:t>that kept the </a:t>
            </a:r>
            <a:r>
              <a:rPr lang="en-US" sz="4000" b="1" dirty="0">
                <a:solidFill>
                  <a:schemeClr val="accent2"/>
                </a:solidFill>
              </a:rPr>
              <a:t>Mashpee Indians </a:t>
            </a:r>
            <a:r>
              <a:rPr lang="en-US" sz="4000" b="1" dirty="0"/>
              <a:t>from </a:t>
            </a:r>
          </a:p>
          <a:p>
            <a:pPr algn="ctr"/>
            <a:r>
              <a:rPr lang="en-US" sz="4000" b="1" dirty="0">
                <a:solidFill>
                  <a:srgbClr val="3366FF"/>
                </a:solidFill>
              </a:rPr>
              <a:t>learning to read and write.</a:t>
            </a:r>
          </a:p>
          <a:p>
            <a:r>
              <a:rPr lang="en-US" sz="4000" b="1" dirty="0">
                <a:solidFill>
                  <a:srgbClr val="3366FF"/>
                </a:solidFill>
              </a:rPr>
              <a:t>			</a:t>
            </a:r>
            <a:r>
              <a:rPr lang="en-US" sz="4000" dirty="0"/>
              <a:t>  </a:t>
            </a:r>
            <a:r>
              <a:rPr lang="en-US" sz="4000" b="1" dirty="0">
                <a:solidFill>
                  <a:srgbClr val="FF6600"/>
                </a:solidFill>
              </a:rPr>
              <a:t>Act of 1789</a:t>
            </a:r>
            <a:r>
              <a:rPr lang="en-US" sz="4000" b="1" dirty="0">
                <a:solidFill>
                  <a:srgbClr val="3366FF"/>
                </a:solidFill>
              </a:rPr>
              <a:t>, Sec 5, </a:t>
            </a:r>
            <a:r>
              <a:rPr lang="en-US" sz="4000" b="1" dirty="0">
                <a:solidFill>
                  <a:srgbClr val="FF6600"/>
                </a:solidFill>
              </a:rPr>
              <a:t>the Regulations of the Plantation</a:t>
            </a:r>
            <a:r>
              <a:rPr lang="en-US" sz="4000" dirty="0">
                <a:solidFill>
                  <a:srgbClr val="FF6600"/>
                </a:solidFill>
              </a:rPr>
              <a:t>. </a:t>
            </a:r>
          </a:p>
          <a:p>
            <a:pPr algn="ctr"/>
            <a:r>
              <a:rPr lang="en-US" sz="4000" b="1" dirty="0">
                <a:solidFill>
                  <a:srgbClr val="3366FF"/>
                </a:solidFill>
              </a:rPr>
              <a:t>Prohibiting instruction of a Mashpee in reading and writing </a:t>
            </a:r>
          </a:p>
          <a:p>
            <a:pPr algn="ctr"/>
            <a:r>
              <a:rPr lang="en-US" sz="4000" b="1" dirty="0">
                <a:solidFill>
                  <a:srgbClr val="FF6600"/>
                </a:solidFill>
              </a:rPr>
              <a:t>under the pain of death</a:t>
            </a:r>
            <a:r>
              <a:rPr lang="en-US" sz="4000" dirty="0">
                <a:solidFill>
                  <a:srgbClr val="FF6600"/>
                </a:solidFill>
              </a:rPr>
              <a:t>.</a:t>
            </a:r>
            <a:r>
              <a:rPr lang="en-US" sz="4000" dirty="0"/>
              <a:t> </a:t>
            </a:r>
          </a:p>
          <a:p>
            <a:pPr lvl="3"/>
            <a:r>
              <a:rPr lang="en-US" sz="3600" dirty="0"/>
              <a:t>My grandmother, she did know how to read and write but there were so many that didn't because it wasn't allowed. After a while they did vote for a certain amount of money to go to schools in Mashpee, in later years."</a:t>
            </a:r>
          </a:p>
          <a:p>
            <a:r>
              <a:rPr lang="en-US" sz="4000" b="1" dirty="0"/>
              <a:t>-- </a:t>
            </a:r>
            <a:r>
              <a:rPr lang="en-US" sz="4000" b="1" dirty="0">
                <a:solidFill>
                  <a:srgbClr val="FF6600"/>
                </a:solidFill>
              </a:rPr>
              <a:t>Mable L. Avant  </a:t>
            </a:r>
            <a:r>
              <a:rPr lang="en-US" sz="4000" dirty="0"/>
              <a:t>Mashpee Wampanoag + historian</a:t>
            </a:r>
            <a:r>
              <a:rPr lang="en-US" sz="3200" dirty="0"/>
              <a:t> (</a:t>
            </a:r>
            <a:r>
              <a:rPr lang="mr-IN" sz="3200" dirty="0"/>
              <a:t>1892 –1964</a:t>
            </a:r>
            <a:r>
              <a:rPr lang="en-US" sz="3200" dirty="0"/>
              <a:t>)</a:t>
            </a:r>
          </a:p>
          <a:p>
            <a:r>
              <a:rPr lang="en-US" sz="4000" dirty="0">
                <a:hlinkClick r:id="rId3"/>
              </a:rPr>
              <a:t>http://www.manyhoops.com/introduction.html</a:t>
            </a:r>
            <a:endParaRPr lang="en-US" sz="4000" dirty="0"/>
          </a:p>
        </p:txBody>
      </p:sp>
      <p:sp>
        <p:nvSpPr>
          <p:cNvPr id="4" name="TextBox 3"/>
          <p:cNvSpPr txBox="1"/>
          <p:nvPr/>
        </p:nvSpPr>
        <p:spPr>
          <a:xfrm>
            <a:off x="647578" y="587688"/>
            <a:ext cx="19526274" cy="1015663"/>
          </a:xfrm>
          <a:prstGeom prst="rect">
            <a:avLst/>
          </a:prstGeom>
          <a:noFill/>
        </p:spPr>
        <p:txBody>
          <a:bodyPr wrap="none" rtlCol="0">
            <a:spAutoFit/>
          </a:bodyPr>
          <a:lstStyle/>
          <a:p>
            <a:r>
              <a:rPr lang="en-US" sz="6000" dirty="0">
                <a:solidFill>
                  <a:srgbClr val="FF6600"/>
                </a:solidFill>
              </a:rPr>
              <a:t>WAMPANOAG     </a:t>
            </a:r>
            <a:r>
              <a:rPr lang="en-US" sz="6000" dirty="0">
                <a:solidFill>
                  <a:srgbClr val="3366FF"/>
                </a:solidFill>
              </a:rPr>
              <a:t>LITERACY  ----in DECLINE AFTER 1674 </a:t>
            </a:r>
            <a:r>
              <a:rPr lang="mr-IN" sz="6000" dirty="0">
                <a:solidFill>
                  <a:srgbClr val="3366FF"/>
                </a:solidFill>
              </a:rPr>
              <a:t>–</a:t>
            </a:r>
            <a:r>
              <a:rPr lang="en-US" sz="6000" dirty="0">
                <a:solidFill>
                  <a:srgbClr val="3366FF"/>
                </a:solidFill>
              </a:rPr>
              <a:t> 1800s</a:t>
            </a:r>
          </a:p>
        </p:txBody>
      </p:sp>
      <p:pic>
        <p:nvPicPr>
          <p:cNvPr id="5" name="Picture 4" descr="IMG_93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13" y="2210080"/>
            <a:ext cx="6754305" cy="3799296"/>
          </a:xfrm>
          <a:prstGeom prst="rect">
            <a:avLst/>
          </a:prstGeom>
        </p:spPr>
      </p:pic>
      <p:sp>
        <p:nvSpPr>
          <p:cNvPr id="7" name="TextBox 6"/>
          <p:cNvSpPr txBox="1"/>
          <p:nvPr/>
        </p:nvSpPr>
        <p:spPr>
          <a:xfrm>
            <a:off x="7407881" y="1726725"/>
            <a:ext cx="14121005" cy="4832092"/>
          </a:xfrm>
          <a:prstGeom prst="rect">
            <a:avLst/>
          </a:prstGeom>
          <a:noFill/>
        </p:spPr>
        <p:txBody>
          <a:bodyPr wrap="square" rtlCol="0">
            <a:spAutoFit/>
          </a:bodyPr>
          <a:lstStyle/>
          <a:p>
            <a:r>
              <a:rPr lang="en-US" sz="4400" dirty="0">
                <a:solidFill>
                  <a:schemeClr val="accent2"/>
                </a:solidFill>
              </a:rPr>
              <a:t>September 1, </a:t>
            </a:r>
            <a:r>
              <a:rPr lang="en-US" sz="4400" b="1" dirty="0">
                <a:solidFill>
                  <a:srgbClr val="FF0000"/>
                </a:solidFill>
              </a:rPr>
              <a:t>1674</a:t>
            </a:r>
            <a:r>
              <a:rPr lang="en-US" sz="4400" dirty="0">
                <a:solidFill>
                  <a:schemeClr val="accent2"/>
                </a:solidFill>
              </a:rPr>
              <a:t> </a:t>
            </a:r>
            <a:r>
              <a:rPr lang="en-US" sz="4400" dirty="0"/>
              <a:t>(the year before </a:t>
            </a:r>
            <a:r>
              <a:rPr lang="en-US" sz="4400" b="1" dirty="0"/>
              <a:t>King Philip's  War</a:t>
            </a:r>
            <a:r>
              <a:rPr lang="en-US" sz="4400" dirty="0"/>
              <a:t>),</a:t>
            </a:r>
          </a:p>
          <a:p>
            <a:r>
              <a:rPr lang="en-US" sz="4400" dirty="0"/>
              <a:t> he </a:t>
            </a:r>
            <a:r>
              <a:rPr lang="en-US" sz="4400" dirty="0">
                <a:solidFill>
                  <a:srgbClr val="3366FF"/>
                </a:solidFill>
              </a:rPr>
              <a:t>(</a:t>
            </a:r>
            <a:r>
              <a:rPr lang="en-US" sz="4400" b="1" dirty="0">
                <a:solidFill>
                  <a:srgbClr val="3366FF"/>
                </a:solidFill>
              </a:rPr>
              <a:t>BOURNE)</a:t>
            </a:r>
            <a:r>
              <a:rPr lang="en-US" sz="4400" dirty="0"/>
              <a:t> names </a:t>
            </a:r>
            <a:r>
              <a:rPr lang="en-US" sz="4400" b="1" dirty="0"/>
              <a:t>22 places where </a:t>
            </a:r>
            <a:r>
              <a:rPr lang="en-US" sz="4400" b="1" dirty="0">
                <a:solidFill>
                  <a:srgbClr val="FF6600"/>
                </a:solidFill>
              </a:rPr>
              <a:t>Indian meetings</a:t>
            </a:r>
            <a:r>
              <a:rPr lang="en-US" sz="4400" b="1" dirty="0"/>
              <a:t> were  held,</a:t>
            </a:r>
            <a:r>
              <a:rPr lang="en-US" sz="4400" dirty="0"/>
              <a:t> with an </a:t>
            </a:r>
            <a:r>
              <a:rPr lang="en-US" sz="4400" b="1" dirty="0">
                <a:solidFill>
                  <a:srgbClr val="FF0000"/>
                </a:solidFill>
              </a:rPr>
              <a:t>attendance</a:t>
            </a:r>
            <a:r>
              <a:rPr lang="en-US" sz="4400" b="1" dirty="0">
                <a:solidFill>
                  <a:srgbClr val="FF6600"/>
                </a:solidFill>
              </a:rPr>
              <a:t> of about </a:t>
            </a:r>
            <a:r>
              <a:rPr lang="en-US" sz="4400" b="1" dirty="0">
                <a:solidFill>
                  <a:srgbClr val="FF0000"/>
                </a:solidFill>
              </a:rPr>
              <a:t>500</a:t>
            </a:r>
            <a:r>
              <a:rPr lang="en-US" sz="4400" dirty="0">
                <a:solidFill>
                  <a:srgbClr val="FF0000"/>
                </a:solidFill>
              </a:rPr>
              <a:t>.</a:t>
            </a:r>
            <a:r>
              <a:rPr lang="en-US" sz="4400" dirty="0"/>
              <a:t>Of these, </a:t>
            </a:r>
          </a:p>
          <a:p>
            <a:pPr marL="571500" indent="-571500">
              <a:buFont typeface="Arial" panose="020B0604020202020204" pitchFamily="34" charset="0"/>
              <a:buChar char="•"/>
            </a:pPr>
            <a:r>
              <a:rPr lang="en-US" sz="4400" b="1" dirty="0">
                <a:solidFill>
                  <a:srgbClr val="FF0000"/>
                </a:solidFill>
              </a:rPr>
              <a:t>142</a:t>
            </a:r>
            <a:r>
              <a:rPr lang="en-US" sz="4400" b="1" dirty="0">
                <a:solidFill>
                  <a:srgbClr val="FF6600"/>
                </a:solidFill>
              </a:rPr>
              <a:t>  </a:t>
            </a:r>
            <a:r>
              <a:rPr lang="en-US" sz="4400" b="1" dirty="0">
                <a:solidFill>
                  <a:srgbClr val="000000"/>
                </a:solidFill>
              </a:rPr>
              <a:t>could read </a:t>
            </a:r>
            <a:r>
              <a:rPr lang="en-US" sz="4400" b="1" dirty="0">
                <a:solidFill>
                  <a:srgbClr val="FF6600"/>
                </a:solidFill>
              </a:rPr>
              <a:t>Indian</a:t>
            </a:r>
            <a:r>
              <a:rPr lang="en-US" sz="4400" dirty="0"/>
              <a:t>, and so read </a:t>
            </a:r>
            <a:r>
              <a:rPr lang="en-US" sz="4400" b="1" dirty="0">
                <a:solidFill>
                  <a:srgbClr val="3366FF"/>
                </a:solidFill>
              </a:rPr>
              <a:t>Eliot's Bible </a:t>
            </a:r>
            <a:r>
              <a:rPr lang="en-US" sz="4400" dirty="0"/>
              <a:t>; </a:t>
            </a:r>
            <a:endParaRPr lang="en-US" sz="4400" b="1" dirty="0">
              <a:solidFill>
                <a:srgbClr val="FF6600"/>
              </a:solidFill>
            </a:endParaRPr>
          </a:p>
          <a:p>
            <a:pPr marL="571500" indent="-571500">
              <a:buFont typeface="Arial" panose="020B0604020202020204" pitchFamily="34" charset="0"/>
              <a:buChar char="•"/>
            </a:pPr>
            <a:r>
              <a:rPr lang="en-US" sz="4400" b="1" dirty="0">
                <a:solidFill>
                  <a:srgbClr val="FF0000"/>
                </a:solidFill>
              </a:rPr>
              <a:t>72</a:t>
            </a:r>
            <a:r>
              <a:rPr lang="en-US" sz="4400" b="1" dirty="0">
                <a:solidFill>
                  <a:srgbClr val="FF6600"/>
                </a:solidFill>
              </a:rPr>
              <a:t> </a:t>
            </a:r>
            <a:r>
              <a:rPr lang="en-US" sz="4400" b="1" dirty="0"/>
              <a:t>could  write, + </a:t>
            </a:r>
            <a:r>
              <a:rPr lang="en-US" sz="4400" b="1" dirty="0">
                <a:solidFill>
                  <a:srgbClr val="FF0000"/>
                </a:solidFill>
              </a:rPr>
              <a:t>9</a:t>
            </a:r>
            <a:r>
              <a:rPr lang="en-US" sz="4400" b="1" dirty="0">
                <a:solidFill>
                  <a:srgbClr val="FF6600"/>
                </a:solidFill>
              </a:rPr>
              <a:t> </a:t>
            </a:r>
            <a:r>
              <a:rPr lang="en-US" sz="4400" b="1" dirty="0"/>
              <a:t>could read </a:t>
            </a:r>
            <a:r>
              <a:rPr lang="en-US" sz="4400" b="1" dirty="0">
                <a:solidFill>
                  <a:srgbClr val="FF6600"/>
                </a:solidFill>
              </a:rPr>
              <a:t>English</a:t>
            </a:r>
            <a:r>
              <a:rPr lang="en-US" sz="4400" dirty="0">
                <a:solidFill>
                  <a:srgbClr val="FF6600"/>
                </a:solidFill>
              </a:rPr>
              <a:t>.</a:t>
            </a:r>
            <a:r>
              <a:rPr lang="en-US" sz="4400" dirty="0"/>
              <a:t> </a:t>
            </a:r>
            <a:endParaRPr lang="en-US" sz="4400" b="1" dirty="0"/>
          </a:p>
          <a:p>
            <a:pPr marL="571500" indent="-571500">
              <a:buFont typeface="Arial" panose="020B0604020202020204" pitchFamily="34" charset="0"/>
              <a:buChar char="•"/>
            </a:pPr>
            <a:r>
              <a:rPr lang="en-US" sz="4400" b="1" dirty="0"/>
              <a:t>These </a:t>
            </a:r>
            <a:r>
              <a:rPr lang="en-US" sz="4400" b="1" dirty="0">
                <a:solidFill>
                  <a:srgbClr val="FF6600"/>
                </a:solidFill>
              </a:rPr>
              <a:t>praying Indians </a:t>
            </a:r>
            <a:r>
              <a:rPr lang="en-US" sz="4400" b="1" dirty="0">
                <a:solidFill>
                  <a:srgbClr val="FF0000"/>
                </a:solidFill>
              </a:rPr>
              <a:t>increased </a:t>
            </a:r>
            <a:r>
              <a:rPr lang="en-US" sz="4400" b="1" dirty="0"/>
              <a:t>in the 11 years following to </a:t>
            </a:r>
            <a:r>
              <a:rPr lang="en-US" sz="4400" b="1" dirty="0">
                <a:solidFill>
                  <a:srgbClr val="FF0000"/>
                </a:solidFill>
              </a:rPr>
              <a:t>1,014, </a:t>
            </a:r>
            <a:r>
              <a:rPr lang="en-US" sz="4400" dirty="0"/>
              <a:t>and there were in his limits </a:t>
            </a:r>
            <a:r>
              <a:rPr lang="en-US" sz="4400" b="1" dirty="0"/>
              <a:t>600 warriors. </a:t>
            </a:r>
          </a:p>
        </p:txBody>
      </p:sp>
      <p:sp>
        <p:nvSpPr>
          <p:cNvPr id="8" name="TextBox 7"/>
          <p:cNvSpPr txBox="1"/>
          <p:nvPr/>
        </p:nvSpPr>
        <p:spPr>
          <a:xfrm>
            <a:off x="5716629" y="7165546"/>
            <a:ext cx="15855174" cy="646331"/>
          </a:xfrm>
          <a:prstGeom prst="rect">
            <a:avLst/>
          </a:prstGeom>
          <a:noFill/>
        </p:spPr>
        <p:txBody>
          <a:bodyPr wrap="none" rtlCol="0">
            <a:spAutoFit/>
          </a:bodyPr>
          <a:lstStyle/>
          <a:p>
            <a:r>
              <a:rPr lang="en-US" sz="3600" dirty="0"/>
              <a:t>https://</a:t>
            </a:r>
            <a:r>
              <a:rPr lang="en-US" sz="3600" dirty="0" err="1"/>
              <a:t>archive.org</a:t>
            </a:r>
            <a:r>
              <a:rPr lang="en-US" sz="3600" dirty="0"/>
              <a:t>/stream/historyofrichard00dyke/historyofrichard00dyke_djvu.txt</a:t>
            </a:r>
          </a:p>
        </p:txBody>
      </p:sp>
      <p:sp>
        <p:nvSpPr>
          <p:cNvPr id="9" name="TextBox 8"/>
          <p:cNvSpPr txBox="1"/>
          <p:nvPr/>
        </p:nvSpPr>
        <p:spPr>
          <a:xfrm>
            <a:off x="1495302" y="6309190"/>
            <a:ext cx="4577696" cy="646331"/>
          </a:xfrm>
          <a:prstGeom prst="rect">
            <a:avLst/>
          </a:prstGeom>
          <a:noFill/>
        </p:spPr>
        <p:txBody>
          <a:bodyPr wrap="none" rtlCol="0">
            <a:spAutoFit/>
          </a:bodyPr>
          <a:lstStyle/>
          <a:p>
            <a:r>
              <a:rPr lang="en-US" sz="3600" dirty="0">
                <a:solidFill>
                  <a:srgbClr val="3366FF"/>
                </a:solidFill>
              </a:rPr>
              <a:t>REV. RICHARD BOURNE</a:t>
            </a:r>
          </a:p>
        </p:txBody>
      </p:sp>
      <p:sp>
        <p:nvSpPr>
          <p:cNvPr id="6" name="TextBox 5"/>
          <p:cNvSpPr txBox="1"/>
          <p:nvPr/>
        </p:nvSpPr>
        <p:spPr>
          <a:xfrm>
            <a:off x="1568877" y="14194602"/>
            <a:ext cx="3304009" cy="1200329"/>
          </a:xfrm>
          <a:prstGeom prst="rect">
            <a:avLst/>
          </a:prstGeom>
          <a:noFill/>
        </p:spPr>
        <p:txBody>
          <a:bodyPr wrap="none" rtlCol="0">
            <a:spAutoFit/>
          </a:bodyPr>
          <a:lstStyle/>
          <a:p>
            <a:r>
              <a:rPr lang="en-US" sz="4000" dirty="0"/>
              <a:t>Mable L. Avant</a:t>
            </a:r>
          </a:p>
          <a:p>
            <a:r>
              <a:rPr lang="en-US" sz="3200" dirty="0"/>
              <a:t>  (1892-1964)</a:t>
            </a:r>
          </a:p>
        </p:txBody>
      </p:sp>
    </p:spTree>
    <p:extLst>
      <p:ext uri="{BB962C8B-B14F-4D97-AF65-F5344CB8AC3E}">
        <p14:creationId xmlns:p14="http://schemas.microsoft.com/office/powerpoint/2010/main" val="1623047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descr="oldindianmeetinghouse_churcheseastern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75" y="2842284"/>
            <a:ext cx="10324867" cy="6413933"/>
          </a:xfrm>
          <a:prstGeom prst="rect">
            <a:avLst/>
          </a:prstGeom>
        </p:spPr>
      </p:pic>
      <p:sp>
        <p:nvSpPr>
          <p:cNvPr id="5" name="Rectangle 4"/>
          <p:cNvSpPr/>
          <p:nvPr/>
        </p:nvSpPr>
        <p:spPr>
          <a:xfrm>
            <a:off x="569026" y="9423366"/>
            <a:ext cx="10324867" cy="5761577"/>
          </a:xfrm>
          <a:prstGeom prst="rect">
            <a:avLst/>
          </a:prstGeom>
        </p:spPr>
        <p:txBody>
          <a:bodyPr wrap="square" lIns="219456" tIns="109728" rIns="219456" bIns="109728">
            <a:spAutoFit/>
          </a:bodyPr>
          <a:lstStyle/>
          <a:p>
            <a:r>
              <a:rPr lang="en-US" sz="4000" u="sng" dirty="0"/>
              <a:t>The</a:t>
            </a:r>
            <a:r>
              <a:rPr lang="en-US" sz="4000" b="1" u="sng" dirty="0">
                <a:solidFill>
                  <a:srgbClr val="FF6600"/>
                </a:solidFill>
              </a:rPr>
              <a:t> Indian </a:t>
            </a:r>
            <a:r>
              <a:rPr lang="en-US" sz="4000" u="sng" dirty="0"/>
              <a:t>pastors + preachers of Mashpee were:</a:t>
            </a:r>
          </a:p>
          <a:p>
            <a:pPr marL="1783080" lvl="1" indent="-685800">
              <a:buFont typeface="Arial"/>
              <a:buChar char="•"/>
            </a:pPr>
            <a:r>
              <a:rPr lang="fr-FR" sz="4000" dirty="0">
                <a:solidFill>
                  <a:srgbClr val="3366FF"/>
                </a:solidFill>
              </a:rPr>
              <a:t>Richard </a:t>
            </a:r>
            <a:r>
              <a:rPr lang="fr-FR" sz="4000" dirty="0" err="1">
                <a:solidFill>
                  <a:srgbClr val="3366FF"/>
                </a:solidFill>
              </a:rPr>
              <a:t>Bourne</a:t>
            </a:r>
            <a:r>
              <a:rPr lang="fr-FR" sz="4000" dirty="0">
                <a:solidFill>
                  <a:srgbClr val="3366FF"/>
                </a:solidFill>
              </a:rPr>
              <a:t>,    1670 - 1685</a:t>
            </a:r>
          </a:p>
          <a:p>
            <a:pPr marL="1783080" lvl="1" indent="-685800">
              <a:buFont typeface="Arial"/>
              <a:buChar char="•"/>
            </a:pPr>
            <a:r>
              <a:rPr lang="da-DK" sz="4000" dirty="0">
                <a:solidFill>
                  <a:srgbClr val="E46C0A"/>
                </a:solidFill>
              </a:rPr>
              <a:t>Simon </a:t>
            </a:r>
            <a:r>
              <a:rPr lang="da-DK" sz="4000" dirty="0" err="1">
                <a:solidFill>
                  <a:srgbClr val="E46C0A"/>
                </a:solidFill>
              </a:rPr>
              <a:t>Popmonet</a:t>
            </a:r>
            <a:r>
              <a:rPr lang="da-DK" sz="4000" dirty="0">
                <a:solidFill>
                  <a:srgbClr val="E46C0A"/>
                </a:solidFill>
              </a:rPr>
              <a:t>, 1685 - 1729</a:t>
            </a:r>
          </a:p>
          <a:p>
            <a:pPr marL="1783080" lvl="1" indent="-685800">
              <a:buFont typeface="Arial"/>
              <a:buChar char="•"/>
            </a:pPr>
            <a:r>
              <a:rPr lang="en-US" sz="4000" dirty="0">
                <a:solidFill>
                  <a:srgbClr val="3366FF"/>
                </a:solidFill>
              </a:rPr>
              <a:t>Joseph Bourne,      1729 - 1742</a:t>
            </a:r>
          </a:p>
          <a:p>
            <a:pPr marL="1783080" lvl="1" indent="-685800">
              <a:buFont typeface="Arial"/>
              <a:buChar char="•"/>
            </a:pPr>
            <a:r>
              <a:rPr lang="en-US" sz="4000" dirty="0">
                <a:solidFill>
                  <a:srgbClr val="3366FF"/>
                </a:solidFill>
              </a:rPr>
              <a:t>Gideon Hawley,     1758 - 1807</a:t>
            </a:r>
          </a:p>
          <a:p>
            <a:pPr marL="1783080" lvl="1" indent="-685800">
              <a:buFont typeface="Arial"/>
              <a:buChar char="•"/>
            </a:pPr>
            <a:r>
              <a:rPr lang="pt-BR" sz="4000" b="1" i="1" dirty="0" err="1">
                <a:solidFill>
                  <a:srgbClr val="3366FF"/>
                </a:solidFill>
              </a:rPr>
              <a:t>Phineas</a:t>
            </a:r>
            <a:r>
              <a:rPr lang="pt-BR" sz="4000" b="1" i="1" dirty="0">
                <a:solidFill>
                  <a:srgbClr val="3366FF"/>
                </a:solidFill>
              </a:rPr>
              <a:t> </a:t>
            </a:r>
            <a:r>
              <a:rPr lang="pt-BR" sz="4000" b="1" i="1" dirty="0" err="1">
                <a:solidFill>
                  <a:srgbClr val="3366FF"/>
                </a:solidFill>
              </a:rPr>
              <a:t>Fish</a:t>
            </a:r>
            <a:r>
              <a:rPr lang="pt-BR" sz="4000" b="1" i="1" dirty="0">
                <a:solidFill>
                  <a:srgbClr val="3366FF"/>
                </a:solidFill>
              </a:rPr>
              <a:t>,          1808-1833</a:t>
            </a:r>
          </a:p>
          <a:p>
            <a:pPr marL="1783080" lvl="1" indent="-685800">
              <a:buFont typeface="Arial"/>
              <a:buChar char="•"/>
            </a:pPr>
            <a:r>
              <a:rPr lang="cs-CZ" sz="4000" b="1" dirty="0">
                <a:solidFill>
                  <a:srgbClr val="E46C0A"/>
                </a:solidFill>
              </a:rPr>
              <a:t>“Blind </a:t>
            </a:r>
            <a:r>
              <a:rPr lang="cs-CZ" sz="4000" b="1" dirty="0" err="1">
                <a:solidFill>
                  <a:srgbClr val="E46C0A"/>
                </a:solidFill>
              </a:rPr>
              <a:t>Joe</a:t>
            </a:r>
            <a:r>
              <a:rPr lang="cs-CZ" sz="4000" b="1" dirty="0">
                <a:solidFill>
                  <a:srgbClr val="E46C0A"/>
                </a:solidFill>
              </a:rPr>
              <a:t>” Amos, 1810-1836</a:t>
            </a:r>
          </a:p>
          <a:p>
            <a:pPr marL="1783080" lvl="1" indent="-685800">
              <a:buFont typeface="Arial"/>
              <a:buChar char="•"/>
            </a:pPr>
            <a:r>
              <a:rPr lang="pt-BR" sz="4000" dirty="0">
                <a:solidFill>
                  <a:srgbClr val="E46C0A"/>
                </a:solidFill>
              </a:rPr>
              <a:t>William </a:t>
            </a:r>
            <a:r>
              <a:rPr lang="pt-BR" sz="4000" dirty="0" err="1">
                <a:solidFill>
                  <a:srgbClr val="E46C0A"/>
                </a:solidFill>
              </a:rPr>
              <a:t>Apes</a:t>
            </a:r>
            <a:r>
              <a:rPr lang="pt-BR" sz="4000" dirty="0">
                <a:solidFill>
                  <a:srgbClr val="E46C0A"/>
                </a:solidFill>
              </a:rPr>
              <a:t>,          1833-1835</a:t>
            </a:r>
            <a:endParaRPr lang="en-US" sz="4000" dirty="0">
              <a:solidFill>
                <a:srgbClr val="E46C0A"/>
              </a:solidFill>
            </a:endParaRPr>
          </a:p>
        </p:txBody>
      </p:sp>
      <p:pic>
        <p:nvPicPr>
          <p:cNvPr id="6" name="Picture 5" descr="descendants-of-massasoit-like-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7677" y="2842284"/>
            <a:ext cx="9370450" cy="12493930"/>
          </a:xfrm>
          <a:prstGeom prst="rect">
            <a:avLst/>
          </a:prstGeom>
        </p:spPr>
      </p:pic>
      <p:sp>
        <p:nvSpPr>
          <p:cNvPr id="7" name="TextBox 6"/>
          <p:cNvSpPr txBox="1"/>
          <p:nvPr/>
        </p:nvSpPr>
        <p:spPr>
          <a:xfrm>
            <a:off x="569026" y="444464"/>
            <a:ext cx="10324867" cy="1868204"/>
          </a:xfrm>
          <a:prstGeom prst="rect">
            <a:avLst/>
          </a:prstGeom>
          <a:noFill/>
        </p:spPr>
        <p:txBody>
          <a:bodyPr wrap="square" lIns="219456" tIns="109728" rIns="219456" bIns="109728" rtlCol="0">
            <a:spAutoFit/>
          </a:bodyPr>
          <a:lstStyle/>
          <a:p>
            <a:pPr algn="ctr"/>
            <a:r>
              <a:rPr lang="en-US" sz="6700" b="1" dirty="0">
                <a:solidFill>
                  <a:srgbClr val="FF6600"/>
                </a:solidFill>
              </a:rPr>
              <a:t>Old Indian Meetinghouse </a:t>
            </a:r>
          </a:p>
          <a:p>
            <a:pPr algn="ctr"/>
            <a:r>
              <a:rPr lang="en-US" sz="4000" dirty="0"/>
              <a:t>Circa </a:t>
            </a:r>
            <a:r>
              <a:rPr lang="en-US" sz="4000" b="1" dirty="0">
                <a:solidFill>
                  <a:srgbClr val="FF6600"/>
                </a:solidFill>
              </a:rPr>
              <a:t>1634-35 </a:t>
            </a:r>
            <a:r>
              <a:rPr lang="en-US" sz="4000" dirty="0"/>
              <a:t>/1684</a:t>
            </a:r>
          </a:p>
        </p:txBody>
      </p:sp>
      <p:sp>
        <p:nvSpPr>
          <p:cNvPr id="8" name="TextBox 7"/>
          <p:cNvSpPr txBox="1"/>
          <p:nvPr/>
        </p:nvSpPr>
        <p:spPr>
          <a:xfrm>
            <a:off x="11827677" y="444463"/>
            <a:ext cx="9370450" cy="2068259"/>
          </a:xfrm>
          <a:prstGeom prst="rect">
            <a:avLst/>
          </a:prstGeom>
          <a:noFill/>
        </p:spPr>
        <p:txBody>
          <a:bodyPr wrap="square" lIns="219456" tIns="109728" rIns="219456" bIns="109728" rtlCol="0">
            <a:spAutoFit/>
          </a:bodyPr>
          <a:lstStyle/>
          <a:p>
            <a:pPr algn="ctr"/>
            <a:r>
              <a:rPr lang="en-US" sz="4000" b="1" dirty="0"/>
              <a:t>oldest church </a:t>
            </a:r>
            <a:r>
              <a:rPr lang="en-US" sz="4000" dirty="0"/>
              <a:t>on Cape Cod </a:t>
            </a:r>
          </a:p>
          <a:p>
            <a:pPr algn="ctr"/>
            <a:r>
              <a:rPr lang="en-US" sz="4000" b="1" dirty="0"/>
              <a:t>oldest Native American church </a:t>
            </a:r>
          </a:p>
          <a:p>
            <a:pPr algn="ctr"/>
            <a:r>
              <a:rPr lang="en-US" sz="4000" dirty="0"/>
              <a:t>in United States</a:t>
            </a:r>
          </a:p>
        </p:txBody>
      </p:sp>
    </p:spTree>
    <p:extLst>
      <p:ext uri="{BB962C8B-B14F-4D97-AF65-F5344CB8AC3E}">
        <p14:creationId xmlns:p14="http://schemas.microsoft.com/office/powerpoint/2010/main" val="1975203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4AAB2"/>
        </a:solidFill>
        <a:effectLst/>
      </p:bgPr>
    </p:bg>
    <p:spTree>
      <p:nvGrpSpPr>
        <p:cNvPr id="1" name=""/>
        <p:cNvGrpSpPr/>
        <p:nvPr/>
      </p:nvGrpSpPr>
      <p:grpSpPr>
        <a:xfrm>
          <a:off x="0" y="0"/>
          <a:ext cx="0" cy="0"/>
          <a:chOff x="0" y="0"/>
          <a:chExt cx="0" cy="0"/>
        </a:xfrm>
      </p:grpSpPr>
      <p:sp>
        <p:nvSpPr>
          <p:cNvPr id="6" name="TextBox 5"/>
          <p:cNvSpPr txBox="1"/>
          <p:nvPr/>
        </p:nvSpPr>
        <p:spPr>
          <a:xfrm>
            <a:off x="1294884" y="11898589"/>
            <a:ext cx="4193549" cy="1329595"/>
          </a:xfrm>
          <a:prstGeom prst="rect">
            <a:avLst/>
          </a:prstGeom>
          <a:noFill/>
        </p:spPr>
        <p:txBody>
          <a:bodyPr wrap="none" lIns="219456" tIns="109728" rIns="219456" bIns="109728" rtlCol="0">
            <a:spAutoFit/>
          </a:bodyPr>
          <a:lstStyle/>
          <a:p>
            <a:pPr algn="ctr"/>
            <a:r>
              <a:rPr lang="en-US" sz="3600" dirty="0"/>
              <a:t>“Old Indian Church”</a:t>
            </a:r>
          </a:p>
          <a:p>
            <a:pPr algn="ctr"/>
            <a:r>
              <a:rPr lang="en-US" sz="3600" dirty="0"/>
              <a:t>In </a:t>
            </a:r>
            <a:r>
              <a:rPr lang="en-US" sz="3600" dirty="0" err="1"/>
              <a:t>Marshpee</a:t>
            </a:r>
            <a:endParaRPr lang="en-US" sz="3600" dirty="0"/>
          </a:p>
        </p:txBody>
      </p:sp>
      <p:pic>
        <p:nvPicPr>
          <p:cNvPr id="7" name="Picture 6" descr="blind-joe-am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1884" y="6354595"/>
            <a:ext cx="4246013" cy="5328744"/>
          </a:xfrm>
          <a:prstGeom prst="rect">
            <a:avLst/>
          </a:prstGeom>
        </p:spPr>
      </p:pic>
      <p:pic>
        <p:nvPicPr>
          <p:cNvPr id="9" name="Picture 8" descr="3-918f8b3f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77" y="6354595"/>
            <a:ext cx="7745165" cy="5328744"/>
          </a:xfrm>
          <a:prstGeom prst="rect">
            <a:avLst/>
          </a:prstGeom>
        </p:spPr>
      </p:pic>
      <p:sp>
        <p:nvSpPr>
          <p:cNvPr id="11" name="Rectangle 10"/>
          <p:cNvSpPr/>
          <p:nvPr/>
        </p:nvSpPr>
        <p:spPr>
          <a:xfrm>
            <a:off x="3243065" y="695317"/>
            <a:ext cx="16016578" cy="15145068"/>
          </a:xfrm>
          <a:prstGeom prst="rect">
            <a:avLst/>
          </a:prstGeom>
        </p:spPr>
        <p:txBody>
          <a:bodyPr wrap="square" lIns="219456" tIns="109728" rIns="219456" bIns="109728">
            <a:spAutoFit/>
          </a:bodyPr>
          <a:lstStyle/>
          <a:p>
            <a:pPr algn="ctr">
              <a:lnSpc>
                <a:spcPct val="120000"/>
              </a:lnSpc>
            </a:pPr>
            <a:r>
              <a:rPr lang="en-US" sz="10600" dirty="0"/>
              <a:t>Why </a:t>
            </a:r>
            <a:br>
              <a:rPr lang="en-US" sz="10600" dirty="0"/>
            </a:br>
            <a:r>
              <a:rPr lang="en-US" sz="10600" dirty="0"/>
              <a:t>    </a:t>
            </a:r>
            <a:r>
              <a:rPr lang="en-US" sz="10600" dirty="0">
                <a:solidFill>
                  <a:schemeClr val="accent3">
                    <a:lumMod val="75000"/>
                  </a:schemeClr>
                </a:solidFill>
              </a:rPr>
              <a:t>Mashpee Wampanoag</a:t>
            </a:r>
            <a:br>
              <a:rPr lang="en-US" sz="10600" dirty="0">
                <a:solidFill>
                  <a:schemeClr val="accent3">
                    <a:lumMod val="75000"/>
                  </a:schemeClr>
                </a:solidFill>
              </a:rPr>
            </a:br>
            <a:r>
              <a:rPr lang="en-US" sz="10600" dirty="0">
                <a:solidFill>
                  <a:schemeClr val="accent3">
                    <a:lumMod val="75000"/>
                  </a:schemeClr>
                </a:solidFill>
              </a:rPr>
              <a:t>	</a:t>
            </a:r>
            <a:r>
              <a:rPr lang="en-US" sz="10600" dirty="0"/>
              <a:t>celebrate</a:t>
            </a:r>
          </a:p>
          <a:p>
            <a:pPr algn="ctr">
              <a:lnSpc>
                <a:spcPct val="50000"/>
              </a:lnSpc>
            </a:pPr>
            <a:r>
              <a:rPr lang="en-US" sz="10600" dirty="0">
                <a:solidFill>
                  <a:schemeClr val="accent6">
                    <a:lumMod val="75000"/>
                  </a:schemeClr>
                </a:solidFill>
              </a:rPr>
              <a:t>	  	     </a:t>
            </a:r>
          </a:p>
          <a:p>
            <a:pPr algn="ctr">
              <a:lnSpc>
                <a:spcPct val="110000"/>
              </a:lnSpc>
            </a:pPr>
            <a:r>
              <a:rPr lang="en-US" sz="10600" dirty="0">
                <a:solidFill>
                  <a:schemeClr val="accent6">
                    <a:lumMod val="75000"/>
                  </a:schemeClr>
                </a:solidFill>
              </a:rPr>
              <a:t>        </a:t>
            </a:r>
            <a:r>
              <a:rPr lang="en-US" sz="8600" dirty="0">
                <a:solidFill>
                  <a:schemeClr val="accent6">
                    <a:lumMod val="75000"/>
                  </a:schemeClr>
                </a:solidFill>
              </a:rPr>
              <a:t>“Blind Joe” Amos</a:t>
            </a:r>
            <a:br>
              <a:rPr lang="en-US" sz="8600" dirty="0">
                <a:solidFill>
                  <a:schemeClr val="accent6">
                    <a:lumMod val="75000"/>
                  </a:schemeClr>
                </a:solidFill>
              </a:rPr>
            </a:br>
            <a:r>
              <a:rPr lang="en-US" sz="8600" dirty="0">
                <a:solidFill>
                  <a:schemeClr val="accent6">
                    <a:lumMod val="75000"/>
                  </a:schemeClr>
                </a:solidFill>
              </a:rPr>
              <a:t>       </a:t>
            </a:r>
            <a:r>
              <a:rPr lang="en-US" sz="8600" dirty="0">
                <a:solidFill>
                  <a:schemeClr val="accent3">
                    <a:lumMod val="75000"/>
                  </a:schemeClr>
                </a:solidFill>
              </a:rPr>
              <a:t>Wampanoag</a:t>
            </a:r>
            <a:r>
              <a:rPr lang="en-US" sz="8600" dirty="0">
                <a:solidFill>
                  <a:schemeClr val="accent5">
                    <a:lumMod val="75000"/>
                  </a:schemeClr>
                </a:solidFill>
              </a:rPr>
              <a:t>		    </a:t>
            </a:r>
            <a:br>
              <a:rPr lang="en-US" sz="8600" dirty="0">
                <a:solidFill>
                  <a:schemeClr val="accent5">
                    <a:lumMod val="75000"/>
                  </a:schemeClr>
                </a:solidFill>
              </a:rPr>
            </a:br>
            <a:r>
              <a:rPr lang="en-US" sz="8600" dirty="0">
                <a:solidFill>
                  <a:schemeClr val="accent5">
                    <a:lumMod val="75000"/>
                  </a:schemeClr>
                </a:solidFill>
              </a:rPr>
              <a:t>	       </a:t>
            </a:r>
            <a:r>
              <a:rPr lang="en-US" sz="8600" dirty="0">
                <a:solidFill>
                  <a:schemeClr val="accent6">
                    <a:lumMod val="75000"/>
                  </a:schemeClr>
                </a:solidFill>
              </a:rPr>
              <a:t>Baptist Minister</a:t>
            </a:r>
            <a:br>
              <a:rPr lang="en-US" sz="10600" dirty="0">
                <a:solidFill>
                  <a:schemeClr val="accent6">
                    <a:lumMod val="75000"/>
                  </a:schemeClr>
                </a:solidFill>
              </a:rPr>
            </a:br>
            <a:r>
              <a:rPr lang="en-US" sz="10600" dirty="0"/>
              <a:t>every</a:t>
            </a:r>
            <a:br>
              <a:rPr lang="en-US" sz="10600" dirty="0"/>
            </a:br>
            <a:r>
              <a:rPr lang="en-US" sz="10600" dirty="0"/>
              <a:t>    July 21st</a:t>
            </a:r>
          </a:p>
        </p:txBody>
      </p:sp>
      <p:sp>
        <p:nvSpPr>
          <p:cNvPr id="12" name="TextBox 11"/>
          <p:cNvSpPr txBox="1"/>
          <p:nvPr/>
        </p:nvSpPr>
        <p:spPr>
          <a:xfrm>
            <a:off x="16741885" y="11952151"/>
            <a:ext cx="3308566" cy="1206484"/>
          </a:xfrm>
          <a:prstGeom prst="rect">
            <a:avLst/>
          </a:prstGeom>
          <a:noFill/>
        </p:spPr>
        <p:txBody>
          <a:bodyPr wrap="none" lIns="219456" tIns="109728" rIns="219456" bIns="109728" rtlCol="0">
            <a:spAutoFit/>
          </a:bodyPr>
          <a:lstStyle/>
          <a:p>
            <a:r>
              <a:rPr lang="en-US" sz="3200" dirty="0"/>
              <a:t>“Blind Joe” Amos</a:t>
            </a:r>
          </a:p>
          <a:p>
            <a:r>
              <a:rPr lang="en-US" sz="3200" dirty="0"/>
              <a:t> (1806- 1869)</a:t>
            </a:r>
          </a:p>
        </p:txBody>
      </p:sp>
      <p:pic>
        <p:nvPicPr>
          <p:cNvPr id="13" name="Picture 12" descr="156113336568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538" y="695316"/>
            <a:ext cx="3893441" cy="3929827"/>
          </a:xfrm>
          <a:prstGeom prst="rect">
            <a:avLst/>
          </a:prstGeom>
        </p:spPr>
      </p:pic>
    </p:spTree>
    <p:extLst>
      <p:ext uri="{BB962C8B-B14F-4D97-AF65-F5344CB8AC3E}">
        <p14:creationId xmlns:p14="http://schemas.microsoft.com/office/powerpoint/2010/main" val="453564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ind-joe-amos-wampano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29" y="557369"/>
            <a:ext cx="6096000" cy="8138160"/>
          </a:xfrm>
          <a:prstGeom prst="rect">
            <a:avLst/>
          </a:prstGeom>
        </p:spPr>
      </p:pic>
      <p:sp>
        <p:nvSpPr>
          <p:cNvPr id="7" name="TextBox 6"/>
          <p:cNvSpPr txBox="1"/>
          <p:nvPr/>
        </p:nvSpPr>
        <p:spPr>
          <a:xfrm>
            <a:off x="6717282" y="618937"/>
            <a:ext cx="9125551" cy="8297657"/>
          </a:xfrm>
          <a:prstGeom prst="rect">
            <a:avLst/>
          </a:prstGeom>
          <a:noFill/>
        </p:spPr>
        <p:txBody>
          <a:bodyPr wrap="square" lIns="219456" tIns="109728" rIns="219456" bIns="109728" rtlCol="0">
            <a:spAutoFit/>
          </a:bodyPr>
          <a:lstStyle/>
          <a:p>
            <a:pPr algn="ctr">
              <a:lnSpc>
                <a:spcPct val="110000"/>
              </a:lnSpc>
            </a:pPr>
            <a:r>
              <a:rPr lang="en-US" sz="4800" dirty="0">
                <a:solidFill>
                  <a:srgbClr val="E46C0A"/>
                </a:solidFill>
              </a:rPr>
              <a:t>BLIND JOE AMOS:</a:t>
            </a:r>
          </a:p>
          <a:p>
            <a:pPr algn="ctr">
              <a:lnSpc>
                <a:spcPct val="200000"/>
              </a:lnSpc>
            </a:pPr>
            <a:r>
              <a:rPr lang="en-US" sz="4800" dirty="0">
                <a:solidFill>
                  <a:srgbClr val="E46C0A"/>
                </a:solidFill>
              </a:rPr>
              <a:t>“</a:t>
            </a:r>
            <a:r>
              <a:rPr lang="en-US" sz="4800" b="1" dirty="0">
                <a:solidFill>
                  <a:srgbClr val="E46C0A"/>
                </a:solidFill>
              </a:rPr>
              <a:t>To prepare for the ministry</a:t>
            </a:r>
            <a:r>
              <a:rPr lang="en-US" sz="4800" dirty="0">
                <a:solidFill>
                  <a:schemeClr val="accent6">
                    <a:lumMod val="75000"/>
                  </a:schemeClr>
                </a:solidFill>
              </a:rPr>
              <a:t>,</a:t>
            </a:r>
            <a:r>
              <a:rPr lang="en-US" sz="4800" dirty="0"/>
              <a:t> </a:t>
            </a:r>
          </a:p>
          <a:p>
            <a:pPr algn="ctr">
              <a:lnSpc>
                <a:spcPct val="200000"/>
              </a:lnSpc>
            </a:pPr>
            <a:r>
              <a:rPr lang="en-US" sz="4800" dirty="0"/>
              <a:t>he had his </a:t>
            </a:r>
            <a:r>
              <a:rPr lang="en-US" sz="4800" b="1" dirty="0"/>
              <a:t>mother read</a:t>
            </a:r>
          </a:p>
          <a:p>
            <a:pPr algn="ctr">
              <a:lnSpc>
                <a:spcPct val="200000"/>
              </a:lnSpc>
            </a:pPr>
            <a:r>
              <a:rPr lang="en-US" sz="4800" dirty="0"/>
              <a:t> long passages from </a:t>
            </a:r>
            <a:r>
              <a:rPr lang="en-US" sz="4800" b="1" dirty="0"/>
              <a:t>the Bible</a:t>
            </a:r>
            <a:r>
              <a:rPr lang="en-US" sz="4800" dirty="0"/>
              <a:t>, </a:t>
            </a:r>
            <a:r>
              <a:rPr lang="en-US" sz="4800" b="1" dirty="0"/>
              <a:t>which he </a:t>
            </a:r>
            <a:r>
              <a:rPr lang="en-US" sz="4800" b="1" dirty="0">
                <a:solidFill>
                  <a:srgbClr val="E46C0A"/>
                </a:solidFill>
              </a:rPr>
              <a:t>committed to memory</a:t>
            </a:r>
            <a:r>
              <a:rPr lang="en-US" sz="4800" dirty="0">
                <a:solidFill>
                  <a:srgbClr val="E46C0A"/>
                </a:solidFill>
              </a:rPr>
              <a:t>”</a:t>
            </a:r>
          </a:p>
          <a:p>
            <a:pPr algn="ctr">
              <a:lnSpc>
                <a:spcPct val="200000"/>
              </a:lnSpc>
            </a:pPr>
            <a:r>
              <a:rPr lang="en-US" sz="2900" dirty="0"/>
              <a:t>Joan Tavares Avant, </a:t>
            </a:r>
            <a:r>
              <a:rPr lang="en-US" sz="2900" u="sng" dirty="0"/>
              <a:t>People of the First Light</a:t>
            </a:r>
            <a:r>
              <a:rPr lang="en-US" sz="2900" dirty="0"/>
              <a:t>, 2010</a:t>
            </a:r>
            <a:r>
              <a:rPr lang="en-US" sz="4800" dirty="0"/>
              <a:t>.</a:t>
            </a:r>
          </a:p>
        </p:txBody>
      </p:sp>
      <p:sp>
        <p:nvSpPr>
          <p:cNvPr id="9" name="Rectangle 8"/>
          <p:cNvSpPr/>
          <p:nvPr/>
        </p:nvSpPr>
        <p:spPr>
          <a:xfrm>
            <a:off x="11226480" y="9842645"/>
            <a:ext cx="10101134" cy="4561249"/>
          </a:xfrm>
          <a:prstGeom prst="rect">
            <a:avLst/>
          </a:prstGeom>
        </p:spPr>
        <p:txBody>
          <a:bodyPr wrap="square" lIns="219456" tIns="109728" rIns="219456" bIns="109728">
            <a:spAutoFit/>
          </a:bodyPr>
          <a:lstStyle/>
          <a:p>
            <a:pPr algn="ctr">
              <a:lnSpc>
                <a:spcPct val="200000"/>
              </a:lnSpc>
            </a:pPr>
            <a:r>
              <a:rPr lang="en-US" sz="3600" dirty="0"/>
              <a:t>“knew the entire </a:t>
            </a:r>
            <a:r>
              <a:rPr lang="en-US" sz="3600" b="1" dirty="0"/>
              <a:t>King James Bible </a:t>
            </a:r>
            <a:r>
              <a:rPr lang="en-US" sz="3600" dirty="0"/>
              <a:t>by heart</a:t>
            </a:r>
          </a:p>
          <a:p>
            <a:pPr algn="ctr">
              <a:lnSpc>
                <a:spcPct val="200000"/>
              </a:lnSpc>
            </a:pPr>
            <a:r>
              <a:rPr lang="en-US" sz="3600" dirty="0"/>
              <a:t> and could </a:t>
            </a:r>
            <a:r>
              <a:rPr lang="en-US" sz="3600" b="1" dirty="0"/>
              <a:t>recite</a:t>
            </a:r>
            <a:r>
              <a:rPr lang="en-US" sz="3600" dirty="0"/>
              <a:t> it </a:t>
            </a:r>
          </a:p>
          <a:p>
            <a:pPr algn="ctr">
              <a:lnSpc>
                <a:spcPct val="200000"/>
              </a:lnSpc>
            </a:pPr>
            <a:r>
              <a:rPr lang="en-US" sz="3600" b="1" dirty="0"/>
              <a:t>in both English and Wampanoag”</a:t>
            </a:r>
          </a:p>
          <a:p>
            <a:pPr algn="ctr">
              <a:lnSpc>
                <a:spcPct val="200000"/>
              </a:lnSpc>
            </a:pPr>
            <a:r>
              <a:rPr lang="en-US" sz="3600" dirty="0"/>
              <a:t>Quote: </a:t>
            </a:r>
            <a:r>
              <a:rPr lang="en-US" sz="3600" dirty="0" err="1"/>
              <a:t>Mwalim</a:t>
            </a:r>
            <a:r>
              <a:rPr lang="en-US" sz="3600" dirty="0"/>
              <a:t> Peters research</a:t>
            </a:r>
          </a:p>
        </p:txBody>
      </p:sp>
      <p:pic>
        <p:nvPicPr>
          <p:cNvPr id="10" name="Picture 9" descr="eliot_indian_bibl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29" y="9650883"/>
            <a:ext cx="9694914" cy="6479436"/>
          </a:xfrm>
          <a:prstGeom prst="rect">
            <a:avLst/>
          </a:prstGeom>
        </p:spPr>
      </p:pic>
      <p:pic>
        <p:nvPicPr>
          <p:cNvPr id="11" name="Picture 10" descr="220px-Up-Biblum_Go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5819" y="663530"/>
            <a:ext cx="5967984" cy="8138160"/>
          </a:xfrm>
          <a:prstGeom prst="rect">
            <a:avLst/>
          </a:prstGeom>
        </p:spPr>
      </p:pic>
      <p:sp>
        <p:nvSpPr>
          <p:cNvPr id="2" name="Rectangle 1"/>
          <p:cNvSpPr/>
          <p:nvPr/>
        </p:nvSpPr>
        <p:spPr>
          <a:xfrm>
            <a:off x="637394" y="8830056"/>
            <a:ext cx="6135821" cy="523220"/>
          </a:xfrm>
          <a:prstGeom prst="rect">
            <a:avLst/>
          </a:prstGeom>
        </p:spPr>
        <p:txBody>
          <a:bodyPr wrap="square">
            <a:spAutoFit/>
          </a:bodyPr>
          <a:lstStyle/>
          <a:p>
            <a:r>
              <a:rPr lang="en-US" sz="2800" dirty="0"/>
              <a:t>“Blind Joe” Amos (1806- 1869)</a:t>
            </a:r>
          </a:p>
        </p:txBody>
      </p:sp>
    </p:spTree>
    <p:extLst>
      <p:ext uri="{BB962C8B-B14F-4D97-AF65-F5344CB8AC3E}">
        <p14:creationId xmlns:p14="http://schemas.microsoft.com/office/powerpoint/2010/main" val="108491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62A9"/>
        </a:solidFill>
        <a:effectLst/>
      </p:bgPr>
    </p:bg>
    <p:spTree>
      <p:nvGrpSpPr>
        <p:cNvPr id="1" name=""/>
        <p:cNvGrpSpPr/>
        <p:nvPr/>
      </p:nvGrpSpPr>
      <p:grpSpPr>
        <a:xfrm>
          <a:off x="0" y="0"/>
          <a:ext cx="0" cy="0"/>
          <a:chOff x="0" y="0"/>
          <a:chExt cx="0" cy="0"/>
        </a:xfrm>
      </p:grpSpPr>
      <p:pic>
        <p:nvPicPr>
          <p:cNvPr id="3" name="Picture 2" descr="5d1e63e90b4dc.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4667" y="5073038"/>
            <a:ext cx="11034825" cy="6961135"/>
          </a:xfrm>
          <a:prstGeom prst="rect">
            <a:avLst/>
          </a:prstGeom>
        </p:spPr>
      </p:pic>
      <p:sp>
        <p:nvSpPr>
          <p:cNvPr id="6" name="TextBox 5"/>
          <p:cNvSpPr txBox="1"/>
          <p:nvPr/>
        </p:nvSpPr>
        <p:spPr>
          <a:xfrm>
            <a:off x="1528695" y="705520"/>
            <a:ext cx="18273791" cy="4216539"/>
          </a:xfrm>
          <a:prstGeom prst="rect">
            <a:avLst/>
          </a:prstGeom>
          <a:noFill/>
        </p:spPr>
        <p:txBody>
          <a:bodyPr wrap="square" rtlCol="0">
            <a:spAutoFit/>
          </a:bodyPr>
          <a:lstStyle/>
          <a:p>
            <a:pPr algn="ctr"/>
            <a:r>
              <a:rPr lang="en-US" sz="6000" b="1" dirty="0">
                <a:solidFill>
                  <a:schemeClr val="bg1"/>
                </a:solidFill>
              </a:rPr>
              <a:t>WEST FALMOUTH QUAKERS  + MASHPEE WAMPANOAG</a:t>
            </a:r>
          </a:p>
          <a:p>
            <a:r>
              <a:rPr lang="en-US" sz="5400" dirty="0"/>
              <a:t>	(Religious Society of Friends) 		+		(“People of the First Light”)</a:t>
            </a:r>
          </a:p>
          <a:p>
            <a:pPr algn="ctr"/>
            <a:r>
              <a:rPr lang="en-US" sz="8800" dirty="0">
                <a:solidFill>
                  <a:schemeClr val="bg1"/>
                </a:solidFill>
              </a:rPr>
              <a:t>400 YEARS: </a:t>
            </a:r>
          </a:p>
          <a:p>
            <a:r>
              <a:rPr lang="en-US" sz="6600" b="1" dirty="0">
                <a:solidFill>
                  <a:schemeClr val="bg1"/>
                </a:solidFill>
              </a:rPr>
              <a:t>                    FROM     HERE     TO    THERE</a:t>
            </a:r>
          </a:p>
        </p:txBody>
      </p:sp>
      <p:sp>
        <p:nvSpPr>
          <p:cNvPr id="7" name="TextBox 6"/>
          <p:cNvSpPr txBox="1"/>
          <p:nvPr/>
        </p:nvSpPr>
        <p:spPr>
          <a:xfrm>
            <a:off x="3967464" y="13580302"/>
            <a:ext cx="14010672" cy="2601290"/>
          </a:xfrm>
          <a:prstGeom prst="rect">
            <a:avLst/>
          </a:prstGeom>
          <a:noFill/>
        </p:spPr>
        <p:txBody>
          <a:bodyPr wrap="square" rtlCol="0">
            <a:spAutoFit/>
          </a:bodyPr>
          <a:lstStyle/>
          <a:p>
            <a:pPr algn="ctr">
              <a:lnSpc>
                <a:spcPct val="130000"/>
              </a:lnSpc>
            </a:pPr>
            <a:r>
              <a:rPr lang="en-US" sz="3200" b="1" dirty="0">
                <a:solidFill>
                  <a:schemeClr val="bg1"/>
                </a:solidFill>
              </a:rPr>
              <a:t>ERICA H. ADAMS</a:t>
            </a:r>
          </a:p>
          <a:p>
            <a:pPr algn="ctr">
              <a:lnSpc>
                <a:spcPct val="130000"/>
              </a:lnSpc>
            </a:pPr>
            <a:r>
              <a:rPr lang="en-US" sz="3200" dirty="0"/>
              <a:t>QUAKER: WEST FALMOUTH PREPARATIVE MEETING (MA)</a:t>
            </a:r>
          </a:p>
          <a:p>
            <a:pPr algn="ctr">
              <a:lnSpc>
                <a:spcPct val="130000"/>
              </a:lnSpc>
            </a:pPr>
            <a:r>
              <a:rPr lang="en-US" sz="3200" dirty="0"/>
              <a:t>Quaker LEGACY GRANTS (2019) + (2017)</a:t>
            </a:r>
          </a:p>
          <a:p>
            <a:pPr algn="ctr">
              <a:lnSpc>
                <a:spcPct val="130000"/>
              </a:lnSpc>
            </a:pPr>
            <a:r>
              <a:rPr lang="en-US" sz="3200" dirty="0"/>
              <a:t>U.S. COORDINATOR: CHIAPAS PHOTOGRAPHY PROJECT (México)</a:t>
            </a:r>
          </a:p>
        </p:txBody>
      </p:sp>
      <p:pic>
        <p:nvPicPr>
          <p:cNvPr id="4" name="Picture 3" descr="Interview_of_Samoset_with_the_Pilgrim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580" y="5001914"/>
            <a:ext cx="6433995" cy="7045225"/>
          </a:xfrm>
          <a:prstGeom prst="rect">
            <a:avLst/>
          </a:prstGeom>
        </p:spPr>
      </p:pic>
      <p:sp>
        <p:nvSpPr>
          <p:cNvPr id="2" name="TextBox 1">
            <a:extLst>
              <a:ext uri="{FF2B5EF4-FFF2-40B4-BE49-F238E27FC236}">
                <a16:creationId xmlns:a16="http://schemas.microsoft.com/office/drawing/2014/main" id="{993864F1-3E4E-064E-9581-7F00CBF97CD4}"/>
              </a:ext>
            </a:extLst>
          </p:cNvPr>
          <p:cNvSpPr txBox="1"/>
          <p:nvPr/>
        </p:nvSpPr>
        <p:spPr>
          <a:xfrm>
            <a:off x="1865579" y="12354566"/>
            <a:ext cx="6433995" cy="646331"/>
          </a:xfrm>
          <a:prstGeom prst="rect">
            <a:avLst/>
          </a:prstGeom>
          <a:noFill/>
        </p:spPr>
        <p:txBody>
          <a:bodyPr wrap="square" rtlCol="0">
            <a:spAutoFit/>
          </a:bodyPr>
          <a:lstStyle/>
          <a:p>
            <a:pPr algn="ctr"/>
            <a:r>
              <a:rPr lang="en-US" sz="3600" b="1" dirty="0"/>
              <a:t>WAMPANOAGS GREET PILGRIMS</a:t>
            </a:r>
          </a:p>
        </p:txBody>
      </p:sp>
      <p:sp>
        <p:nvSpPr>
          <p:cNvPr id="5" name="TextBox 4">
            <a:extLst>
              <a:ext uri="{FF2B5EF4-FFF2-40B4-BE49-F238E27FC236}">
                <a16:creationId xmlns:a16="http://schemas.microsoft.com/office/drawing/2014/main" id="{AE108A31-2868-8849-A4F8-0A685878753D}"/>
              </a:ext>
            </a:extLst>
          </p:cNvPr>
          <p:cNvSpPr txBox="1"/>
          <p:nvPr/>
        </p:nvSpPr>
        <p:spPr>
          <a:xfrm>
            <a:off x="12376770" y="12303378"/>
            <a:ext cx="2538515" cy="646331"/>
          </a:xfrm>
          <a:prstGeom prst="rect">
            <a:avLst/>
          </a:prstGeom>
          <a:noFill/>
        </p:spPr>
        <p:txBody>
          <a:bodyPr wrap="none" rtlCol="0">
            <a:spAutoFit/>
          </a:bodyPr>
          <a:lstStyle/>
          <a:p>
            <a:r>
              <a:rPr lang="en-US" sz="3600" b="1" dirty="0"/>
              <a:t>RESORT LIFE</a:t>
            </a:r>
          </a:p>
        </p:txBody>
      </p:sp>
    </p:spTree>
    <p:extLst>
      <p:ext uri="{BB962C8B-B14F-4D97-AF65-F5344CB8AC3E}">
        <p14:creationId xmlns:p14="http://schemas.microsoft.com/office/powerpoint/2010/main" val="3416134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12528" y="6586798"/>
            <a:ext cx="11933071" cy="9451507"/>
          </a:xfrm>
          <a:prstGeom prst="rect">
            <a:avLst/>
          </a:prstGeom>
        </p:spPr>
      </p:pic>
      <p:pic>
        <p:nvPicPr>
          <p:cNvPr id="7" name="Picture 6"/>
          <p:cNvPicPr>
            <a:picLocks noChangeAspect="1"/>
          </p:cNvPicPr>
          <p:nvPr/>
        </p:nvPicPr>
        <p:blipFill>
          <a:blip r:embed="rId3"/>
          <a:stretch>
            <a:fillRect/>
          </a:stretch>
        </p:blipFill>
        <p:spPr>
          <a:xfrm>
            <a:off x="6078401" y="-209071"/>
            <a:ext cx="12139085" cy="9573701"/>
          </a:xfrm>
          <a:prstGeom prst="rect">
            <a:avLst/>
          </a:prstGeom>
        </p:spPr>
      </p:pic>
      <p:sp>
        <p:nvSpPr>
          <p:cNvPr id="9" name="TextBox 8"/>
          <p:cNvSpPr txBox="1"/>
          <p:nvPr/>
        </p:nvSpPr>
        <p:spPr>
          <a:xfrm>
            <a:off x="500293" y="518400"/>
            <a:ext cx="13899755" cy="15251868"/>
          </a:xfrm>
          <a:prstGeom prst="rect">
            <a:avLst/>
          </a:prstGeom>
          <a:noFill/>
        </p:spPr>
        <p:txBody>
          <a:bodyPr wrap="square" lIns="219456" tIns="109728" rIns="219456" bIns="109728" rtlCol="0">
            <a:spAutoFit/>
          </a:bodyPr>
          <a:lstStyle/>
          <a:p>
            <a:r>
              <a:rPr lang="en-US" sz="4000" dirty="0">
                <a:solidFill>
                  <a:srgbClr val="008000"/>
                </a:solidFill>
              </a:rPr>
              <a:t>“YEARS LATER</a:t>
            </a:r>
          </a:p>
          <a:p>
            <a:endParaRPr lang="en-US" sz="4000" dirty="0">
              <a:solidFill>
                <a:srgbClr val="008000"/>
              </a:solidFill>
            </a:endParaRPr>
          </a:p>
          <a:p>
            <a:r>
              <a:rPr lang="en-US" sz="4000" dirty="0">
                <a:solidFill>
                  <a:srgbClr val="008000"/>
                </a:solidFill>
              </a:rPr>
              <a:t>		Joe would ‘read’</a:t>
            </a:r>
          </a:p>
          <a:p>
            <a:r>
              <a:rPr lang="en-US" sz="4000" dirty="0">
                <a:solidFill>
                  <a:srgbClr val="008000"/>
                </a:solidFill>
              </a:rPr>
              <a:t>					complete chapters </a:t>
            </a:r>
          </a:p>
          <a:p>
            <a:r>
              <a:rPr lang="en-US" sz="4000" dirty="0">
                <a:solidFill>
                  <a:srgbClr val="008000"/>
                </a:solidFill>
              </a:rPr>
              <a:t>					to his congregations</a:t>
            </a:r>
          </a:p>
          <a:p>
            <a:r>
              <a:rPr lang="en-US" sz="4000" dirty="0">
                <a:solidFill>
                  <a:srgbClr val="008000"/>
                </a:solidFill>
              </a:rPr>
              <a:t>							In this manner.</a:t>
            </a:r>
          </a:p>
          <a:p>
            <a:endParaRPr lang="en-US" sz="5800" dirty="0">
              <a:solidFill>
                <a:srgbClr val="E46C0A"/>
              </a:solidFill>
            </a:endParaRPr>
          </a:p>
          <a:p>
            <a:pPr>
              <a:lnSpc>
                <a:spcPct val="140000"/>
              </a:lnSpc>
            </a:pPr>
            <a:r>
              <a:rPr lang="en-US" sz="5800" dirty="0">
                <a:solidFill>
                  <a:srgbClr val="E46C0A"/>
                </a:solidFill>
              </a:rPr>
              <a:t>FIRST TO HEAR HIS SERMONS</a:t>
            </a:r>
            <a:r>
              <a:rPr lang="en-US" dirty="0"/>
              <a:t>,</a:t>
            </a:r>
          </a:p>
          <a:p>
            <a:pPr>
              <a:lnSpc>
                <a:spcPct val="140000"/>
              </a:lnSpc>
            </a:pPr>
            <a:r>
              <a:rPr lang="en-US" dirty="0"/>
              <a:t> </a:t>
            </a:r>
            <a:r>
              <a:rPr lang="en-US" sz="4000" dirty="0"/>
              <a:t>however, </a:t>
            </a:r>
          </a:p>
          <a:p>
            <a:pPr>
              <a:lnSpc>
                <a:spcPct val="150000"/>
              </a:lnSpc>
            </a:pPr>
            <a:r>
              <a:rPr lang="en-US" sz="4000" dirty="0"/>
              <a:t>were </a:t>
            </a:r>
            <a:r>
              <a:rPr lang="en-US" sz="4000" dirty="0">
                <a:solidFill>
                  <a:srgbClr val="E46C0A"/>
                </a:solidFill>
              </a:rPr>
              <a:t>the BIRDS + the ANIMALS of the FOREST, </a:t>
            </a:r>
          </a:p>
          <a:p>
            <a:pPr>
              <a:lnSpc>
                <a:spcPct val="150000"/>
              </a:lnSpc>
            </a:pPr>
            <a:r>
              <a:rPr lang="en-US" sz="4000" dirty="0"/>
              <a:t>     for his </a:t>
            </a:r>
            <a:r>
              <a:rPr lang="en-US" sz="4000" dirty="0">
                <a:solidFill>
                  <a:srgbClr val="E46C0A"/>
                </a:solidFill>
              </a:rPr>
              <a:t>ALTER </a:t>
            </a:r>
            <a:r>
              <a:rPr lang="en-US" sz="4000" dirty="0"/>
              <a:t>was constructed  from  </a:t>
            </a:r>
          </a:p>
          <a:p>
            <a:pPr>
              <a:lnSpc>
                <a:spcPct val="150000"/>
              </a:lnSpc>
            </a:pPr>
            <a:r>
              <a:rPr lang="en-US" sz="4000" dirty="0"/>
              <a:t>              </a:t>
            </a:r>
            <a:r>
              <a:rPr lang="en-US" sz="4000" dirty="0">
                <a:solidFill>
                  <a:srgbClr val="FF6600"/>
                </a:solidFill>
              </a:rPr>
              <a:t>STONES + DRIFTWOOD </a:t>
            </a:r>
          </a:p>
          <a:p>
            <a:pPr>
              <a:lnSpc>
                <a:spcPct val="150000"/>
              </a:lnSpc>
            </a:pPr>
            <a:r>
              <a:rPr lang="en-US" sz="4000" dirty="0"/>
              <a:t>in a REMOTE COVE upon THE LAKESHORE. </a:t>
            </a:r>
          </a:p>
          <a:p>
            <a:pPr>
              <a:lnSpc>
                <a:spcPct val="50000"/>
              </a:lnSpc>
            </a:pPr>
            <a:endParaRPr lang="en-US" dirty="0"/>
          </a:p>
          <a:p>
            <a:pPr>
              <a:lnSpc>
                <a:spcPct val="120000"/>
              </a:lnSpc>
            </a:pPr>
            <a:r>
              <a:rPr lang="en-US" dirty="0"/>
              <a:t>        </a:t>
            </a:r>
            <a:r>
              <a:rPr lang="en-US" sz="4800" dirty="0">
                <a:solidFill>
                  <a:schemeClr val="accent6">
                    <a:lumMod val="75000"/>
                  </a:schemeClr>
                </a:solidFill>
              </a:rPr>
              <a:t>HERE he PRACTICED PREACHING</a:t>
            </a:r>
          </a:p>
          <a:p>
            <a:pPr>
              <a:lnSpc>
                <a:spcPct val="120000"/>
              </a:lnSpc>
            </a:pPr>
            <a:r>
              <a:rPr lang="en-US" dirty="0"/>
              <a:t>                      </a:t>
            </a:r>
            <a:r>
              <a:rPr lang="en-US" sz="3600" dirty="0"/>
              <a:t>  In the </a:t>
            </a:r>
            <a:r>
              <a:rPr lang="en-US" sz="3600" b="1" dirty="0">
                <a:solidFill>
                  <a:srgbClr val="E46C0A"/>
                </a:solidFill>
              </a:rPr>
              <a:t>SOLITUDE </a:t>
            </a:r>
            <a:r>
              <a:rPr lang="en-US" sz="3600" dirty="0"/>
              <a:t>of </a:t>
            </a:r>
          </a:p>
          <a:p>
            <a:pPr>
              <a:lnSpc>
                <a:spcPct val="120000"/>
              </a:lnSpc>
            </a:pPr>
            <a:r>
              <a:rPr lang="en-US" dirty="0">
                <a:solidFill>
                  <a:srgbClr val="E46C0A"/>
                </a:solidFill>
              </a:rPr>
              <a:t>     		</a:t>
            </a:r>
            <a:r>
              <a:rPr lang="en-US" sz="4800" b="1" dirty="0">
                <a:solidFill>
                  <a:srgbClr val="E46C0A"/>
                </a:solidFill>
              </a:rPr>
              <a:t>GOD’S NATURAL CHAPEL, </a:t>
            </a:r>
          </a:p>
          <a:p>
            <a:pPr>
              <a:lnSpc>
                <a:spcPct val="120000"/>
              </a:lnSpc>
            </a:pPr>
            <a:r>
              <a:rPr lang="en-US" sz="4800" b="1" dirty="0">
                <a:solidFill>
                  <a:srgbClr val="E46C0A"/>
                </a:solidFill>
              </a:rPr>
              <a:t>	         the GREAT OUTDOORS”.</a:t>
            </a:r>
            <a:endParaRPr lang="en-US" sz="3400" dirty="0"/>
          </a:p>
          <a:p>
            <a:pPr>
              <a:lnSpc>
                <a:spcPct val="250000"/>
              </a:lnSpc>
            </a:pPr>
            <a:r>
              <a:rPr lang="en-US" sz="3400" dirty="0"/>
              <a:t>	      Joan Tavares Avant, </a:t>
            </a:r>
            <a:r>
              <a:rPr lang="en-US" sz="3400" u="sng" dirty="0"/>
              <a:t>People of the First Light</a:t>
            </a:r>
            <a:r>
              <a:rPr lang="en-US" sz="3400" dirty="0"/>
              <a:t>, Wampanoag Historian</a:t>
            </a:r>
          </a:p>
        </p:txBody>
      </p:sp>
      <p:pic>
        <p:nvPicPr>
          <p:cNvPr id="2" name="Picture 1" descr="Joan-Avant-Tavares-Mashpee-Wampanoag-photo-by-Susan-Margot-Eck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05" y="14124784"/>
            <a:ext cx="1384300" cy="2044700"/>
          </a:xfrm>
          <a:prstGeom prst="rect">
            <a:avLst/>
          </a:prstGeom>
        </p:spPr>
      </p:pic>
    </p:spTree>
    <p:extLst>
      <p:ext uri="{BB962C8B-B14F-4D97-AF65-F5344CB8AC3E}">
        <p14:creationId xmlns:p14="http://schemas.microsoft.com/office/powerpoint/2010/main" val="2736275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2" y="322417"/>
            <a:ext cx="18467021" cy="3753617"/>
          </a:xfrm>
        </p:spPr>
        <p:txBody>
          <a:bodyPr>
            <a:normAutofit/>
          </a:bodyPr>
          <a:lstStyle/>
          <a:p>
            <a:r>
              <a:rPr lang="en-US" sz="6700" dirty="0"/>
              <a:t>As a minister, “Blind” Joe Amos</a:t>
            </a:r>
            <a:br>
              <a:rPr lang="en-US" sz="6700" dirty="0"/>
            </a:br>
            <a:r>
              <a:rPr lang="en-US" sz="6700" dirty="0"/>
              <a:t>	</a:t>
            </a:r>
            <a:r>
              <a:rPr lang="en-US" sz="6700" i="1" dirty="0">
                <a:solidFill>
                  <a:srgbClr val="E46C0A"/>
                </a:solidFill>
              </a:rPr>
              <a:t>“preached under the shade of a large oak tree</a:t>
            </a:r>
            <a:br>
              <a:rPr lang="en-US" sz="6700" i="1" dirty="0">
                <a:solidFill>
                  <a:srgbClr val="E46C0A"/>
                </a:solidFill>
              </a:rPr>
            </a:br>
            <a:r>
              <a:rPr lang="en-US" sz="6700" i="1" dirty="0">
                <a:solidFill>
                  <a:srgbClr val="E46C0A"/>
                </a:solidFill>
              </a:rPr>
              <a:t>		 every Sunday throughout the seasons</a:t>
            </a:r>
            <a:r>
              <a:rPr lang="en-US" sz="6700" dirty="0">
                <a:solidFill>
                  <a:srgbClr val="E46C0A"/>
                </a:solidFill>
              </a:rPr>
              <a:t>”</a:t>
            </a:r>
          </a:p>
        </p:txBody>
      </p:sp>
      <p:pic>
        <p:nvPicPr>
          <p:cNvPr id="6" name="Picture 5" descr="Live-Oak-Tree-450w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235" y="4076034"/>
            <a:ext cx="8772041" cy="8772041"/>
          </a:xfrm>
          <a:prstGeom prst="rect">
            <a:avLst/>
          </a:prstGeom>
        </p:spPr>
      </p:pic>
      <p:sp>
        <p:nvSpPr>
          <p:cNvPr id="7" name="TextBox 6"/>
          <p:cNvSpPr txBox="1"/>
          <p:nvPr/>
        </p:nvSpPr>
        <p:spPr>
          <a:xfrm>
            <a:off x="6025234" y="12742034"/>
            <a:ext cx="8925867" cy="2991588"/>
          </a:xfrm>
          <a:prstGeom prst="rect">
            <a:avLst/>
          </a:prstGeom>
          <a:noFill/>
        </p:spPr>
        <p:txBody>
          <a:bodyPr wrap="square" lIns="219456" tIns="109728" rIns="219456" bIns="109728" rtlCol="0">
            <a:spAutoFit/>
          </a:bodyPr>
          <a:lstStyle/>
          <a:p>
            <a:r>
              <a:rPr lang="en-US" sz="3600" dirty="0">
                <a:solidFill>
                  <a:schemeClr val="accent6">
                    <a:lumMod val="75000"/>
                  </a:schemeClr>
                </a:solidFill>
              </a:rPr>
              <a:t>1832:  </a:t>
            </a:r>
            <a:r>
              <a:rPr lang="en-US" sz="3600" dirty="0"/>
              <a:t>he </a:t>
            </a:r>
            <a:r>
              <a:rPr lang="en-US" sz="3600" dirty="0">
                <a:solidFill>
                  <a:schemeClr val="accent6">
                    <a:lumMod val="75000"/>
                  </a:schemeClr>
                </a:solidFill>
              </a:rPr>
              <a:t>left his indigenous Mashpee</a:t>
            </a:r>
            <a:r>
              <a:rPr lang="en-US" sz="3600" dirty="0"/>
              <a:t> </a:t>
            </a:r>
          </a:p>
          <a:p>
            <a:r>
              <a:rPr lang="en-US" sz="3600" dirty="0"/>
              <a:t>	  		 to assist Indian brethren</a:t>
            </a:r>
          </a:p>
          <a:p>
            <a:r>
              <a:rPr lang="en-US" sz="3600" dirty="0"/>
              <a:t>in Gay Head/</a:t>
            </a:r>
            <a:r>
              <a:rPr lang="en-US" sz="3600" b="1" dirty="0">
                <a:solidFill>
                  <a:srgbClr val="FF6600"/>
                </a:solidFill>
              </a:rPr>
              <a:t>Aquinnah</a:t>
            </a:r>
            <a:r>
              <a:rPr lang="en-US" sz="3600" dirty="0"/>
              <a:t>, </a:t>
            </a:r>
            <a:r>
              <a:rPr lang="en-US" sz="3600" dirty="0">
                <a:solidFill>
                  <a:srgbClr val="E46C0A"/>
                </a:solidFill>
              </a:rPr>
              <a:t>Martha’s Vineyard</a:t>
            </a:r>
          </a:p>
          <a:p>
            <a:r>
              <a:rPr lang="en-US" sz="3600" b="1" dirty="0">
                <a:solidFill>
                  <a:srgbClr val="E46C0A"/>
                </a:solidFill>
              </a:rPr>
              <a:t>Established a 2</a:t>
            </a:r>
            <a:r>
              <a:rPr lang="en-US" sz="3600" b="1" baseline="30000" dirty="0">
                <a:solidFill>
                  <a:srgbClr val="E46C0A"/>
                </a:solidFill>
              </a:rPr>
              <a:t>nd</a:t>
            </a:r>
            <a:r>
              <a:rPr lang="en-US" sz="3600" b="1" dirty="0">
                <a:solidFill>
                  <a:srgbClr val="E46C0A"/>
                </a:solidFill>
              </a:rPr>
              <a:t> Baptist congregation</a:t>
            </a:r>
          </a:p>
          <a:p>
            <a:r>
              <a:rPr lang="en-US" sz="3600" dirty="0"/>
              <a:t>	  			among Wampanoag.</a:t>
            </a:r>
          </a:p>
        </p:txBody>
      </p:sp>
    </p:spTree>
    <p:extLst>
      <p:ext uri="{BB962C8B-B14F-4D97-AF65-F5344CB8AC3E}">
        <p14:creationId xmlns:p14="http://schemas.microsoft.com/office/powerpoint/2010/main" val="3397312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1fe653c41f8a86abaa76440add84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4845" y="3821021"/>
            <a:ext cx="9975869" cy="7019069"/>
          </a:xfrm>
          <a:prstGeom prst="rect">
            <a:avLst/>
          </a:prstGeom>
        </p:spPr>
      </p:pic>
      <p:sp>
        <p:nvSpPr>
          <p:cNvPr id="5" name="TextBox 4"/>
          <p:cNvSpPr txBox="1"/>
          <p:nvPr/>
        </p:nvSpPr>
        <p:spPr>
          <a:xfrm>
            <a:off x="12526600" y="10962367"/>
            <a:ext cx="6927150" cy="1083373"/>
          </a:xfrm>
          <a:prstGeom prst="rect">
            <a:avLst/>
          </a:prstGeom>
          <a:noFill/>
        </p:spPr>
        <p:txBody>
          <a:bodyPr wrap="square" lIns="219456" tIns="109728" rIns="219456" bIns="109728" rtlCol="0">
            <a:spAutoFit/>
          </a:bodyPr>
          <a:lstStyle/>
          <a:p>
            <a:r>
              <a:rPr lang="en-US" sz="2800" dirty="0"/>
              <a:t>South Mashpee One Room School House</a:t>
            </a:r>
          </a:p>
          <a:p>
            <a:r>
              <a:rPr lang="en-US" sz="2800" dirty="0"/>
              <a:t>		     (1831 </a:t>
            </a:r>
            <a:r>
              <a:rPr lang="mr-IN" sz="2800" dirty="0"/>
              <a:t>–</a:t>
            </a:r>
            <a:r>
              <a:rPr lang="en-US" sz="2800" dirty="0"/>
              <a:t> 1901)</a:t>
            </a:r>
          </a:p>
        </p:txBody>
      </p:sp>
      <p:pic>
        <p:nvPicPr>
          <p:cNvPr id="6" name="Picture 5" descr="11081239_1644183565811814_2360367638661299502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6876" y="12359625"/>
            <a:ext cx="6061250" cy="3169529"/>
          </a:xfrm>
          <a:prstGeom prst="rect">
            <a:avLst/>
          </a:prstGeom>
        </p:spPr>
      </p:pic>
      <p:pic>
        <p:nvPicPr>
          <p:cNvPr id="7" name="Picture 6" descr="blind-joe-amo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09" y="602549"/>
            <a:ext cx="3318442" cy="4164643"/>
          </a:xfrm>
          <a:prstGeom prst="rect">
            <a:avLst/>
          </a:prstGeom>
        </p:spPr>
      </p:pic>
      <p:sp>
        <p:nvSpPr>
          <p:cNvPr id="8" name="TextBox 7"/>
          <p:cNvSpPr txBox="1"/>
          <p:nvPr/>
        </p:nvSpPr>
        <p:spPr>
          <a:xfrm>
            <a:off x="4767029" y="602549"/>
            <a:ext cx="14903602" cy="2991588"/>
          </a:xfrm>
          <a:prstGeom prst="rect">
            <a:avLst/>
          </a:prstGeom>
          <a:noFill/>
        </p:spPr>
        <p:txBody>
          <a:bodyPr wrap="square" lIns="219456" tIns="109728" rIns="219456" bIns="109728" rtlCol="0">
            <a:spAutoFit/>
          </a:bodyPr>
          <a:lstStyle/>
          <a:p>
            <a:r>
              <a:rPr lang="en-US" sz="3600" b="1" dirty="0">
                <a:solidFill>
                  <a:srgbClr val="FF6600"/>
                </a:solidFill>
              </a:rPr>
              <a:t>Rev. Blind Joe</a:t>
            </a:r>
            <a:r>
              <a:rPr lang="en-US" sz="3600" dirty="0">
                <a:solidFill>
                  <a:srgbClr val="FF6600"/>
                </a:solidFill>
              </a:rPr>
              <a:t> </a:t>
            </a:r>
            <a:r>
              <a:rPr lang="en-US" sz="3600" b="1" dirty="0">
                <a:solidFill>
                  <a:srgbClr val="008000"/>
                </a:solidFill>
              </a:rPr>
              <a:t>returned to Mashpee</a:t>
            </a:r>
          </a:p>
          <a:p>
            <a:endParaRPr lang="en-US" sz="3600" b="1" dirty="0"/>
          </a:p>
          <a:p>
            <a:r>
              <a:rPr lang="en-US" sz="3600" b="1" dirty="0"/>
              <a:t>Held meetings </a:t>
            </a:r>
            <a:r>
              <a:rPr lang="en-US" sz="3600" dirty="0"/>
              <a:t>in a </a:t>
            </a:r>
            <a:r>
              <a:rPr lang="en-US" sz="3600" b="1" dirty="0">
                <a:solidFill>
                  <a:schemeClr val="accent6">
                    <a:lumMod val="75000"/>
                  </a:schemeClr>
                </a:solidFill>
              </a:rPr>
              <a:t>one-room schoolhouse</a:t>
            </a:r>
          </a:p>
          <a:p>
            <a:endParaRPr lang="en-US" sz="3600" dirty="0"/>
          </a:p>
          <a:p>
            <a:r>
              <a:rPr lang="en-US" sz="3600" dirty="0"/>
              <a:t>Where in </a:t>
            </a:r>
            <a:r>
              <a:rPr lang="en-US" sz="3600" b="1" dirty="0">
                <a:solidFill>
                  <a:srgbClr val="C55A11"/>
                </a:solidFill>
              </a:rPr>
              <a:t>1833</a:t>
            </a:r>
            <a:r>
              <a:rPr lang="en-US" sz="3600" dirty="0"/>
              <a:t> he heard </a:t>
            </a:r>
            <a:r>
              <a:rPr lang="en-US" sz="3600" b="1" dirty="0"/>
              <a:t>visiting </a:t>
            </a:r>
            <a:r>
              <a:rPr lang="en-US" sz="3600" b="1" dirty="0">
                <a:solidFill>
                  <a:schemeClr val="accent2">
                    <a:lumMod val="75000"/>
                  </a:schemeClr>
                </a:solidFill>
              </a:rPr>
              <a:t>Pequot preacher </a:t>
            </a:r>
            <a:r>
              <a:rPr lang="en-US" sz="3600" b="1" dirty="0">
                <a:solidFill>
                  <a:srgbClr val="FF0000"/>
                </a:solidFill>
              </a:rPr>
              <a:t>William </a:t>
            </a:r>
            <a:r>
              <a:rPr lang="en-US" sz="3600" b="1" dirty="0" err="1">
                <a:solidFill>
                  <a:srgbClr val="FF0000"/>
                </a:solidFill>
              </a:rPr>
              <a:t>Apess</a:t>
            </a:r>
            <a:endParaRPr lang="en-US" sz="3600" b="1" dirty="0">
              <a:solidFill>
                <a:srgbClr val="FF0000"/>
              </a:solidFill>
            </a:endParaRPr>
          </a:p>
        </p:txBody>
      </p:sp>
      <p:sp>
        <p:nvSpPr>
          <p:cNvPr id="11" name="TextBox 10"/>
          <p:cNvSpPr txBox="1"/>
          <p:nvPr/>
        </p:nvSpPr>
        <p:spPr>
          <a:xfrm>
            <a:off x="423326" y="5243157"/>
            <a:ext cx="11636580" cy="10008895"/>
          </a:xfrm>
          <a:prstGeom prst="rect">
            <a:avLst/>
          </a:prstGeom>
          <a:noFill/>
        </p:spPr>
        <p:txBody>
          <a:bodyPr wrap="square" lIns="219456" tIns="109728" rIns="219456" bIns="109728" rtlCol="0">
            <a:spAutoFit/>
          </a:bodyPr>
          <a:lstStyle/>
          <a:p>
            <a:r>
              <a:rPr lang="en-US" sz="4000" b="1" dirty="0">
                <a:solidFill>
                  <a:srgbClr val="008000"/>
                </a:solidFill>
              </a:rPr>
              <a:t>“Conditions among the Indians were deplorable  </a:t>
            </a:r>
          </a:p>
          <a:p>
            <a:r>
              <a:rPr lang="en-US" sz="3600" dirty="0"/>
              <a:t>	and the Mashpee headmen </a:t>
            </a:r>
          </a:p>
          <a:p>
            <a:r>
              <a:rPr lang="en-US" sz="3600" dirty="0"/>
              <a:t>	had </a:t>
            </a:r>
            <a:r>
              <a:rPr lang="en-US" sz="3600" b="1" dirty="0">
                <a:solidFill>
                  <a:srgbClr val="000000"/>
                </a:solidFill>
              </a:rPr>
              <a:t>employed</a:t>
            </a:r>
            <a:r>
              <a:rPr lang="en-US" sz="3600" b="1" dirty="0">
                <a:solidFill>
                  <a:srgbClr val="E46C0A"/>
                </a:solidFill>
              </a:rPr>
              <a:t> </a:t>
            </a:r>
            <a:r>
              <a:rPr lang="en-US" sz="3600" b="1" dirty="0">
                <a:solidFill>
                  <a:srgbClr val="FF0000"/>
                </a:solidFill>
              </a:rPr>
              <a:t>Rev. </a:t>
            </a:r>
            <a:r>
              <a:rPr lang="en-US" sz="3600" b="1" dirty="0" err="1">
                <a:solidFill>
                  <a:srgbClr val="FF0000"/>
                </a:solidFill>
              </a:rPr>
              <a:t>Apess</a:t>
            </a:r>
            <a:r>
              <a:rPr lang="en-US" sz="3600" b="1" dirty="0">
                <a:solidFill>
                  <a:srgbClr val="FF0000"/>
                </a:solidFill>
              </a:rPr>
              <a:t> </a:t>
            </a:r>
            <a:r>
              <a:rPr lang="en-US" sz="3600" b="1" dirty="0">
                <a:solidFill>
                  <a:srgbClr val="000000"/>
                </a:solidFill>
              </a:rPr>
              <a:t>(1833-35)</a:t>
            </a:r>
          </a:p>
          <a:p>
            <a:r>
              <a:rPr lang="en-US" sz="3600" dirty="0"/>
              <a:t>	</a:t>
            </a:r>
            <a:r>
              <a:rPr lang="en-US" sz="3600" b="1" dirty="0"/>
              <a:t>to stay on and </a:t>
            </a:r>
            <a:r>
              <a:rPr lang="en-US" sz="3600" b="1" dirty="0">
                <a:solidFill>
                  <a:srgbClr val="008000"/>
                </a:solidFill>
              </a:rPr>
              <a:t>help them seek redress </a:t>
            </a:r>
          </a:p>
          <a:p>
            <a:r>
              <a:rPr lang="en-US" sz="3600" b="1" dirty="0">
                <a:solidFill>
                  <a:srgbClr val="008000"/>
                </a:solidFill>
              </a:rPr>
              <a:t>		from the State authorities</a:t>
            </a:r>
            <a:r>
              <a:rPr lang="en-US" sz="3600" dirty="0">
                <a:solidFill>
                  <a:srgbClr val="008000"/>
                </a:solidFill>
              </a:rPr>
              <a:t>, </a:t>
            </a:r>
          </a:p>
          <a:p>
            <a:r>
              <a:rPr lang="en-US" sz="3600" dirty="0"/>
              <a:t>	as they were under State </a:t>
            </a:r>
            <a:r>
              <a:rPr lang="en-US" sz="3600" dirty="0" err="1"/>
              <a:t>wardship</a:t>
            </a:r>
            <a:r>
              <a:rPr lang="en-US" sz="3600" dirty="0"/>
              <a:t>.</a:t>
            </a:r>
          </a:p>
          <a:p>
            <a:endParaRPr lang="en-US" sz="3600" dirty="0"/>
          </a:p>
          <a:p>
            <a:r>
              <a:rPr lang="en-US" sz="3600" dirty="0"/>
              <a:t> </a:t>
            </a:r>
            <a:r>
              <a:rPr lang="en-US" sz="4000" dirty="0"/>
              <a:t> </a:t>
            </a:r>
            <a:r>
              <a:rPr lang="en-US" sz="4000" b="1" dirty="0" err="1">
                <a:solidFill>
                  <a:srgbClr val="FF0000"/>
                </a:solidFill>
              </a:rPr>
              <a:t>Apess</a:t>
            </a:r>
            <a:r>
              <a:rPr lang="en-US" sz="4000" b="1" dirty="0">
                <a:solidFill>
                  <a:srgbClr val="FF0000"/>
                </a:solidFill>
              </a:rPr>
              <a:t> </a:t>
            </a:r>
            <a:r>
              <a:rPr lang="en-US" sz="4000" b="1" dirty="0">
                <a:solidFill>
                  <a:srgbClr val="008000"/>
                </a:solidFill>
              </a:rPr>
              <a:t>found a valuable and willing ally in </a:t>
            </a:r>
          </a:p>
          <a:p>
            <a:r>
              <a:rPr lang="en-US" sz="4000" b="1" dirty="0">
                <a:solidFill>
                  <a:srgbClr val="008000"/>
                </a:solidFill>
              </a:rPr>
              <a:t>	their own</a:t>
            </a:r>
            <a:r>
              <a:rPr lang="en-US" sz="4000" b="1" dirty="0">
                <a:solidFill>
                  <a:srgbClr val="E46C0A"/>
                </a:solidFill>
              </a:rPr>
              <a:t> Blind Joe</a:t>
            </a:r>
            <a:r>
              <a:rPr lang="en-US" sz="4000" dirty="0"/>
              <a:t>, </a:t>
            </a:r>
            <a:r>
              <a:rPr lang="en-US" sz="3600" dirty="0"/>
              <a:t>who was despite his handicap,</a:t>
            </a:r>
          </a:p>
          <a:p>
            <a:r>
              <a:rPr lang="en-US" sz="3600" dirty="0"/>
              <a:t>   ever ready to serve his people in a way, civil or spiritual, </a:t>
            </a:r>
          </a:p>
          <a:p>
            <a:r>
              <a:rPr lang="en-US" sz="3600" dirty="0"/>
              <a:t>	if it lay within his power. </a:t>
            </a:r>
          </a:p>
          <a:p>
            <a:endParaRPr lang="en-US" sz="3600" dirty="0"/>
          </a:p>
          <a:p>
            <a:r>
              <a:rPr lang="en-US" sz="3600" dirty="0"/>
              <a:t> </a:t>
            </a:r>
            <a:r>
              <a:rPr lang="en-US" sz="4000" dirty="0">
                <a:solidFill>
                  <a:srgbClr val="008000"/>
                </a:solidFill>
              </a:rPr>
              <a:t>I</a:t>
            </a:r>
            <a:r>
              <a:rPr lang="en-US" sz="4000" b="1" dirty="0">
                <a:solidFill>
                  <a:srgbClr val="008000"/>
                </a:solidFill>
              </a:rPr>
              <a:t>ndeed the coming of </a:t>
            </a:r>
            <a:r>
              <a:rPr lang="en-US" sz="4000" b="1" dirty="0">
                <a:solidFill>
                  <a:srgbClr val="FF0000"/>
                </a:solidFill>
              </a:rPr>
              <a:t>Rev. </a:t>
            </a:r>
            <a:r>
              <a:rPr lang="en-US" sz="4000" b="1" dirty="0" err="1">
                <a:solidFill>
                  <a:srgbClr val="FF0000"/>
                </a:solidFill>
              </a:rPr>
              <a:t>Apess</a:t>
            </a:r>
            <a:r>
              <a:rPr lang="en-US" sz="4000" b="1" dirty="0">
                <a:solidFill>
                  <a:srgbClr val="FF0000"/>
                </a:solidFill>
              </a:rPr>
              <a:t> </a:t>
            </a:r>
          </a:p>
          <a:p>
            <a:r>
              <a:rPr lang="en-US" sz="4000" b="1" dirty="0">
                <a:solidFill>
                  <a:srgbClr val="E46C0A"/>
                </a:solidFill>
              </a:rPr>
              <a:t>	</a:t>
            </a:r>
            <a:r>
              <a:rPr lang="en-US" sz="4000" b="1" dirty="0">
                <a:solidFill>
                  <a:srgbClr val="008000"/>
                </a:solidFill>
              </a:rPr>
              <a:t>he considered an answer to his prayers.”</a:t>
            </a:r>
          </a:p>
          <a:p>
            <a:endParaRPr lang="en-US" sz="4000" dirty="0"/>
          </a:p>
          <a:p>
            <a:r>
              <a:rPr lang="en-US" sz="3600" dirty="0"/>
              <a:t>            		Joan Tavares Avant, </a:t>
            </a:r>
            <a:r>
              <a:rPr lang="en-US" sz="3600" u="sng" dirty="0"/>
              <a:t>People of the First Light</a:t>
            </a:r>
            <a:r>
              <a:rPr lang="en-US" sz="3600" dirty="0"/>
              <a:t>, 2010</a:t>
            </a:r>
          </a:p>
          <a:p>
            <a:r>
              <a:rPr lang="en-US" sz="3600" dirty="0"/>
              <a:t>						Wampanoag and historian</a:t>
            </a:r>
          </a:p>
        </p:txBody>
      </p:sp>
      <p:sp>
        <p:nvSpPr>
          <p:cNvPr id="2" name="TextBox 1"/>
          <p:cNvSpPr txBox="1"/>
          <p:nvPr/>
        </p:nvSpPr>
        <p:spPr>
          <a:xfrm>
            <a:off x="14142934" y="15586090"/>
            <a:ext cx="2816196" cy="584776"/>
          </a:xfrm>
          <a:prstGeom prst="rect">
            <a:avLst/>
          </a:prstGeom>
          <a:noFill/>
        </p:spPr>
        <p:txBody>
          <a:bodyPr wrap="none" rtlCol="0">
            <a:spAutoFit/>
          </a:bodyPr>
          <a:lstStyle/>
          <a:p>
            <a:r>
              <a:rPr lang="en-US" sz="3200" dirty="0"/>
              <a:t>2019:  Restored</a:t>
            </a:r>
          </a:p>
        </p:txBody>
      </p:sp>
      <p:pic>
        <p:nvPicPr>
          <p:cNvPr id="3" name="Picture 2" descr="Joan-Avant-Tavares-Mashpee-Wampanoag-photo-by-Susan-Margot-Eck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66" y="13644467"/>
            <a:ext cx="1718405" cy="2538194"/>
          </a:xfrm>
          <a:prstGeom prst="rect">
            <a:avLst/>
          </a:prstGeom>
        </p:spPr>
      </p:pic>
    </p:spTree>
    <p:extLst>
      <p:ext uri="{BB962C8B-B14F-4D97-AF65-F5344CB8AC3E}">
        <p14:creationId xmlns:p14="http://schemas.microsoft.com/office/powerpoint/2010/main" val="3620558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ind-joe-am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614" y="480003"/>
            <a:ext cx="3968006" cy="4979846"/>
          </a:xfrm>
          <a:prstGeom prst="rect">
            <a:avLst/>
          </a:prstGeom>
        </p:spPr>
      </p:pic>
      <p:sp>
        <p:nvSpPr>
          <p:cNvPr id="7" name="TextBox 6"/>
          <p:cNvSpPr txBox="1"/>
          <p:nvPr/>
        </p:nvSpPr>
        <p:spPr>
          <a:xfrm>
            <a:off x="5579227" y="480004"/>
            <a:ext cx="16126373" cy="15579653"/>
          </a:xfrm>
          <a:prstGeom prst="rect">
            <a:avLst/>
          </a:prstGeom>
          <a:noFill/>
        </p:spPr>
        <p:txBody>
          <a:bodyPr wrap="square" lIns="219456" tIns="109728" rIns="219456" bIns="109728" rtlCol="0">
            <a:spAutoFit/>
          </a:bodyPr>
          <a:lstStyle/>
          <a:p>
            <a:r>
              <a:rPr lang="en-US" sz="4000" b="1" dirty="0"/>
              <a:t>“In </a:t>
            </a:r>
            <a:r>
              <a:rPr lang="en-US" sz="4000" b="1" dirty="0">
                <a:solidFill>
                  <a:srgbClr val="E46C0A"/>
                </a:solidFill>
              </a:rPr>
              <a:t>1820</a:t>
            </a:r>
            <a:r>
              <a:rPr lang="en-US" sz="4000" dirty="0">
                <a:solidFill>
                  <a:srgbClr val="E46C0A"/>
                </a:solidFill>
              </a:rPr>
              <a:t> </a:t>
            </a:r>
            <a:r>
              <a:rPr lang="en-US" sz="4000" b="1" dirty="0">
                <a:solidFill>
                  <a:srgbClr val="E46C0A"/>
                </a:solidFill>
              </a:rPr>
              <a:t>Baptist movement </a:t>
            </a:r>
            <a:r>
              <a:rPr lang="en-US" sz="4000" b="1" dirty="0"/>
              <a:t>gained a foothold on Cape Cod</a:t>
            </a:r>
          </a:p>
          <a:p>
            <a:endParaRPr lang="en-US" sz="4000" dirty="0"/>
          </a:p>
          <a:p>
            <a:r>
              <a:rPr lang="en-US" sz="4000" b="1" dirty="0">
                <a:solidFill>
                  <a:srgbClr val="FF0000"/>
                </a:solidFill>
              </a:rPr>
              <a:t>Blind Joe Amos </a:t>
            </a:r>
            <a:r>
              <a:rPr lang="en-US" sz="4000" i="1" dirty="0"/>
              <a:t>embraced the denomination </a:t>
            </a:r>
            <a:r>
              <a:rPr lang="en-US" sz="4000" dirty="0"/>
              <a:t>as his own,</a:t>
            </a:r>
          </a:p>
          <a:p>
            <a:endParaRPr lang="en-US" sz="4000" dirty="0"/>
          </a:p>
          <a:p>
            <a:r>
              <a:rPr lang="en-US" sz="4000" dirty="0"/>
              <a:t>becoming, at once </a:t>
            </a:r>
            <a:r>
              <a:rPr lang="en-US" sz="4000" i="1" dirty="0"/>
              <a:t>its foremost champion and organizer </a:t>
            </a:r>
          </a:p>
          <a:p>
            <a:endParaRPr lang="en-US" sz="4000" i="1" dirty="0"/>
          </a:p>
          <a:p>
            <a:r>
              <a:rPr lang="en-US" sz="4000" i="1" dirty="0"/>
              <a:t>among the Indians.  </a:t>
            </a:r>
          </a:p>
          <a:p>
            <a:endParaRPr lang="en-US" sz="4000" dirty="0"/>
          </a:p>
          <a:p>
            <a:r>
              <a:rPr lang="en-US" sz="4000" b="1" dirty="0">
                <a:solidFill>
                  <a:srgbClr val="E46C0A"/>
                </a:solidFill>
              </a:rPr>
              <a:t>First, though, he had to be ordained.</a:t>
            </a:r>
            <a:endParaRPr lang="en-US" sz="4000" b="1" dirty="0"/>
          </a:p>
          <a:p>
            <a:r>
              <a:rPr lang="en-US" sz="4000" b="1" dirty="0"/>
              <a:t>His people sought</a:t>
            </a:r>
            <a:r>
              <a:rPr lang="en-US" sz="4000" dirty="0"/>
              <a:t> the </a:t>
            </a:r>
            <a:r>
              <a:rPr lang="en-US" sz="4000" b="1" dirty="0"/>
              <a:t>use of their </a:t>
            </a:r>
            <a:r>
              <a:rPr lang="en-US" sz="4000" b="1" dirty="0">
                <a:solidFill>
                  <a:srgbClr val="E46C0A"/>
                </a:solidFill>
              </a:rPr>
              <a:t>Old Indian Church </a:t>
            </a:r>
          </a:p>
          <a:p>
            <a:r>
              <a:rPr lang="en-US" sz="4000" dirty="0"/>
              <a:t>(built for them in </a:t>
            </a:r>
            <a:r>
              <a:rPr lang="en-US" sz="4000" b="1" dirty="0">
                <a:solidFill>
                  <a:srgbClr val="E46C0A"/>
                </a:solidFill>
              </a:rPr>
              <a:t>1684</a:t>
            </a:r>
            <a:r>
              <a:rPr lang="en-US" sz="4000" b="1" dirty="0"/>
              <a:t>) for this purpose.</a:t>
            </a:r>
          </a:p>
          <a:p>
            <a:endParaRPr lang="en-US" sz="4000" b="1" dirty="0"/>
          </a:p>
          <a:p>
            <a:pPr>
              <a:lnSpc>
                <a:spcPct val="130000"/>
              </a:lnSpc>
            </a:pPr>
            <a:r>
              <a:rPr lang="en-US" sz="4000" b="1" dirty="0"/>
              <a:t>The autocratic </a:t>
            </a:r>
            <a:r>
              <a:rPr lang="en-US" sz="4000" b="1" dirty="0">
                <a:solidFill>
                  <a:srgbClr val="3366FF"/>
                </a:solidFill>
              </a:rPr>
              <a:t>Rev.  Fish</a:t>
            </a:r>
            <a:r>
              <a:rPr lang="en-US" sz="4000" b="1" dirty="0">
                <a:solidFill>
                  <a:srgbClr val="000000"/>
                </a:solidFill>
              </a:rPr>
              <a:t>, its pastor</a:t>
            </a:r>
            <a:r>
              <a:rPr lang="en-US" sz="4000" b="1" dirty="0">
                <a:solidFill>
                  <a:srgbClr val="3366FF"/>
                </a:solidFill>
              </a:rPr>
              <a:t>, refused</a:t>
            </a:r>
            <a:r>
              <a:rPr lang="en-US" sz="4000" b="1" dirty="0"/>
              <a:t>,</a:t>
            </a:r>
          </a:p>
          <a:p>
            <a:pPr>
              <a:lnSpc>
                <a:spcPct val="130000"/>
              </a:lnSpc>
            </a:pPr>
            <a:r>
              <a:rPr lang="en-US" sz="4000" b="1" dirty="0"/>
              <a:t>and </a:t>
            </a:r>
            <a:r>
              <a:rPr lang="en-US" sz="4000" b="1" i="1" dirty="0">
                <a:solidFill>
                  <a:srgbClr val="E46C0A"/>
                </a:solidFill>
              </a:rPr>
              <a:t>they (Indians) were forced to hold the ordination </a:t>
            </a:r>
          </a:p>
          <a:p>
            <a:pPr>
              <a:lnSpc>
                <a:spcPct val="130000"/>
              </a:lnSpc>
            </a:pPr>
            <a:r>
              <a:rPr lang="en-US" sz="4000" b="1" i="1" dirty="0">
                <a:solidFill>
                  <a:srgbClr val="000000"/>
                </a:solidFill>
              </a:rPr>
              <a:t>of their own </a:t>
            </a:r>
            <a:r>
              <a:rPr lang="en-US" sz="4000" b="1" dirty="0"/>
              <a:t>beloved </a:t>
            </a:r>
            <a:r>
              <a:rPr lang="en-US" sz="4000" b="1" dirty="0">
                <a:solidFill>
                  <a:srgbClr val="FF0000"/>
                </a:solidFill>
              </a:rPr>
              <a:t>Blind Joe </a:t>
            </a:r>
            <a:r>
              <a:rPr lang="en-US" sz="4000" b="1" dirty="0">
                <a:solidFill>
                  <a:srgbClr val="E46C0A"/>
                </a:solidFill>
              </a:rPr>
              <a:t>in a private home instead. </a:t>
            </a:r>
          </a:p>
          <a:p>
            <a:pPr>
              <a:lnSpc>
                <a:spcPct val="130000"/>
              </a:lnSpc>
            </a:pPr>
            <a:endParaRPr lang="en-US" sz="4000" b="1" dirty="0"/>
          </a:p>
          <a:p>
            <a:pPr>
              <a:lnSpc>
                <a:spcPct val="130000"/>
              </a:lnSpc>
            </a:pPr>
            <a:r>
              <a:rPr lang="en-US" sz="4000" b="1" dirty="0"/>
              <a:t>This was in </a:t>
            </a:r>
            <a:r>
              <a:rPr lang="en-US" sz="4000" b="1" dirty="0">
                <a:solidFill>
                  <a:srgbClr val="E46C0A"/>
                </a:solidFill>
              </a:rPr>
              <a:t>1830 </a:t>
            </a:r>
            <a:r>
              <a:rPr lang="en-US" sz="4000" b="1" dirty="0"/>
              <a:t>and was </a:t>
            </a:r>
            <a:r>
              <a:rPr lang="en-US" sz="4000" b="1" dirty="0">
                <a:solidFill>
                  <a:srgbClr val="E46C0A"/>
                </a:solidFill>
              </a:rPr>
              <a:t>organized under his leadership,</a:t>
            </a:r>
          </a:p>
          <a:p>
            <a:pPr>
              <a:lnSpc>
                <a:spcPct val="130000"/>
              </a:lnSpc>
            </a:pPr>
            <a:r>
              <a:rPr lang="en-US" sz="4000" b="1" dirty="0">
                <a:solidFill>
                  <a:srgbClr val="E46C0A"/>
                </a:solidFill>
              </a:rPr>
              <a:t>The first Baptist Congregation </a:t>
            </a:r>
            <a:r>
              <a:rPr lang="en-US" sz="4000" b="1" dirty="0">
                <a:solidFill>
                  <a:srgbClr val="000000"/>
                </a:solidFill>
              </a:rPr>
              <a:t>among the Indian descendants </a:t>
            </a:r>
          </a:p>
          <a:p>
            <a:pPr>
              <a:lnSpc>
                <a:spcPct val="130000"/>
              </a:lnSpc>
            </a:pPr>
            <a:r>
              <a:rPr lang="en-US" sz="4000" b="1" dirty="0">
                <a:solidFill>
                  <a:srgbClr val="000000"/>
                </a:solidFill>
              </a:rPr>
              <a:t>on Cape Cod, </a:t>
            </a:r>
            <a:r>
              <a:rPr lang="en-US" sz="4000" b="1" dirty="0">
                <a:solidFill>
                  <a:srgbClr val="FF0000"/>
                </a:solidFill>
              </a:rPr>
              <a:t>Blind Joe,</a:t>
            </a:r>
            <a:r>
              <a:rPr lang="en-US" sz="4000" b="1" dirty="0">
                <a:solidFill>
                  <a:srgbClr val="E46C0A"/>
                </a:solidFill>
              </a:rPr>
              <a:t> at last, had found his special calling . . .”</a:t>
            </a:r>
            <a:endParaRPr lang="en-US" sz="4000" dirty="0"/>
          </a:p>
          <a:p>
            <a:pPr>
              <a:lnSpc>
                <a:spcPct val="130000"/>
              </a:lnSpc>
            </a:pPr>
            <a:r>
              <a:rPr lang="en-US" sz="4000" dirty="0"/>
              <a:t>	</a:t>
            </a:r>
          </a:p>
          <a:p>
            <a:pPr>
              <a:lnSpc>
                <a:spcPct val="130000"/>
              </a:lnSpc>
            </a:pPr>
            <a:r>
              <a:rPr lang="en-US" sz="4000" dirty="0"/>
              <a:t>		 Joan Tavares Avant, </a:t>
            </a:r>
            <a:r>
              <a:rPr lang="en-US" sz="4000" u="sng" dirty="0"/>
              <a:t>People of the First Light</a:t>
            </a:r>
            <a:r>
              <a:rPr lang="en-US" sz="4000" dirty="0"/>
              <a:t>, 2010</a:t>
            </a:r>
          </a:p>
          <a:p>
            <a:pPr>
              <a:lnSpc>
                <a:spcPct val="130000"/>
              </a:lnSpc>
            </a:pPr>
            <a:r>
              <a:rPr lang="en-US" sz="4000" dirty="0"/>
              <a:t>					Wampanoag and historian</a:t>
            </a:r>
          </a:p>
        </p:txBody>
      </p:sp>
      <p:pic>
        <p:nvPicPr>
          <p:cNvPr id="8" name="Picture 7" descr="Old_Indian_Meetinghous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56" y="6968304"/>
            <a:ext cx="4065062" cy="2427900"/>
          </a:xfrm>
          <a:prstGeom prst="rect">
            <a:avLst/>
          </a:prstGeom>
        </p:spPr>
      </p:pic>
      <p:sp>
        <p:nvSpPr>
          <p:cNvPr id="9" name="TextBox 8"/>
          <p:cNvSpPr txBox="1"/>
          <p:nvPr/>
        </p:nvSpPr>
        <p:spPr>
          <a:xfrm>
            <a:off x="744129" y="9525815"/>
            <a:ext cx="4201087" cy="1945148"/>
          </a:xfrm>
          <a:prstGeom prst="rect">
            <a:avLst/>
          </a:prstGeom>
          <a:noFill/>
        </p:spPr>
        <p:txBody>
          <a:bodyPr wrap="square" lIns="219456" tIns="109728" rIns="219456" bIns="109728" rtlCol="0">
            <a:spAutoFit/>
          </a:bodyPr>
          <a:lstStyle/>
          <a:p>
            <a:pPr algn="ctr"/>
            <a:r>
              <a:rPr lang="en-US" sz="2800" b="1" dirty="0">
                <a:solidFill>
                  <a:srgbClr val="3366FF"/>
                </a:solidFill>
              </a:rPr>
              <a:t>Reverend Phineas Fish</a:t>
            </a:r>
          </a:p>
          <a:p>
            <a:pPr algn="ctr"/>
            <a:r>
              <a:rPr lang="en-US" sz="2800" dirty="0"/>
              <a:t>(1808 -1833)</a:t>
            </a:r>
          </a:p>
          <a:p>
            <a:r>
              <a:rPr lang="en-US" sz="2800" dirty="0"/>
              <a:t>     </a:t>
            </a:r>
            <a:r>
              <a:rPr lang="en-US" sz="2800" dirty="0">
                <a:solidFill>
                  <a:srgbClr val="3366FF"/>
                </a:solidFill>
              </a:rPr>
              <a:t>HARVARD COLLEGE </a:t>
            </a:r>
            <a:r>
              <a:rPr lang="en-US" sz="2800" dirty="0"/>
              <a:t>CONTRACT SEPT 18, 1811</a:t>
            </a:r>
          </a:p>
        </p:txBody>
      </p:sp>
      <p:sp>
        <p:nvSpPr>
          <p:cNvPr id="2" name="TextBox 1"/>
          <p:cNvSpPr txBox="1"/>
          <p:nvPr/>
        </p:nvSpPr>
        <p:spPr>
          <a:xfrm>
            <a:off x="808169" y="5541721"/>
            <a:ext cx="3865630" cy="1200329"/>
          </a:xfrm>
          <a:prstGeom prst="rect">
            <a:avLst/>
          </a:prstGeom>
          <a:noFill/>
        </p:spPr>
        <p:txBody>
          <a:bodyPr wrap="square" rtlCol="0">
            <a:spAutoFit/>
          </a:bodyPr>
          <a:lstStyle/>
          <a:p>
            <a:r>
              <a:rPr lang="en-US" sz="3600" dirty="0">
                <a:solidFill>
                  <a:srgbClr val="FF6600"/>
                </a:solidFill>
              </a:rPr>
              <a:t>  “Blind Joe” Amos</a:t>
            </a:r>
          </a:p>
          <a:p>
            <a:r>
              <a:rPr lang="en-US" sz="3600" dirty="0"/>
              <a:t>      (1806- 1869)</a:t>
            </a:r>
          </a:p>
        </p:txBody>
      </p:sp>
      <p:pic>
        <p:nvPicPr>
          <p:cNvPr id="3" name="Picture 2" descr="1811.09.18.00_page1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05" y="11424200"/>
            <a:ext cx="3797241" cy="4835365"/>
          </a:xfrm>
          <a:prstGeom prst="rect">
            <a:avLst/>
          </a:prstGeom>
        </p:spPr>
      </p:pic>
      <p:pic>
        <p:nvPicPr>
          <p:cNvPr id="5" name="Picture 4" descr="Joan-Avant-Tavares-Mashpee-Wampanoag-photo-by-Susan-Margot-Eck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106" y="13895938"/>
            <a:ext cx="1513943" cy="2236191"/>
          </a:xfrm>
          <a:prstGeom prst="rect">
            <a:avLst/>
          </a:prstGeom>
        </p:spPr>
      </p:pic>
    </p:spTree>
    <p:extLst>
      <p:ext uri="{BB962C8B-B14F-4D97-AF65-F5344CB8AC3E}">
        <p14:creationId xmlns:p14="http://schemas.microsoft.com/office/powerpoint/2010/main" val="3983916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490" y="594584"/>
            <a:ext cx="11332272" cy="4894289"/>
          </a:xfrm>
        </p:spPr>
        <p:txBody>
          <a:bodyPr>
            <a:normAutofit fontScale="90000"/>
          </a:bodyPr>
          <a:lstStyle/>
          <a:p>
            <a:br>
              <a:rPr lang="en-US" sz="4800" dirty="0"/>
            </a:br>
            <a:br>
              <a:rPr lang="en-US" sz="4800" dirty="0"/>
            </a:br>
            <a:br>
              <a:rPr lang="en-US" sz="4800" dirty="0"/>
            </a:br>
            <a:r>
              <a:rPr lang="en-US" sz="4800" dirty="0"/>
              <a:t>Famous Baptist preacher</a:t>
            </a:r>
            <a:br>
              <a:rPr lang="en-US" sz="4800" dirty="0"/>
            </a:br>
            <a:r>
              <a:rPr lang="en-US" sz="4800" b="1" dirty="0"/>
              <a:t>Rev. </a:t>
            </a:r>
            <a:r>
              <a:rPr lang="en-US" sz="5300" b="1" dirty="0">
                <a:solidFill>
                  <a:srgbClr val="FF6600"/>
                </a:solidFill>
                <a:latin typeface="+mn-lt"/>
              </a:rPr>
              <a:t>“Blind Joe” AMOS</a:t>
            </a:r>
            <a:r>
              <a:rPr lang="en-US" sz="5300" b="1" dirty="0">
                <a:solidFill>
                  <a:srgbClr val="FF6600"/>
                </a:solidFill>
              </a:rPr>
              <a:t> </a:t>
            </a:r>
            <a:r>
              <a:rPr lang="en-US" sz="4800" dirty="0"/>
              <a:t>preached (</a:t>
            </a:r>
            <a:r>
              <a:rPr lang="cs-CZ" sz="4300" dirty="0"/>
              <a:t>1810-1836) </a:t>
            </a:r>
            <a:br>
              <a:rPr lang="cs-CZ" sz="4300" dirty="0"/>
            </a:br>
            <a:br>
              <a:rPr lang="en-US" sz="4800" dirty="0"/>
            </a:br>
            <a:r>
              <a:rPr lang="en-US" sz="4800" b="1" dirty="0">
                <a:solidFill>
                  <a:srgbClr val="E46C0A"/>
                </a:solidFill>
              </a:rPr>
              <a:t>Honored because </a:t>
            </a:r>
            <a:r>
              <a:rPr lang="en-US" sz="4800" dirty="0"/>
              <a:t>of all this</a:t>
            </a:r>
            <a:br>
              <a:rPr lang="en-US" sz="4800" dirty="0"/>
            </a:br>
            <a:r>
              <a:rPr lang="en-US" sz="4800" dirty="0"/>
              <a:t> </a:t>
            </a:r>
            <a:r>
              <a:rPr lang="en-US" sz="4800" i="1" dirty="0"/>
              <a:t>and these </a:t>
            </a:r>
            <a:r>
              <a:rPr lang="en-US" sz="4800" i="1" dirty="0">
                <a:solidFill>
                  <a:srgbClr val="E46C0A"/>
                </a:solidFill>
              </a:rPr>
              <a:t>deeds </a:t>
            </a:r>
            <a:r>
              <a:rPr lang="en-US" sz="4800" dirty="0">
                <a:solidFill>
                  <a:srgbClr val="E46C0A"/>
                </a:solidFill>
              </a:rPr>
              <a:t>in 1833</a:t>
            </a:r>
            <a:r>
              <a:rPr lang="en-US" sz="4800" dirty="0"/>
              <a:t>:</a:t>
            </a:r>
            <a:br>
              <a:rPr lang="en-US" sz="4800" dirty="0"/>
            </a:br>
            <a:br>
              <a:rPr lang="en-US" sz="4800" dirty="0"/>
            </a:br>
            <a:br>
              <a:rPr lang="en-US" sz="4800" dirty="0"/>
            </a:br>
            <a:endParaRPr lang="en-US" sz="4800" dirty="0"/>
          </a:p>
        </p:txBody>
      </p:sp>
      <p:pic>
        <p:nvPicPr>
          <p:cNvPr id="4" name="Picture 3" descr="blind-joe-am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38" y="594584"/>
            <a:ext cx="4383076" cy="5500760"/>
          </a:xfrm>
          <a:prstGeom prst="rect">
            <a:avLst/>
          </a:prstGeom>
        </p:spPr>
      </p:pic>
      <p:sp>
        <p:nvSpPr>
          <p:cNvPr id="5" name="TextBox 4"/>
          <p:cNvSpPr txBox="1"/>
          <p:nvPr/>
        </p:nvSpPr>
        <p:spPr>
          <a:xfrm>
            <a:off x="506604" y="6350602"/>
            <a:ext cx="20932392" cy="9608784"/>
          </a:xfrm>
          <a:prstGeom prst="rect">
            <a:avLst/>
          </a:prstGeom>
          <a:noFill/>
        </p:spPr>
        <p:txBody>
          <a:bodyPr wrap="square" lIns="219456" tIns="109728" rIns="219456" bIns="109728" rtlCol="0">
            <a:spAutoFit/>
          </a:bodyPr>
          <a:lstStyle/>
          <a:p>
            <a:pPr marL="822960" lvl="1" indent="-822960">
              <a:buFont typeface="+mj-lt"/>
              <a:buAutoNum type="arabicPeriod"/>
            </a:pPr>
            <a:r>
              <a:rPr lang="en-US" sz="4000" b="1" dirty="0">
                <a:solidFill>
                  <a:srgbClr val="FF0000"/>
                </a:solidFill>
              </a:rPr>
              <a:t>1833</a:t>
            </a:r>
            <a:r>
              <a:rPr lang="en-US" sz="4000" dirty="0"/>
              <a:t>	</a:t>
            </a:r>
            <a:r>
              <a:rPr lang="en-US" sz="4000" b="1" dirty="0">
                <a:solidFill>
                  <a:srgbClr val="E46C0A"/>
                </a:solidFill>
              </a:rPr>
              <a:t>Ousted  </a:t>
            </a:r>
            <a:r>
              <a:rPr lang="en-US" sz="4000" b="1" dirty="0">
                <a:solidFill>
                  <a:srgbClr val="3366FF"/>
                </a:solidFill>
              </a:rPr>
              <a:t>Rev. Phineas Fish </a:t>
            </a:r>
            <a:r>
              <a:rPr lang="en-US" sz="4000" b="1" dirty="0">
                <a:solidFill>
                  <a:srgbClr val="000000"/>
                </a:solidFill>
              </a:rPr>
              <a:t>(</a:t>
            </a:r>
            <a:r>
              <a:rPr lang="pt-BR" sz="4000" b="1" dirty="0">
                <a:solidFill>
                  <a:srgbClr val="000000"/>
                </a:solidFill>
              </a:rPr>
              <a:t>1808-1833</a:t>
            </a:r>
            <a:r>
              <a:rPr lang="en-US" sz="4000" b="1" dirty="0">
                <a:solidFill>
                  <a:srgbClr val="000000"/>
                </a:solidFill>
              </a:rPr>
              <a:t>) </a:t>
            </a:r>
          </a:p>
          <a:p>
            <a:pPr marL="0" lvl="1"/>
            <a:r>
              <a:rPr lang="en-US" sz="3600" b="1" dirty="0">
                <a:solidFill>
                  <a:srgbClr val="000000"/>
                </a:solidFill>
              </a:rPr>
              <a:t>		the </a:t>
            </a:r>
            <a:r>
              <a:rPr lang="en-US" sz="3600" b="1" dirty="0">
                <a:solidFill>
                  <a:srgbClr val="3366FF"/>
                </a:solidFill>
              </a:rPr>
              <a:t>Harvard appointed minister</a:t>
            </a:r>
            <a:r>
              <a:rPr lang="en-US" sz="3600" dirty="0">
                <a:solidFill>
                  <a:srgbClr val="3366FF"/>
                </a:solidFill>
              </a:rPr>
              <a:t> </a:t>
            </a:r>
            <a:r>
              <a:rPr lang="en-US" sz="3600" dirty="0"/>
              <a:t>to </a:t>
            </a:r>
            <a:r>
              <a:rPr lang="en-US" sz="3600" b="1" dirty="0">
                <a:solidFill>
                  <a:srgbClr val="FF6600"/>
                </a:solidFill>
              </a:rPr>
              <a:t>Mashpee church </a:t>
            </a:r>
          </a:p>
          <a:p>
            <a:pPr marL="0" lvl="1"/>
            <a:r>
              <a:rPr lang="en-US" sz="3600" dirty="0"/>
              <a:t>		who was </a:t>
            </a:r>
            <a:r>
              <a:rPr lang="en-US" sz="3600" b="1" dirty="0">
                <a:solidFill>
                  <a:srgbClr val="3366FF"/>
                </a:solidFill>
              </a:rPr>
              <a:t>so unpopular </a:t>
            </a:r>
            <a:r>
              <a:rPr lang="en-US" sz="3600" dirty="0"/>
              <a:t>that he was </a:t>
            </a:r>
            <a:r>
              <a:rPr lang="en-US" sz="3600" b="1" dirty="0">
                <a:solidFill>
                  <a:srgbClr val="0070C0"/>
                </a:solidFill>
              </a:rPr>
              <a:t>locked out </a:t>
            </a:r>
            <a:r>
              <a:rPr lang="en-US" sz="3600" b="1" dirty="0">
                <a:solidFill>
                  <a:srgbClr val="E46C0A"/>
                </a:solidFill>
              </a:rPr>
              <a:t>by his parishioners</a:t>
            </a:r>
          </a:p>
          <a:p>
            <a:pPr marL="0" lvl="1"/>
            <a:r>
              <a:rPr lang="en-US" sz="3600" b="1" dirty="0">
                <a:solidFill>
                  <a:srgbClr val="E46C0A"/>
                </a:solidFill>
              </a:rPr>
              <a:t>		</a:t>
            </a:r>
            <a:r>
              <a:rPr lang="en-US" sz="3600" b="1" dirty="0"/>
              <a:t>Led by </a:t>
            </a:r>
            <a:r>
              <a:rPr lang="en-US" sz="3600" b="1" dirty="0">
                <a:solidFill>
                  <a:srgbClr val="FF6600"/>
                </a:solidFill>
              </a:rPr>
              <a:t>Reverend Joe Amos</a:t>
            </a:r>
          </a:p>
          <a:p>
            <a:pPr marL="0" lvl="1"/>
            <a:endParaRPr lang="en-US" sz="3600" b="1" dirty="0">
              <a:solidFill>
                <a:srgbClr val="E46C0A"/>
              </a:solidFill>
            </a:endParaRPr>
          </a:p>
          <a:p>
            <a:pPr marL="0" lvl="1"/>
            <a:r>
              <a:rPr lang="en-US" sz="3600" b="1" dirty="0"/>
              <a:t>2.   </a:t>
            </a:r>
            <a:r>
              <a:rPr lang="en-US" sz="3600" b="1" dirty="0">
                <a:solidFill>
                  <a:srgbClr val="FF0000"/>
                </a:solidFill>
              </a:rPr>
              <a:t>1833</a:t>
            </a:r>
            <a:r>
              <a:rPr lang="en-US" sz="3600" b="1" dirty="0"/>
              <a:t> 			</a:t>
            </a:r>
            <a:r>
              <a:rPr lang="en-US" sz="4000" b="1" dirty="0"/>
              <a:t>Led the </a:t>
            </a:r>
            <a:r>
              <a:rPr lang="en-US" sz="4000" b="1" dirty="0">
                <a:solidFill>
                  <a:srgbClr val="FF0000"/>
                </a:solidFill>
              </a:rPr>
              <a:t>“WOODLOT REVOLT”* </a:t>
            </a:r>
            <a:r>
              <a:rPr lang="en-US" sz="4000" dirty="0"/>
              <a:t>of </a:t>
            </a:r>
            <a:r>
              <a:rPr lang="en-US" sz="4000" b="1" dirty="0">
                <a:solidFill>
                  <a:srgbClr val="FF6600"/>
                </a:solidFill>
              </a:rPr>
              <a:t>Indian independence </a:t>
            </a:r>
            <a:br>
              <a:rPr lang="en-US" sz="4000" b="1" dirty="0">
                <a:solidFill>
                  <a:srgbClr val="FF6600"/>
                </a:solidFill>
              </a:rPr>
            </a:br>
            <a:r>
              <a:rPr lang="en-US" sz="4000" dirty="0"/>
              <a:t>								</a:t>
            </a:r>
            <a:r>
              <a:rPr lang="en-US" sz="4400" dirty="0"/>
              <a:t>in </a:t>
            </a:r>
            <a:r>
              <a:rPr lang="en-US" sz="4400" b="1" i="1" dirty="0"/>
              <a:t>an </a:t>
            </a:r>
            <a:r>
              <a:rPr lang="en-US" sz="4400" b="1" i="1" dirty="0">
                <a:solidFill>
                  <a:srgbClr val="FF0000"/>
                </a:solidFill>
              </a:rPr>
              <a:t>act of civil disobedience </a:t>
            </a:r>
          </a:p>
          <a:p>
            <a:pPr marL="0" lvl="1"/>
            <a:r>
              <a:rPr lang="en-US" sz="3600" b="1" i="1" dirty="0"/>
              <a:t>						</a:t>
            </a:r>
            <a:r>
              <a:rPr lang="en-US" sz="3600" b="1" dirty="0"/>
              <a:t>by dumping wagon loads of wood </a:t>
            </a:r>
            <a:r>
              <a:rPr lang="en-US" sz="3600" dirty="0"/>
              <a:t>which had been </a:t>
            </a:r>
            <a:r>
              <a:rPr lang="en-US" sz="3600" b="1" dirty="0"/>
              <a:t>cut by white men</a:t>
            </a:r>
            <a:r>
              <a:rPr lang="en-US" sz="3600" dirty="0"/>
              <a:t>.</a:t>
            </a:r>
          </a:p>
          <a:p>
            <a:pPr lvl="3"/>
            <a:r>
              <a:rPr lang="en-US" sz="3600" dirty="0">
                <a:solidFill>
                  <a:srgbClr val="E46C0A"/>
                </a:solidFill>
              </a:rPr>
              <a:t>	*</a:t>
            </a:r>
            <a:r>
              <a:rPr lang="en-US" sz="3600" b="1" dirty="0"/>
              <a:t>Considered by historians </a:t>
            </a:r>
            <a:r>
              <a:rPr lang="en-US" sz="3600" dirty="0"/>
              <a:t>(</a:t>
            </a:r>
            <a:r>
              <a:rPr lang="en-US" sz="3600" dirty="0" err="1"/>
              <a:t>eg</a:t>
            </a:r>
            <a:r>
              <a:rPr lang="en-US" sz="3600" dirty="0"/>
              <a:t>: Quaker-historian </a:t>
            </a:r>
            <a:r>
              <a:rPr lang="en-US" sz="3600" b="1" dirty="0">
                <a:solidFill>
                  <a:srgbClr val="008000"/>
                </a:solidFill>
              </a:rPr>
              <a:t>Jim Gould</a:t>
            </a:r>
            <a:r>
              <a:rPr lang="en-US" sz="3600" dirty="0"/>
              <a:t>) and held up in recent years as </a:t>
            </a:r>
          </a:p>
          <a:p>
            <a:pPr lvl="3"/>
            <a:r>
              <a:rPr lang="en-US" sz="3600" dirty="0"/>
              <a:t>  </a:t>
            </a:r>
            <a:r>
              <a:rPr lang="en-US" sz="3600" b="1" dirty="0">
                <a:solidFill>
                  <a:srgbClr val="E46C0A"/>
                </a:solidFill>
              </a:rPr>
              <a:t> 					</a:t>
            </a:r>
            <a:r>
              <a:rPr lang="en-US" sz="4400" b="1" dirty="0">
                <a:solidFill>
                  <a:srgbClr val="FF0000"/>
                </a:solidFill>
              </a:rPr>
              <a:t>the 1</a:t>
            </a:r>
            <a:r>
              <a:rPr lang="en-US" sz="4400" b="1" baseline="30000" dirty="0">
                <a:solidFill>
                  <a:srgbClr val="FF0000"/>
                </a:solidFill>
              </a:rPr>
              <a:t>st</a:t>
            </a:r>
            <a:r>
              <a:rPr lang="en-US" sz="4400" b="1" dirty="0">
                <a:solidFill>
                  <a:srgbClr val="FF0000"/>
                </a:solidFill>
              </a:rPr>
              <a:t> significant expression of sovereign rights </a:t>
            </a:r>
            <a:r>
              <a:rPr lang="en-US" sz="4400" b="1" dirty="0">
                <a:solidFill>
                  <a:srgbClr val="E46C0A"/>
                </a:solidFill>
              </a:rPr>
              <a:t>by </a:t>
            </a:r>
            <a:r>
              <a:rPr lang="en-US" sz="4400" b="1" dirty="0">
                <a:solidFill>
                  <a:srgbClr val="FF0000"/>
                </a:solidFill>
              </a:rPr>
              <a:t>a native tribe </a:t>
            </a:r>
          </a:p>
          <a:p>
            <a:pPr lvl="3"/>
            <a:r>
              <a:rPr lang="en-US" sz="3600" b="1" dirty="0">
                <a:solidFill>
                  <a:srgbClr val="E46C0A"/>
                </a:solidFill>
              </a:rPr>
              <a:t>										since contact with the colonists </a:t>
            </a:r>
            <a:r>
              <a:rPr lang="en-US" sz="3600" dirty="0"/>
              <a:t>occurred more than 200 years before.</a:t>
            </a:r>
          </a:p>
          <a:p>
            <a:pPr lvl="2"/>
            <a:endParaRPr lang="en-US" sz="3800" dirty="0"/>
          </a:p>
          <a:p>
            <a:pPr lvl="2"/>
            <a:r>
              <a:rPr lang="en-US" sz="3800" dirty="0"/>
              <a:t>	</a:t>
            </a:r>
          </a:p>
          <a:p>
            <a:pPr lvl="2"/>
            <a:r>
              <a:rPr lang="en-US" sz="3800" b="1" dirty="0"/>
              <a:t>	</a:t>
            </a:r>
          </a:p>
          <a:p>
            <a:pPr lvl="2"/>
            <a:r>
              <a:rPr lang="en-US" sz="3800" b="1" dirty="0"/>
              <a:t>						</a:t>
            </a:r>
            <a:r>
              <a:rPr lang="en-US" sz="3800" dirty="0">
                <a:solidFill>
                  <a:srgbClr val="FF0000"/>
                </a:solidFill>
              </a:rPr>
              <a:t>William </a:t>
            </a:r>
            <a:r>
              <a:rPr lang="en-US" sz="3800" dirty="0" err="1">
                <a:solidFill>
                  <a:srgbClr val="FF0000"/>
                </a:solidFill>
              </a:rPr>
              <a:t>Apess</a:t>
            </a:r>
            <a:r>
              <a:rPr lang="en-US" sz="3800" dirty="0">
                <a:solidFill>
                  <a:srgbClr val="FF0000"/>
                </a:solidFill>
              </a:rPr>
              <a:t> </a:t>
            </a:r>
            <a:r>
              <a:rPr lang="en-US" sz="3800" u="sng" dirty="0"/>
              <a:t>A Native of the Forest</a:t>
            </a:r>
            <a:r>
              <a:rPr lang="en-US" sz="3800" dirty="0"/>
              <a:t>, (republished 1990)</a:t>
            </a:r>
          </a:p>
          <a:p>
            <a:pPr lvl="2"/>
            <a:r>
              <a:rPr lang="en-US" sz="3800" dirty="0"/>
              <a:t>	           					 considered one of the most important pieces of literature by a native writer.</a:t>
            </a:r>
          </a:p>
        </p:txBody>
      </p:sp>
      <p:pic>
        <p:nvPicPr>
          <p:cNvPr id="6" name="Picture 5" descr="BlindJo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458" y="594583"/>
            <a:ext cx="4487186" cy="7959531"/>
          </a:xfrm>
          <a:prstGeom prst="rect">
            <a:avLst/>
          </a:prstGeom>
        </p:spPr>
      </p:pic>
      <p:pic>
        <p:nvPicPr>
          <p:cNvPr id="3" name="Picture 2" descr="apess1_1_-144x2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427" y="11617669"/>
            <a:ext cx="2826571" cy="4475405"/>
          </a:xfrm>
          <a:prstGeom prst="rect">
            <a:avLst/>
          </a:prstGeom>
        </p:spPr>
      </p:pic>
    </p:spTree>
    <p:extLst>
      <p:ext uri="{BB962C8B-B14F-4D97-AF65-F5344CB8AC3E}">
        <p14:creationId xmlns:p14="http://schemas.microsoft.com/office/powerpoint/2010/main" val="4155895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descr="woo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801" y="501270"/>
            <a:ext cx="12813137" cy="8746169"/>
          </a:xfrm>
          <a:prstGeom prst="rect">
            <a:avLst/>
          </a:prstGeom>
        </p:spPr>
      </p:pic>
      <p:sp>
        <p:nvSpPr>
          <p:cNvPr id="5" name="TextBox 4"/>
          <p:cNvSpPr txBox="1"/>
          <p:nvPr/>
        </p:nvSpPr>
        <p:spPr>
          <a:xfrm>
            <a:off x="4567801" y="9510510"/>
            <a:ext cx="12813137" cy="6869572"/>
          </a:xfrm>
          <a:prstGeom prst="rect">
            <a:avLst/>
          </a:prstGeom>
          <a:noFill/>
        </p:spPr>
        <p:txBody>
          <a:bodyPr wrap="square" lIns="219456" tIns="109728" rIns="219456" bIns="109728" rtlCol="0">
            <a:spAutoFit/>
          </a:bodyPr>
          <a:lstStyle/>
          <a:p>
            <a:r>
              <a:rPr lang="en-US" sz="3400" b="1" dirty="0">
                <a:solidFill>
                  <a:srgbClr val="3366FF"/>
                </a:solidFill>
              </a:rPr>
              <a:t>Reverend Fish’s </a:t>
            </a:r>
            <a:r>
              <a:rPr lang="en-US" sz="3400" b="1" i="1" dirty="0"/>
              <a:t>religious differences </a:t>
            </a:r>
            <a:r>
              <a:rPr lang="en-US" sz="3400" b="1" dirty="0"/>
              <a:t>and </a:t>
            </a:r>
            <a:r>
              <a:rPr lang="en-US" sz="3400" b="1" i="1" dirty="0"/>
              <a:t>take over of the meetinghouse</a:t>
            </a:r>
            <a:r>
              <a:rPr lang="en-US" sz="3400" b="1" dirty="0"/>
              <a:t> was only one reason his presence caused the tribe to resent him. </a:t>
            </a:r>
            <a:r>
              <a:rPr lang="en-US" sz="3400" dirty="0"/>
              <a:t>A particularly sore point was his </a:t>
            </a:r>
            <a:r>
              <a:rPr lang="en-US" sz="3400" b="1" dirty="0"/>
              <a:t>decision to lease logging rights of woodlot </a:t>
            </a:r>
            <a:r>
              <a:rPr lang="en-US" sz="3400" dirty="0"/>
              <a:t>to two Cotuit brothers, the </a:t>
            </a:r>
            <a:r>
              <a:rPr lang="en-US" sz="3400" dirty="0" err="1"/>
              <a:t>Sampsons</a:t>
            </a:r>
            <a:r>
              <a:rPr lang="en-US" sz="3400" dirty="0"/>
              <a:t>.</a:t>
            </a:r>
          </a:p>
          <a:p>
            <a:endParaRPr lang="en-US" sz="3400" b="1" dirty="0"/>
          </a:p>
          <a:p>
            <a:r>
              <a:rPr lang="en-US" sz="3400" b="1" dirty="0">
                <a:solidFill>
                  <a:srgbClr val="3366FF"/>
                </a:solidFill>
              </a:rPr>
              <a:t>Deforestation by 19</a:t>
            </a:r>
            <a:r>
              <a:rPr lang="en-US" sz="3400" b="1" baseline="30000" dirty="0">
                <a:solidFill>
                  <a:srgbClr val="3366FF"/>
                </a:solidFill>
              </a:rPr>
              <a:t>th</a:t>
            </a:r>
            <a:r>
              <a:rPr lang="en-US" sz="3400" b="1" dirty="0">
                <a:solidFill>
                  <a:srgbClr val="3366FF"/>
                </a:solidFill>
              </a:rPr>
              <a:t> Century </a:t>
            </a:r>
            <a:r>
              <a:rPr lang="en-US" sz="3400" b="1" dirty="0"/>
              <a:t>on Cape Cod </a:t>
            </a:r>
          </a:p>
          <a:p>
            <a:r>
              <a:rPr lang="en-US" sz="3400" b="1" dirty="0"/>
              <a:t>to fuel </a:t>
            </a:r>
            <a:r>
              <a:rPr lang="en-US" sz="3400" u="sng" dirty="0"/>
              <a:t>Sandwich Glass factory</a:t>
            </a:r>
            <a:r>
              <a:rPr lang="en-US" sz="3400" dirty="0"/>
              <a:t>, </a:t>
            </a:r>
          </a:p>
          <a:p>
            <a:r>
              <a:rPr lang="en-US" sz="3400" dirty="0"/>
              <a:t>             speed evaporation of sea water for </a:t>
            </a:r>
            <a:r>
              <a:rPr lang="en-US" sz="3400" u="sng" dirty="0"/>
              <a:t>sea salt </a:t>
            </a:r>
            <a:r>
              <a:rPr lang="en-US" sz="3400" dirty="0"/>
              <a:t>and </a:t>
            </a:r>
          </a:p>
          <a:p>
            <a:r>
              <a:rPr lang="en-US" sz="3400" dirty="0"/>
              <a:t>		    </a:t>
            </a:r>
            <a:r>
              <a:rPr lang="en-US" sz="3400" u="sng" dirty="0"/>
              <a:t>sparse sandy soil </a:t>
            </a:r>
            <a:r>
              <a:rPr lang="en-US" sz="3400" dirty="0"/>
              <a:t>made </a:t>
            </a:r>
            <a:r>
              <a:rPr lang="en-US" sz="3400" b="1" dirty="0"/>
              <a:t>trees a premium.</a:t>
            </a:r>
          </a:p>
          <a:p>
            <a:r>
              <a:rPr lang="en-US" sz="3400" b="1" dirty="0"/>
              <a:t>Fire wood was at a premium.</a:t>
            </a:r>
          </a:p>
          <a:p>
            <a:endParaRPr lang="en-US" sz="3400" b="1" dirty="0"/>
          </a:p>
          <a:p>
            <a:r>
              <a:rPr lang="en-US" sz="3400" b="1" dirty="0"/>
              <a:t>The </a:t>
            </a:r>
            <a:r>
              <a:rPr lang="en-US" sz="3400" b="1" dirty="0">
                <a:solidFill>
                  <a:srgbClr val="FF0000"/>
                </a:solidFill>
              </a:rPr>
              <a:t>Mashpee Woodlot Revolt </a:t>
            </a:r>
            <a:r>
              <a:rPr lang="en-US" sz="3400" b="1" dirty="0"/>
              <a:t>of </a:t>
            </a:r>
            <a:r>
              <a:rPr lang="en-US" sz="3400" b="1" dirty="0">
                <a:solidFill>
                  <a:srgbClr val="FF0000"/>
                </a:solidFill>
              </a:rPr>
              <a:t>1833</a:t>
            </a:r>
            <a:r>
              <a:rPr lang="en-US" sz="3400" b="1" dirty="0"/>
              <a:t> by David C. </a:t>
            </a:r>
            <a:r>
              <a:rPr lang="en-US" sz="3400" b="1" dirty="0" err="1"/>
              <a:t>Churbuck</a:t>
            </a:r>
            <a:endParaRPr lang="en-US" sz="3400" b="1" dirty="0"/>
          </a:p>
          <a:p>
            <a:r>
              <a:rPr lang="en-US" sz="2400" b="1" dirty="0"/>
              <a:t>https://</a:t>
            </a:r>
            <a:r>
              <a:rPr lang="en-US" sz="2400" b="1" dirty="0" err="1"/>
              <a:t>churbuck.com</a:t>
            </a:r>
            <a:r>
              <a:rPr lang="en-US" sz="2400" b="1" dirty="0"/>
              <a:t>/</a:t>
            </a:r>
            <a:r>
              <a:rPr lang="en-US" sz="2400" b="1" dirty="0" err="1"/>
              <a:t>wp</a:t>
            </a:r>
            <a:r>
              <a:rPr lang="en-US" sz="2400" b="1" dirty="0"/>
              <a:t>-content/uploads/2014/01/the-mashpee-woodlot-revolt-of-1833.pdf</a:t>
            </a:r>
          </a:p>
        </p:txBody>
      </p:sp>
    </p:spTree>
    <p:extLst>
      <p:ext uri="{BB962C8B-B14F-4D97-AF65-F5344CB8AC3E}">
        <p14:creationId xmlns:p14="http://schemas.microsoft.com/office/powerpoint/2010/main" val="3250407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descr="10b_eha_Political_Map 1833 from Mary Swift schoolbook_FALM_HIST_SO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1565" y="1877063"/>
            <a:ext cx="17260152" cy="12517435"/>
          </a:xfrm>
          <a:prstGeom prst="rect">
            <a:avLst/>
          </a:prstGeom>
        </p:spPr>
      </p:pic>
      <p:sp>
        <p:nvSpPr>
          <p:cNvPr id="5" name="TextBox 4"/>
          <p:cNvSpPr txBox="1"/>
          <p:nvPr/>
        </p:nvSpPr>
        <p:spPr>
          <a:xfrm>
            <a:off x="307873" y="547057"/>
            <a:ext cx="19545891" cy="1261884"/>
          </a:xfrm>
          <a:prstGeom prst="rect">
            <a:avLst/>
          </a:prstGeom>
          <a:noFill/>
        </p:spPr>
        <p:txBody>
          <a:bodyPr wrap="square" rtlCol="0">
            <a:spAutoFit/>
          </a:bodyPr>
          <a:lstStyle/>
          <a:p>
            <a:pPr algn="ctr"/>
            <a:r>
              <a:rPr lang="en-US" sz="4000" b="1" dirty="0">
                <a:solidFill>
                  <a:srgbClr val="002060"/>
                </a:solidFill>
              </a:rPr>
              <a:t>POLITICAL MAP </a:t>
            </a:r>
            <a:r>
              <a:rPr lang="en-US" sz="4000" dirty="0">
                <a:solidFill>
                  <a:srgbClr val="C00000"/>
                </a:solidFill>
              </a:rPr>
              <a:t>(1833) </a:t>
            </a:r>
            <a:r>
              <a:rPr lang="en-US" sz="4000" dirty="0"/>
              <a:t>from </a:t>
            </a:r>
            <a:r>
              <a:rPr lang="en-US" sz="4000" b="1" dirty="0">
                <a:solidFill>
                  <a:srgbClr val="FF0000"/>
                </a:solidFill>
              </a:rPr>
              <a:t>SCHOOLBOOK </a:t>
            </a:r>
            <a:r>
              <a:rPr lang="en-US" sz="4000" dirty="0"/>
              <a:t>of  </a:t>
            </a:r>
            <a:r>
              <a:rPr lang="en-US" sz="4000" b="1" dirty="0"/>
              <a:t>QUAKER</a:t>
            </a:r>
            <a:r>
              <a:rPr lang="en-US" sz="4000" dirty="0"/>
              <a:t> </a:t>
            </a:r>
            <a:r>
              <a:rPr lang="en-US" sz="4000" b="1" dirty="0">
                <a:solidFill>
                  <a:schemeClr val="accent6">
                    <a:lumMod val="75000"/>
                  </a:schemeClr>
                </a:solidFill>
              </a:rPr>
              <a:t>MARY ABBY SWIFT </a:t>
            </a:r>
            <a:r>
              <a:rPr lang="en-US" sz="3600" b="1" dirty="0">
                <a:solidFill>
                  <a:schemeClr val="accent6">
                    <a:lumMod val="75000"/>
                  </a:schemeClr>
                </a:solidFill>
              </a:rPr>
              <a:t>(1837-1913) </a:t>
            </a:r>
          </a:p>
          <a:p>
            <a:pPr algn="ctr"/>
            <a:r>
              <a:rPr lang="en-US" sz="3600" b="1" dirty="0">
                <a:solidFill>
                  <a:schemeClr val="accent6">
                    <a:lumMod val="75000"/>
                  </a:schemeClr>
                </a:solidFill>
              </a:rPr>
              <a:t>  							</a:t>
            </a:r>
            <a:r>
              <a:rPr lang="en-US" sz="2400" dirty="0"/>
              <a:t>Doc: Falmouth Historical Society</a:t>
            </a:r>
          </a:p>
        </p:txBody>
      </p:sp>
      <p:pic>
        <p:nvPicPr>
          <p:cNvPr id="6" name="Picture 5" descr="10a_eha_Mary A Swift schoolbook cover001_FALM_HIST_SO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98" y="7235958"/>
            <a:ext cx="3576270" cy="4845155"/>
          </a:xfrm>
          <a:prstGeom prst="rect">
            <a:avLst/>
          </a:prstGeom>
        </p:spPr>
      </p:pic>
      <p:sp>
        <p:nvSpPr>
          <p:cNvPr id="2" name="Rectangle 1"/>
          <p:cNvSpPr/>
          <p:nvPr/>
        </p:nvSpPr>
        <p:spPr>
          <a:xfrm>
            <a:off x="2039660" y="14376265"/>
            <a:ext cx="19434507" cy="1733808"/>
          </a:xfrm>
          <a:prstGeom prst="rect">
            <a:avLst/>
          </a:prstGeom>
        </p:spPr>
        <p:txBody>
          <a:bodyPr wrap="square">
            <a:spAutoFit/>
          </a:bodyPr>
          <a:lstStyle/>
          <a:p>
            <a:pPr algn="ctr"/>
            <a:r>
              <a:rPr lang="en-US" sz="4000" i="1" dirty="0">
                <a:solidFill>
                  <a:srgbClr val="C00000"/>
                </a:solidFill>
              </a:rPr>
              <a:t>Uncivilized &amp; civilized</a:t>
            </a:r>
            <a:r>
              <a:rPr lang="en-US" sz="4000" dirty="0">
                <a:solidFill>
                  <a:srgbClr val="C00000"/>
                </a:solidFill>
              </a:rPr>
              <a:t>, non-Christian &amp; Christian locations</a:t>
            </a:r>
          </a:p>
          <a:p>
            <a:pPr algn="ctr"/>
            <a:r>
              <a:rPr lang="en-US" sz="4000" dirty="0">
                <a:solidFill>
                  <a:srgbClr val="008000"/>
                </a:solidFill>
              </a:rPr>
              <a:t>Moral + Political Chart (MAP) of the Inhabited World</a:t>
            </a:r>
          </a:p>
          <a:p>
            <a:pPr algn="ctr">
              <a:lnSpc>
                <a:spcPct val="80000"/>
              </a:lnSpc>
            </a:pPr>
            <a:r>
              <a:rPr lang="en-US" sz="3200" dirty="0">
                <a:solidFill>
                  <a:schemeClr val="tx2"/>
                </a:solidFill>
              </a:rPr>
              <a:t> </a:t>
            </a:r>
            <a:r>
              <a:rPr lang="en-US" sz="3200" dirty="0">
                <a:solidFill>
                  <a:srgbClr val="3366FF"/>
                </a:solidFill>
              </a:rPr>
              <a:t>Exhibiting the Prevailing Religion. Form of Government  and Degree of Civilization and Population of each Country</a:t>
            </a:r>
          </a:p>
        </p:txBody>
      </p:sp>
      <p:pic>
        <p:nvPicPr>
          <p:cNvPr id="3" name="Picture 2" descr="11_eha_Mary Abby Swift005_FALM_HSIT_SO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101" y="1876747"/>
            <a:ext cx="3508248" cy="4349496"/>
          </a:xfrm>
          <a:prstGeom prst="rect">
            <a:avLst/>
          </a:prstGeom>
        </p:spPr>
      </p:pic>
      <p:pic>
        <p:nvPicPr>
          <p:cNvPr id="7" name="Picture 6" descr="10b_eha_Political_Map 1833 from Mary Swift schoolbook_FALM_HIST_SOC.jpg">
            <a:extLst>
              <a:ext uri="{FF2B5EF4-FFF2-40B4-BE49-F238E27FC236}">
                <a16:creationId xmlns:a16="http://schemas.microsoft.com/office/drawing/2014/main" id="{80B3A074-3005-0046-8C96-B345E480E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3965" y="2029464"/>
            <a:ext cx="17090202" cy="12394184"/>
          </a:xfrm>
          <a:prstGeom prst="rect">
            <a:avLst/>
          </a:prstGeom>
        </p:spPr>
      </p:pic>
    </p:spTree>
    <p:extLst>
      <p:ext uri="{BB962C8B-B14F-4D97-AF65-F5344CB8AC3E}">
        <p14:creationId xmlns:p14="http://schemas.microsoft.com/office/powerpoint/2010/main" val="988700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3" name="Picture 12" descr="27-252ad23c8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910" y="8479031"/>
            <a:ext cx="4656731" cy="6369481"/>
          </a:xfrm>
          <a:prstGeom prst="rect">
            <a:avLst/>
          </a:prstGeom>
        </p:spPr>
      </p:pic>
      <p:sp>
        <p:nvSpPr>
          <p:cNvPr id="14" name="TextBox 13"/>
          <p:cNvSpPr txBox="1"/>
          <p:nvPr/>
        </p:nvSpPr>
        <p:spPr>
          <a:xfrm>
            <a:off x="11788515" y="608594"/>
            <a:ext cx="9511326" cy="2283702"/>
          </a:xfrm>
          <a:prstGeom prst="rect">
            <a:avLst/>
          </a:prstGeom>
          <a:noFill/>
        </p:spPr>
        <p:txBody>
          <a:bodyPr wrap="square" lIns="219456" tIns="109728" rIns="219456" bIns="109728" rtlCol="0">
            <a:spAutoFit/>
          </a:bodyPr>
          <a:lstStyle/>
          <a:p>
            <a:r>
              <a:rPr lang="en-US" sz="6700" dirty="0">
                <a:solidFill>
                  <a:srgbClr val="FF6600"/>
                </a:solidFill>
              </a:rPr>
              <a:t>MARSHPEE DISTRICT </a:t>
            </a:r>
            <a:r>
              <a:rPr lang="en-US" sz="6700" dirty="0"/>
              <a:t>1858</a:t>
            </a:r>
          </a:p>
          <a:p>
            <a:r>
              <a:rPr lang="en-US" sz="6700" dirty="0"/>
              <a:t>WAMPANOAG</a:t>
            </a:r>
          </a:p>
        </p:txBody>
      </p:sp>
      <p:pic>
        <p:nvPicPr>
          <p:cNvPr id="2" name="Picture 1" descr="il_1588xN.1233261914_8y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32" y="3025770"/>
            <a:ext cx="10332956" cy="13143935"/>
          </a:xfrm>
          <a:prstGeom prst="rect">
            <a:avLst/>
          </a:prstGeom>
        </p:spPr>
      </p:pic>
      <p:sp>
        <p:nvSpPr>
          <p:cNvPr id="3" name="TextBox 2"/>
          <p:cNvSpPr txBox="1"/>
          <p:nvPr/>
        </p:nvSpPr>
        <p:spPr>
          <a:xfrm>
            <a:off x="760167" y="596160"/>
            <a:ext cx="6284593" cy="2123658"/>
          </a:xfrm>
          <a:prstGeom prst="rect">
            <a:avLst/>
          </a:prstGeom>
          <a:noFill/>
        </p:spPr>
        <p:txBody>
          <a:bodyPr wrap="none" rtlCol="0">
            <a:spAutoFit/>
          </a:bodyPr>
          <a:lstStyle/>
          <a:p>
            <a:r>
              <a:rPr lang="en-US" sz="6600" dirty="0">
                <a:solidFill>
                  <a:srgbClr val="008000"/>
                </a:solidFill>
              </a:rPr>
              <a:t>FALMOUTH </a:t>
            </a:r>
            <a:r>
              <a:rPr lang="en-US" sz="6600" dirty="0"/>
              <a:t> 1858</a:t>
            </a:r>
          </a:p>
          <a:p>
            <a:r>
              <a:rPr lang="en-US" sz="6600" dirty="0"/>
              <a:t>  QUAKERS</a:t>
            </a:r>
          </a:p>
        </p:txBody>
      </p:sp>
      <p:pic>
        <p:nvPicPr>
          <p:cNvPr id="4" name="Picture 3" descr="IMG_94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2101" y="3035524"/>
            <a:ext cx="6127216" cy="13128040"/>
          </a:xfrm>
          <a:prstGeom prst="rect">
            <a:avLst/>
          </a:prstGeom>
        </p:spPr>
      </p:pic>
    </p:spTree>
    <p:extLst>
      <p:ext uri="{BB962C8B-B14F-4D97-AF65-F5344CB8AC3E}">
        <p14:creationId xmlns:p14="http://schemas.microsoft.com/office/powerpoint/2010/main" val="1310691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9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578" y="4348080"/>
            <a:ext cx="15177622" cy="11383216"/>
          </a:xfrm>
          <a:prstGeom prst="rect">
            <a:avLst/>
          </a:prstGeom>
        </p:spPr>
      </p:pic>
      <p:pic>
        <p:nvPicPr>
          <p:cNvPr id="3" name="Picture 2" descr="shedssumwfal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70" y="836318"/>
            <a:ext cx="4306288" cy="3186653"/>
          </a:xfrm>
          <a:prstGeom prst="rect">
            <a:avLst/>
          </a:prstGeom>
        </p:spPr>
      </p:pic>
      <p:sp>
        <p:nvSpPr>
          <p:cNvPr id="4" name="TextBox 3"/>
          <p:cNvSpPr txBox="1"/>
          <p:nvPr/>
        </p:nvSpPr>
        <p:spPr>
          <a:xfrm>
            <a:off x="5637402" y="991191"/>
            <a:ext cx="14898848" cy="2862322"/>
          </a:xfrm>
          <a:prstGeom prst="rect">
            <a:avLst/>
          </a:prstGeom>
          <a:noFill/>
        </p:spPr>
        <p:txBody>
          <a:bodyPr wrap="square" rtlCol="0">
            <a:spAutoFit/>
          </a:bodyPr>
          <a:lstStyle/>
          <a:p>
            <a:r>
              <a:rPr lang="en-US" sz="6000" dirty="0">
                <a:solidFill>
                  <a:srgbClr val="008000"/>
                </a:solidFill>
              </a:rPr>
              <a:t>1861    WEST FALMOUTH QUAKER MEETING</a:t>
            </a:r>
          </a:p>
          <a:p>
            <a:r>
              <a:rPr lang="en-US" sz="6000" dirty="0">
                <a:solidFill>
                  <a:srgbClr val="008000"/>
                </a:solidFill>
              </a:rPr>
              <a:t>					BUILT</a:t>
            </a:r>
          </a:p>
          <a:p>
            <a:r>
              <a:rPr lang="en-US" sz="6000" dirty="0">
                <a:solidFill>
                  <a:srgbClr val="008000"/>
                </a:solidFill>
              </a:rPr>
              <a:t>				  CARRIAGE SHEDS</a:t>
            </a:r>
          </a:p>
        </p:txBody>
      </p:sp>
    </p:spTree>
    <p:extLst>
      <p:ext uri="{BB962C8B-B14F-4D97-AF65-F5344CB8AC3E}">
        <p14:creationId xmlns:p14="http://schemas.microsoft.com/office/powerpoint/2010/main" val="24346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D247D-560D-4D3C-A529-94AB94181626}"/>
              </a:ext>
            </a:extLst>
          </p:cNvPr>
          <p:cNvPicPr>
            <a:picLocks noChangeAspect="1"/>
          </p:cNvPicPr>
          <p:nvPr/>
        </p:nvPicPr>
        <p:blipFill rotWithShape="1">
          <a:blip r:embed="rId2">
            <a:extLst>
              <a:ext uri="{28A0092B-C50C-407E-A947-70E740481C1C}">
                <a14:useLocalDpi xmlns:a14="http://schemas.microsoft.com/office/drawing/2010/main" val="0"/>
              </a:ext>
            </a:extLst>
          </a:blip>
          <a:srcRect t="8553"/>
          <a:stretch/>
        </p:blipFill>
        <p:spPr>
          <a:xfrm>
            <a:off x="1247624" y="798889"/>
            <a:ext cx="12801600" cy="7085361"/>
          </a:xfrm>
          <a:prstGeom prst="rect">
            <a:avLst/>
          </a:prstGeom>
        </p:spPr>
      </p:pic>
      <p:sp>
        <p:nvSpPr>
          <p:cNvPr id="3" name="TextBox 2">
            <a:extLst>
              <a:ext uri="{FF2B5EF4-FFF2-40B4-BE49-F238E27FC236}">
                <a16:creationId xmlns:a16="http://schemas.microsoft.com/office/drawing/2014/main" id="{3F0D32D7-A58E-47A0-BE7A-941B0AF42FE0}"/>
              </a:ext>
            </a:extLst>
          </p:cNvPr>
          <p:cNvSpPr txBox="1"/>
          <p:nvPr/>
        </p:nvSpPr>
        <p:spPr>
          <a:xfrm>
            <a:off x="14600474" y="2825829"/>
            <a:ext cx="6438900" cy="1200329"/>
          </a:xfrm>
          <a:prstGeom prst="rect">
            <a:avLst/>
          </a:prstGeom>
          <a:noFill/>
        </p:spPr>
        <p:txBody>
          <a:bodyPr wrap="square" rtlCol="0">
            <a:spAutoFit/>
          </a:bodyPr>
          <a:lstStyle/>
          <a:p>
            <a:pPr algn="ctr"/>
            <a:r>
              <a:rPr lang="en-US" sz="3000" b="1" dirty="0">
                <a:solidFill>
                  <a:srgbClr val="008000"/>
                </a:solidFill>
              </a:rPr>
              <a:t>THE </a:t>
            </a:r>
            <a:r>
              <a:rPr lang="en-US" sz="3000" b="1" dirty="0">
                <a:solidFill>
                  <a:srgbClr val="FF0000"/>
                </a:solidFill>
              </a:rPr>
              <a:t>CURRENT</a:t>
            </a:r>
            <a:r>
              <a:rPr lang="en-US" sz="3000" b="1" dirty="0">
                <a:solidFill>
                  <a:srgbClr val="FF6600"/>
                </a:solidFill>
              </a:rPr>
              <a:t> </a:t>
            </a:r>
            <a:r>
              <a:rPr lang="en-US" sz="3000" b="1" dirty="0">
                <a:solidFill>
                  <a:srgbClr val="008000"/>
                </a:solidFill>
              </a:rPr>
              <a:t>(THIRD) MEETINGHOUSE</a:t>
            </a:r>
          </a:p>
          <a:p>
            <a:pPr algn="ctr"/>
            <a:r>
              <a:rPr lang="en-US" sz="3000" dirty="0"/>
              <a:t>572 WEST FALMOUTH HIGHWAY</a:t>
            </a:r>
          </a:p>
          <a:p>
            <a:pPr algn="ctr"/>
            <a:r>
              <a:rPr lang="en-US" sz="1200" dirty="0"/>
              <a:t>Photo: Erica H. Adams</a:t>
            </a:r>
          </a:p>
        </p:txBody>
      </p:sp>
      <p:pic>
        <p:nvPicPr>
          <p:cNvPr id="4" name="Picture 3">
            <a:extLst>
              <a:ext uri="{FF2B5EF4-FFF2-40B4-BE49-F238E27FC236}">
                <a16:creationId xmlns:a16="http://schemas.microsoft.com/office/drawing/2014/main" id="{41D34F53-EB3B-49E1-BC96-3F6660DCA42C}"/>
              </a:ext>
            </a:extLst>
          </p:cNvPr>
          <p:cNvPicPr>
            <a:picLocks noChangeAspect="1"/>
          </p:cNvPicPr>
          <p:nvPr/>
        </p:nvPicPr>
        <p:blipFill rotWithShape="1">
          <a:blip r:embed="rId3">
            <a:extLst>
              <a:ext uri="{28A0092B-C50C-407E-A947-70E740481C1C}">
                <a14:useLocalDpi xmlns:a14="http://schemas.microsoft.com/office/drawing/2010/main" val="0"/>
              </a:ext>
            </a:extLst>
          </a:blip>
          <a:srcRect l="9722" t="50000" r="47500" b="33942"/>
          <a:stretch/>
        </p:blipFill>
        <p:spPr>
          <a:xfrm>
            <a:off x="14118650" y="8229600"/>
            <a:ext cx="7230524" cy="3618860"/>
          </a:xfrm>
          <a:prstGeom prst="rect">
            <a:avLst/>
          </a:prstGeom>
        </p:spPr>
      </p:pic>
      <p:pic>
        <p:nvPicPr>
          <p:cNvPr id="5" name="Picture 4">
            <a:extLst>
              <a:ext uri="{FF2B5EF4-FFF2-40B4-BE49-F238E27FC236}">
                <a16:creationId xmlns:a16="http://schemas.microsoft.com/office/drawing/2014/main" id="{913DDE8C-08E6-432F-AEA5-3DCF54CE5C2C}"/>
              </a:ext>
            </a:extLst>
          </p:cNvPr>
          <p:cNvPicPr>
            <a:picLocks noChangeAspect="1"/>
          </p:cNvPicPr>
          <p:nvPr/>
        </p:nvPicPr>
        <p:blipFill rotWithShape="1">
          <a:blip r:embed="rId3">
            <a:extLst>
              <a:ext uri="{28A0092B-C50C-407E-A947-70E740481C1C}">
                <a14:useLocalDpi xmlns:a14="http://schemas.microsoft.com/office/drawing/2010/main" val="0"/>
              </a:ext>
            </a:extLst>
          </a:blip>
          <a:srcRect l="60556" t="52083" r="11111" b="19804"/>
          <a:stretch/>
        </p:blipFill>
        <p:spPr>
          <a:xfrm>
            <a:off x="1275110" y="9330389"/>
            <a:ext cx="4935664" cy="6529709"/>
          </a:xfrm>
          <a:prstGeom prst="rect">
            <a:avLst/>
          </a:prstGeom>
        </p:spPr>
      </p:pic>
      <p:pic>
        <p:nvPicPr>
          <p:cNvPr id="6" name="Picture 5">
            <a:extLst>
              <a:ext uri="{FF2B5EF4-FFF2-40B4-BE49-F238E27FC236}">
                <a16:creationId xmlns:a16="http://schemas.microsoft.com/office/drawing/2014/main" id="{DF3F0213-4950-4115-8615-65D37AA3806D}"/>
              </a:ext>
            </a:extLst>
          </p:cNvPr>
          <p:cNvPicPr>
            <a:picLocks noChangeAspect="1"/>
          </p:cNvPicPr>
          <p:nvPr/>
        </p:nvPicPr>
        <p:blipFill rotWithShape="1">
          <a:blip r:embed="rId3">
            <a:extLst>
              <a:ext uri="{28A0092B-C50C-407E-A947-70E740481C1C}">
                <a14:useLocalDpi xmlns:a14="http://schemas.microsoft.com/office/drawing/2010/main" val="0"/>
              </a:ext>
            </a:extLst>
          </a:blip>
          <a:srcRect l="11667" t="72291" r="50000" b="11667"/>
          <a:stretch/>
        </p:blipFill>
        <p:spPr>
          <a:xfrm>
            <a:off x="7992715" y="12317089"/>
            <a:ext cx="6309360" cy="3520440"/>
          </a:xfrm>
          <a:prstGeom prst="rect">
            <a:avLst/>
          </a:prstGeom>
        </p:spPr>
      </p:pic>
      <p:sp>
        <p:nvSpPr>
          <p:cNvPr id="7" name="TextBox 6">
            <a:extLst>
              <a:ext uri="{FF2B5EF4-FFF2-40B4-BE49-F238E27FC236}">
                <a16:creationId xmlns:a16="http://schemas.microsoft.com/office/drawing/2014/main" id="{BEE7D79C-B6C4-4F26-9705-D66EBFAB5A5E}"/>
              </a:ext>
            </a:extLst>
          </p:cNvPr>
          <p:cNvSpPr txBox="1"/>
          <p:nvPr/>
        </p:nvSpPr>
        <p:spPr>
          <a:xfrm>
            <a:off x="6402423" y="9343460"/>
            <a:ext cx="7473533" cy="1938992"/>
          </a:xfrm>
          <a:prstGeom prst="rect">
            <a:avLst/>
          </a:prstGeom>
          <a:noFill/>
        </p:spPr>
        <p:txBody>
          <a:bodyPr wrap="square" rtlCol="0">
            <a:spAutoFit/>
          </a:bodyPr>
          <a:lstStyle/>
          <a:p>
            <a:pPr algn="just"/>
            <a:r>
              <a:rPr lang="en-US" sz="3000" dirty="0"/>
              <a:t>(left) </a:t>
            </a:r>
            <a:r>
              <a:rPr lang="en-US" sz="3000" b="1" dirty="0">
                <a:solidFill>
                  <a:srgbClr val="548235"/>
                </a:solidFill>
              </a:rPr>
              <a:t>“</a:t>
            </a:r>
            <a:r>
              <a:rPr lang="en-US" sz="3000" b="1" dirty="0" err="1">
                <a:solidFill>
                  <a:srgbClr val="548235"/>
                </a:solidFill>
              </a:rPr>
              <a:t>FMH</a:t>
            </a:r>
            <a:r>
              <a:rPr lang="en-US" sz="3000" b="1" dirty="0">
                <a:solidFill>
                  <a:srgbClr val="548235"/>
                </a:solidFill>
              </a:rPr>
              <a:t> </a:t>
            </a:r>
            <a:r>
              <a:rPr lang="en-US" sz="3000" b="1" dirty="0">
                <a:solidFill>
                  <a:srgbClr val="FF0000"/>
                </a:solidFill>
              </a:rPr>
              <a:t>1720,</a:t>
            </a:r>
            <a:r>
              <a:rPr lang="en-US" sz="3000" b="1" dirty="0">
                <a:solidFill>
                  <a:srgbClr val="548235"/>
                </a:solidFill>
              </a:rPr>
              <a:t>” </a:t>
            </a:r>
            <a:r>
              <a:rPr lang="en-US" sz="3000" dirty="0"/>
              <a:t>marking the site of the </a:t>
            </a:r>
            <a:r>
              <a:rPr lang="en-US" sz="3000" b="1" dirty="0">
                <a:solidFill>
                  <a:srgbClr val="008000"/>
                </a:solidFill>
              </a:rPr>
              <a:t>first Friends Meeting House</a:t>
            </a:r>
          </a:p>
          <a:p>
            <a:endParaRPr lang="en-US" sz="3000" dirty="0"/>
          </a:p>
          <a:p>
            <a:pPr algn="just"/>
            <a:r>
              <a:rPr lang="en-US" sz="3000" dirty="0"/>
              <a:t>(right)  </a:t>
            </a:r>
            <a:r>
              <a:rPr lang="en-US" sz="3000" b="1" dirty="0">
                <a:solidFill>
                  <a:srgbClr val="548235"/>
                </a:solidFill>
              </a:rPr>
              <a:t>“ancient cemetery,” </a:t>
            </a:r>
            <a:r>
              <a:rPr lang="en-US" sz="3000" dirty="0"/>
              <a:t>used </a:t>
            </a:r>
            <a:r>
              <a:rPr lang="en-US" sz="3000" b="1" dirty="0">
                <a:solidFill>
                  <a:srgbClr val="FF0000"/>
                </a:solidFill>
              </a:rPr>
              <a:t>1685– 1770</a:t>
            </a:r>
          </a:p>
        </p:txBody>
      </p:sp>
      <p:sp>
        <p:nvSpPr>
          <p:cNvPr id="8" name="TextBox 7">
            <a:extLst>
              <a:ext uri="{FF2B5EF4-FFF2-40B4-BE49-F238E27FC236}">
                <a16:creationId xmlns:a16="http://schemas.microsoft.com/office/drawing/2014/main" id="{15193F06-5262-404D-BE4C-FFA261E69053}"/>
              </a:ext>
            </a:extLst>
          </p:cNvPr>
          <p:cNvSpPr txBox="1"/>
          <p:nvPr/>
        </p:nvSpPr>
        <p:spPr>
          <a:xfrm>
            <a:off x="14665679" y="13139246"/>
            <a:ext cx="6244252" cy="1938992"/>
          </a:xfrm>
          <a:prstGeom prst="rect">
            <a:avLst/>
          </a:prstGeom>
          <a:noFill/>
        </p:spPr>
        <p:txBody>
          <a:bodyPr wrap="square" rtlCol="0">
            <a:spAutoFit/>
          </a:bodyPr>
          <a:lstStyle/>
          <a:p>
            <a:pPr algn="just"/>
            <a:r>
              <a:rPr lang="en-US" sz="3000" dirty="0"/>
              <a:t>These lie on opposite sides of the </a:t>
            </a:r>
            <a:r>
              <a:rPr lang="en-US" sz="3000" b="1" dirty="0">
                <a:solidFill>
                  <a:srgbClr val="FF6600"/>
                </a:solidFill>
              </a:rPr>
              <a:t>Native American path to Sandwich</a:t>
            </a:r>
            <a:r>
              <a:rPr lang="en-US" sz="3000" dirty="0"/>
              <a:t>, now a woods trail at the end of the modern road Friends Way</a:t>
            </a:r>
          </a:p>
        </p:txBody>
      </p:sp>
      <p:sp>
        <p:nvSpPr>
          <p:cNvPr id="9" name="TextBox 8">
            <a:extLst>
              <a:ext uri="{FF2B5EF4-FFF2-40B4-BE49-F238E27FC236}">
                <a16:creationId xmlns:a16="http://schemas.microsoft.com/office/drawing/2014/main" id="{F9C284E4-91DA-45B3-B84C-651BCBA93293}"/>
              </a:ext>
            </a:extLst>
          </p:cNvPr>
          <p:cNvSpPr txBox="1"/>
          <p:nvPr/>
        </p:nvSpPr>
        <p:spPr>
          <a:xfrm>
            <a:off x="3044190" y="8378290"/>
            <a:ext cx="9319260" cy="707886"/>
          </a:xfrm>
          <a:prstGeom prst="rect">
            <a:avLst/>
          </a:prstGeom>
          <a:noFill/>
        </p:spPr>
        <p:txBody>
          <a:bodyPr wrap="square" rtlCol="0">
            <a:spAutoFit/>
          </a:bodyPr>
          <a:lstStyle/>
          <a:p>
            <a:r>
              <a:rPr lang="en-US" sz="4000" dirty="0">
                <a:solidFill>
                  <a:srgbClr val="548235"/>
                </a:solidFill>
              </a:rPr>
              <a:t>THE FIRST </a:t>
            </a:r>
            <a:r>
              <a:rPr lang="en-US" sz="4000" dirty="0"/>
              <a:t>MEETING HOUSE AND CEMETERY</a:t>
            </a:r>
          </a:p>
        </p:txBody>
      </p:sp>
      <p:sp>
        <p:nvSpPr>
          <p:cNvPr id="10" name="TextBox 9"/>
          <p:cNvSpPr txBox="1"/>
          <p:nvPr/>
        </p:nvSpPr>
        <p:spPr>
          <a:xfrm>
            <a:off x="16540466" y="12322194"/>
            <a:ext cx="2201143" cy="276999"/>
          </a:xfrm>
          <a:prstGeom prst="rect">
            <a:avLst/>
          </a:prstGeom>
          <a:noFill/>
        </p:spPr>
        <p:txBody>
          <a:bodyPr wrap="none" rtlCol="0">
            <a:spAutoFit/>
          </a:bodyPr>
          <a:lstStyle/>
          <a:p>
            <a:r>
              <a:rPr lang="en-US" sz="1200" dirty="0"/>
              <a:t>Photos: David and Abigail Young</a:t>
            </a:r>
          </a:p>
        </p:txBody>
      </p:sp>
      <p:sp>
        <p:nvSpPr>
          <p:cNvPr id="12" name="Rectangle 11"/>
          <p:cNvSpPr/>
          <p:nvPr/>
        </p:nvSpPr>
        <p:spPr>
          <a:xfrm>
            <a:off x="14622668" y="15739902"/>
            <a:ext cx="6222489" cy="369332"/>
          </a:xfrm>
          <a:prstGeom prst="rect">
            <a:avLst/>
          </a:prstGeom>
        </p:spPr>
        <p:txBody>
          <a:bodyPr wrap="none">
            <a:spAutoFit/>
          </a:bodyPr>
          <a:lstStyle/>
          <a:p>
            <a:r>
              <a:rPr lang="en-US" dirty="0"/>
              <a:t>Source: WEST FALMOUTH QUAKER INFORMATION CENTER 2019</a:t>
            </a:r>
          </a:p>
        </p:txBody>
      </p:sp>
    </p:spTree>
    <p:extLst>
      <p:ext uri="{BB962C8B-B14F-4D97-AF65-F5344CB8AC3E}">
        <p14:creationId xmlns:p14="http://schemas.microsoft.com/office/powerpoint/2010/main" val="100123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descr="2560px-Southern_New_England,_1620–22_(re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754" y="0"/>
            <a:ext cx="15151223" cy="16459200"/>
          </a:xfrm>
          <a:prstGeom prst="rect">
            <a:avLst/>
          </a:prstGeom>
        </p:spPr>
      </p:pic>
      <p:sp>
        <p:nvSpPr>
          <p:cNvPr id="3" name="TextBox 2"/>
          <p:cNvSpPr txBox="1"/>
          <p:nvPr/>
        </p:nvSpPr>
        <p:spPr>
          <a:xfrm>
            <a:off x="483816" y="937286"/>
            <a:ext cx="5776641" cy="12095619"/>
          </a:xfrm>
          <a:prstGeom prst="rect">
            <a:avLst/>
          </a:prstGeom>
          <a:noFill/>
        </p:spPr>
        <p:txBody>
          <a:bodyPr wrap="none" rtlCol="0">
            <a:spAutoFit/>
          </a:bodyPr>
          <a:lstStyle/>
          <a:p>
            <a:r>
              <a:rPr lang="en-US" sz="6000" b="1" dirty="0">
                <a:solidFill>
                  <a:srgbClr val="C55A11"/>
                </a:solidFill>
              </a:rPr>
              <a:t>More than</a:t>
            </a:r>
          </a:p>
          <a:p>
            <a:r>
              <a:rPr lang="en-US" sz="6000" b="1" dirty="0">
                <a:solidFill>
                  <a:srgbClr val="FF6600"/>
                </a:solidFill>
              </a:rPr>
              <a:t>12,000 years</a:t>
            </a:r>
          </a:p>
          <a:p>
            <a:br>
              <a:rPr lang="en-US" sz="6000" b="1" dirty="0">
                <a:solidFill>
                  <a:srgbClr val="FF6600"/>
                </a:solidFill>
              </a:rPr>
            </a:br>
            <a:r>
              <a:rPr lang="en-US" sz="6000" b="1" dirty="0">
                <a:solidFill>
                  <a:srgbClr val="FF6600"/>
                </a:solidFill>
              </a:rPr>
              <a:t>MASHPEE</a:t>
            </a:r>
          </a:p>
          <a:p>
            <a:r>
              <a:rPr lang="en-US" sz="6000" b="1" dirty="0">
                <a:solidFill>
                  <a:srgbClr val="FF6600"/>
                </a:solidFill>
              </a:rPr>
              <a:t>WAMPANOAG</a:t>
            </a:r>
          </a:p>
          <a:p>
            <a:endParaRPr lang="en-US" sz="6000" b="1" dirty="0">
              <a:solidFill>
                <a:srgbClr val="FF6600"/>
              </a:solidFill>
            </a:endParaRPr>
          </a:p>
          <a:p>
            <a:r>
              <a:rPr lang="en-US" sz="6000" b="1" dirty="0">
                <a:solidFill>
                  <a:schemeClr val="accent2">
                    <a:lumMod val="75000"/>
                  </a:schemeClr>
                </a:solidFill>
              </a:rPr>
              <a:t>Inhabited</a:t>
            </a:r>
          </a:p>
          <a:p>
            <a:r>
              <a:rPr lang="en-US" sz="6000" b="1" dirty="0">
                <a:solidFill>
                  <a:schemeClr val="accent2">
                    <a:lumMod val="75000"/>
                  </a:schemeClr>
                </a:solidFill>
              </a:rPr>
              <a:t>Present day</a:t>
            </a:r>
          </a:p>
          <a:p>
            <a:r>
              <a:rPr lang="en-US" sz="6000" b="1" dirty="0">
                <a:solidFill>
                  <a:srgbClr val="FF6600"/>
                </a:solidFill>
              </a:rPr>
              <a:t>MASSACHUSETTS</a:t>
            </a:r>
          </a:p>
          <a:p>
            <a:r>
              <a:rPr lang="en-US" sz="6000" b="1" dirty="0">
                <a:solidFill>
                  <a:srgbClr val="FF6600"/>
                </a:solidFill>
              </a:rPr>
              <a:t>+</a:t>
            </a:r>
          </a:p>
          <a:p>
            <a:r>
              <a:rPr lang="en-US" sz="6000" b="1" dirty="0">
                <a:solidFill>
                  <a:srgbClr val="FF6600"/>
                </a:solidFill>
              </a:rPr>
              <a:t>EASTERN</a:t>
            </a:r>
            <a:br>
              <a:rPr lang="en-US" sz="6000" b="1" dirty="0">
                <a:solidFill>
                  <a:srgbClr val="FF6600"/>
                </a:solidFill>
              </a:rPr>
            </a:br>
            <a:r>
              <a:rPr lang="en-US" sz="6000" b="1" dirty="0">
                <a:solidFill>
                  <a:srgbClr val="FF6600"/>
                </a:solidFill>
              </a:rPr>
              <a:t>RHODE</a:t>
            </a:r>
            <a:br>
              <a:rPr lang="en-US" sz="6000" b="1" dirty="0">
                <a:solidFill>
                  <a:srgbClr val="FF6600"/>
                </a:solidFill>
              </a:rPr>
            </a:br>
            <a:r>
              <a:rPr lang="en-US" sz="6000" b="1" dirty="0">
                <a:solidFill>
                  <a:srgbClr val="FF6600"/>
                </a:solidFill>
              </a:rPr>
              <a:t>ISLAND</a:t>
            </a:r>
          </a:p>
        </p:txBody>
      </p:sp>
    </p:spTree>
    <p:extLst>
      <p:ext uri="{BB962C8B-B14F-4D97-AF65-F5344CB8AC3E}">
        <p14:creationId xmlns:p14="http://schemas.microsoft.com/office/powerpoint/2010/main" val="2682016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764144" y="342402"/>
            <a:ext cx="20415854" cy="1144929"/>
          </a:xfrm>
          <a:prstGeom prst="rect">
            <a:avLst/>
          </a:prstGeom>
          <a:noFill/>
        </p:spPr>
        <p:txBody>
          <a:bodyPr wrap="square" lIns="219456" tIns="109728" rIns="219456" bIns="109728" rtlCol="0">
            <a:spAutoFit/>
          </a:bodyPr>
          <a:lstStyle/>
          <a:p>
            <a:r>
              <a:rPr lang="en-US" sz="6000" b="1" dirty="0"/>
              <a:t>										</a:t>
            </a:r>
            <a:r>
              <a:rPr lang="en-US" sz="6000" b="1" dirty="0">
                <a:solidFill>
                  <a:schemeClr val="accent2"/>
                </a:solidFill>
              </a:rPr>
              <a:t>			TimeLine:    </a:t>
            </a:r>
            <a:r>
              <a:rPr lang="en-US" sz="6000" b="1" dirty="0">
                <a:solidFill>
                  <a:srgbClr val="008000"/>
                </a:solidFill>
              </a:rPr>
              <a:t>West Falmouth</a:t>
            </a:r>
          </a:p>
        </p:txBody>
      </p:sp>
      <p:sp>
        <p:nvSpPr>
          <p:cNvPr id="3" name="TextBox 2"/>
          <p:cNvSpPr txBox="1"/>
          <p:nvPr/>
        </p:nvSpPr>
        <p:spPr>
          <a:xfrm>
            <a:off x="276447" y="1487331"/>
            <a:ext cx="21116260" cy="14629467"/>
          </a:xfrm>
          <a:prstGeom prst="rect">
            <a:avLst/>
          </a:prstGeom>
          <a:noFill/>
        </p:spPr>
        <p:txBody>
          <a:bodyPr wrap="square" lIns="219456" tIns="109728" rIns="219456" bIns="109728" rtlCol="0">
            <a:spAutoFit/>
          </a:bodyPr>
          <a:lstStyle/>
          <a:p>
            <a:pPr lvl="1">
              <a:lnSpc>
                <a:spcPct val="80000"/>
              </a:lnSpc>
            </a:pPr>
            <a:r>
              <a:rPr lang="en-US" sz="3400" b="1" dirty="0">
                <a:solidFill>
                  <a:srgbClr val="FF6600"/>
                </a:solidFill>
              </a:rPr>
              <a:t>1657</a:t>
            </a:r>
            <a:r>
              <a:rPr lang="en-US" sz="3400" b="1" dirty="0">
                <a:solidFill>
                  <a:srgbClr val="008000"/>
                </a:solidFill>
              </a:rPr>
              <a:t>	         </a:t>
            </a:r>
            <a:r>
              <a:rPr lang="en-US" sz="3400" b="1" dirty="0">
                <a:solidFill>
                  <a:schemeClr val="accent6">
                    <a:lumMod val="75000"/>
                  </a:schemeClr>
                </a:solidFill>
              </a:rPr>
              <a:t>1</a:t>
            </a:r>
            <a:r>
              <a:rPr lang="en-US" sz="3400" b="1" baseline="30000" dirty="0">
                <a:solidFill>
                  <a:schemeClr val="accent6">
                    <a:lumMod val="75000"/>
                  </a:schemeClr>
                </a:solidFill>
              </a:rPr>
              <a:t>st</a:t>
            </a:r>
            <a:r>
              <a:rPr lang="en-US" sz="3400" b="1" dirty="0">
                <a:solidFill>
                  <a:schemeClr val="accent6">
                    <a:lumMod val="75000"/>
                  </a:schemeClr>
                </a:solidFill>
              </a:rPr>
              <a:t> Quaker Meeting in Wm. Allen’s house</a:t>
            </a:r>
          </a:p>
          <a:p>
            <a:pPr lvl="1">
              <a:lnSpc>
                <a:spcPct val="80000"/>
              </a:lnSpc>
            </a:pPr>
            <a:r>
              <a:rPr lang="en-US" sz="3400" b="1" dirty="0">
                <a:solidFill>
                  <a:srgbClr val="FF0000"/>
                </a:solidFill>
              </a:rPr>
              <a:t>1671:        1st Land Purchase in West Falmouth</a:t>
            </a:r>
            <a:r>
              <a:rPr lang="en-US" sz="3400" dirty="0">
                <a:solidFill>
                  <a:srgbClr val="C00000"/>
                </a:solidFill>
              </a:rPr>
              <a:t>: </a:t>
            </a:r>
            <a:r>
              <a:rPr lang="en-US" sz="3400" u="sng" dirty="0">
                <a:solidFill>
                  <a:srgbClr val="C00000"/>
                </a:solidFill>
              </a:rPr>
              <a:t>William Gifford </a:t>
            </a:r>
            <a:r>
              <a:rPr lang="en-US" sz="3400" dirty="0">
                <a:solidFill>
                  <a:srgbClr val="C00000"/>
                </a:solidFill>
              </a:rPr>
              <a:t>bu</a:t>
            </a:r>
            <a:r>
              <a:rPr lang="en-US" sz="3400" dirty="0"/>
              <a:t>ys 40 acres around -</a:t>
            </a:r>
            <a:r>
              <a:rPr lang="en-US" sz="3400" dirty="0">
                <a:solidFill>
                  <a:srgbClr val="3366FF"/>
                </a:solidFill>
              </a:rPr>
              <a:t>1</a:t>
            </a:r>
            <a:r>
              <a:rPr lang="en-US" sz="3400" baseline="30000" dirty="0">
                <a:solidFill>
                  <a:srgbClr val="3366FF"/>
                </a:solidFill>
              </a:rPr>
              <a:t>st</a:t>
            </a:r>
            <a:r>
              <a:rPr lang="en-US" sz="3400" dirty="0">
                <a:solidFill>
                  <a:srgbClr val="3366FF"/>
                </a:solidFill>
              </a:rPr>
              <a:t> Quaker of Sandwich</a:t>
            </a:r>
          </a:p>
          <a:p>
            <a:pPr lvl="1">
              <a:lnSpc>
                <a:spcPct val="80000"/>
              </a:lnSpc>
            </a:pPr>
            <a:r>
              <a:rPr lang="en-US" sz="3400" dirty="0"/>
              <a:t>	  				           </a:t>
            </a:r>
            <a:r>
              <a:rPr lang="en-US" sz="3400" dirty="0" err="1"/>
              <a:t>Sippewissett</a:t>
            </a:r>
            <a:r>
              <a:rPr lang="en-US" sz="3400" dirty="0"/>
              <a:t> marshes from last Native American in area </a:t>
            </a:r>
            <a:r>
              <a:rPr lang="en-US" sz="3400" u="sng" dirty="0">
                <a:solidFill>
                  <a:schemeClr val="accent3">
                    <a:lumMod val="50000"/>
                  </a:schemeClr>
                </a:solidFill>
              </a:rPr>
              <a:t>Job </a:t>
            </a:r>
            <a:r>
              <a:rPr lang="en-US" sz="3400" u="sng" dirty="0" err="1">
                <a:solidFill>
                  <a:schemeClr val="accent3">
                    <a:lumMod val="50000"/>
                  </a:schemeClr>
                </a:solidFill>
              </a:rPr>
              <a:t>Nootenko</a:t>
            </a:r>
            <a:endParaRPr lang="en-US" sz="3400" dirty="0">
              <a:solidFill>
                <a:schemeClr val="accent3">
                  <a:lumMod val="50000"/>
                </a:schemeClr>
              </a:solidFill>
            </a:endParaRPr>
          </a:p>
          <a:p>
            <a:pPr lvl="1">
              <a:lnSpc>
                <a:spcPct val="80000"/>
              </a:lnSpc>
            </a:pPr>
            <a:r>
              <a:rPr lang="en-US" sz="3400" b="1" dirty="0">
                <a:solidFill>
                  <a:srgbClr val="FF6600"/>
                </a:solidFill>
              </a:rPr>
              <a:t>1685</a:t>
            </a:r>
            <a:r>
              <a:rPr lang="en-US" sz="3400" b="1" dirty="0">
                <a:solidFill>
                  <a:srgbClr val="008000"/>
                </a:solidFill>
              </a:rPr>
              <a:t>	</a:t>
            </a:r>
            <a:r>
              <a:rPr lang="en-US" sz="3400" b="1" dirty="0">
                <a:solidFill>
                  <a:schemeClr val="accent6">
                    <a:lumMod val="75000"/>
                  </a:schemeClr>
                </a:solidFill>
              </a:rPr>
              <a:t>         </a:t>
            </a:r>
            <a:r>
              <a:rPr lang="en-US" sz="3400" b="1" u="sng" dirty="0">
                <a:solidFill>
                  <a:schemeClr val="accent6">
                    <a:lumMod val="75000"/>
                  </a:schemeClr>
                </a:solidFill>
              </a:rPr>
              <a:t>Religious Meeting of Friends </a:t>
            </a:r>
            <a:r>
              <a:rPr lang="en-US" sz="3400" b="1" dirty="0">
                <a:solidFill>
                  <a:schemeClr val="accent6">
                    <a:lumMod val="75000"/>
                  </a:schemeClr>
                </a:solidFill>
              </a:rPr>
              <a:t>established at West Falmouth</a:t>
            </a:r>
          </a:p>
          <a:p>
            <a:pPr lvl="1">
              <a:lnSpc>
                <a:spcPct val="80000"/>
              </a:lnSpc>
            </a:pPr>
            <a:endParaRPr lang="en-US" sz="3400" dirty="0">
              <a:solidFill>
                <a:schemeClr val="accent6">
                  <a:lumMod val="50000"/>
                </a:schemeClr>
              </a:solidFill>
            </a:endParaRPr>
          </a:p>
          <a:p>
            <a:pPr marL="971550" lvl="1" indent="-514350">
              <a:buAutoNum type="arabicPlain" startAt="1704"/>
            </a:pPr>
            <a:r>
              <a:rPr lang="en-US" sz="3200" b="1" dirty="0">
                <a:solidFill>
                  <a:schemeClr val="accent6">
                    <a:lumMod val="50000"/>
                  </a:schemeClr>
                </a:solidFill>
                <a:cs typeface="Helvetica"/>
              </a:rPr>
              <a:t>          </a:t>
            </a:r>
            <a:r>
              <a:rPr lang="en-US" sz="3200" b="1" u="sng" dirty="0">
                <a:solidFill>
                  <a:srgbClr val="FF0000"/>
                </a:solidFill>
                <a:cs typeface="Helvetica"/>
              </a:rPr>
              <a:t>Richard Landers’ </a:t>
            </a:r>
            <a:r>
              <a:rPr lang="en-US" sz="3200" dirty="0">
                <a:solidFill>
                  <a:srgbClr val="FF0000"/>
                </a:solidFill>
                <a:cs typeface="Helvetica"/>
              </a:rPr>
              <a:t>in public records for 1st time: </a:t>
            </a:r>
            <a:r>
              <a:rPr lang="en-US" sz="3200" b="1" dirty="0" err="1">
                <a:solidFill>
                  <a:srgbClr val="0070C0"/>
                </a:solidFill>
                <a:cs typeface="Helvetica"/>
              </a:rPr>
              <a:t>descendents</a:t>
            </a:r>
            <a:r>
              <a:rPr lang="en-US" sz="3200" b="1" dirty="0">
                <a:solidFill>
                  <a:srgbClr val="0070C0"/>
                </a:solidFill>
                <a:cs typeface="Helvetica"/>
              </a:rPr>
              <a:t> say ownership established by </a:t>
            </a:r>
            <a:r>
              <a:rPr lang="en-US" sz="3200" dirty="0">
                <a:cs typeface="Helvetica"/>
              </a:rPr>
              <a:t>a </a:t>
            </a:r>
            <a:r>
              <a:rPr lang="en-US" sz="3200" b="1" u="sng" dirty="0">
                <a:solidFill>
                  <a:srgbClr val="3366FF"/>
                </a:solidFill>
                <a:cs typeface="Helvetica"/>
              </a:rPr>
              <a:t>ROYAL GRANT</a:t>
            </a:r>
            <a:r>
              <a:rPr lang="en-US" sz="3200" b="1" dirty="0">
                <a:solidFill>
                  <a:srgbClr val="3366FF"/>
                </a:solidFill>
                <a:cs typeface="Helvetica"/>
              </a:rPr>
              <a:t>.</a:t>
            </a:r>
          </a:p>
          <a:p>
            <a:pPr lvl="1">
              <a:lnSpc>
                <a:spcPct val="80000"/>
              </a:lnSpc>
            </a:pPr>
            <a:r>
              <a:rPr lang="en-US" sz="3400" b="1" dirty="0">
                <a:solidFill>
                  <a:srgbClr val="FF6600"/>
                </a:solidFill>
              </a:rPr>
              <a:t>1720         </a:t>
            </a:r>
            <a:r>
              <a:rPr lang="en-US" sz="3400" b="1" dirty="0">
                <a:solidFill>
                  <a:srgbClr val="008000"/>
                </a:solidFill>
              </a:rPr>
              <a:t>Funded 1</a:t>
            </a:r>
            <a:r>
              <a:rPr lang="en-US" sz="3400" b="1" baseline="30000" dirty="0">
                <a:solidFill>
                  <a:srgbClr val="008000"/>
                </a:solidFill>
              </a:rPr>
              <a:t>st</a:t>
            </a:r>
            <a:r>
              <a:rPr lang="en-US" sz="3400" b="1" dirty="0">
                <a:solidFill>
                  <a:srgbClr val="008000"/>
                </a:solidFill>
              </a:rPr>
              <a:t> meetinghouse:  </a:t>
            </a:r>
            <a:r>
              <a:rPr lang="en-US" sz="3400" dirty="0">
                <a:solidFill>
                  <a:schemeClr val="accent6">
                    <a:lumMod val="50000"/>
                  </a:schemeClr>
                </a:solidFill>
              </a:rPr>
              <a:t>R. </a:t>
            </a:r>
            <a:r>
              <a:rPr lang="en-US" sz="3400" dirty="0">
                <a:solidFill>
                  <a:srgbClr val="008000"/>
                </a:solidFill>
              </a:rPr>
              <a:t>Landers</a:t>
            </a:r>
            <a:r>
              <a:rPr lang="en-US" sz="3400" dirty="0">
                <a:solidFill>
                  <a:schemeClr val="accent6">
                    <a:lumMod val="50000"/>
                  </a:schemeClr>
                </a:solidFill>
              </a:rPr>
              <a:t>, Th. </a:t>
            </a:r>
            <a:r>
              <a:rPr lang="en-US" sz="3400" dirty="0" err="1">
                <a:solidFill>
                  <a:srgbClr val="008000"/>
                </a:solidFill>
              </a:rPr>
              <a:t>Bowerman</a:t>
            </a:r>
            <a:r>
              <a:rPr lang="en-US" sz="3400" dirty="0">
                <a:solidFill>
                  <a:schemeClr val="accent6">
                    <a:lumMod val="50000"/>
                  </a:schemeClr>
                </a:solidFill>
              </a:rPr>
              <a:t>, Jos Landers, </a:t>
            </a:r>
            <a:r>
              <a:rPr lang="en-US" sz="3400" dirty="0" err="1">
                <a:solidFill>
                  <a:schemeClr val="accent6">
                    <a:lumMod val="50000"/>
                  </a:schemeClr>
                </a:solidFill>
              </a:rPr>
              <a:t>Bj</a:t>
            </a:r>
            <a:r>
              <a:rPr lang="en-US" sz="3400" dirty="0">
                <a:solidFill>
                  <a:schemeClr val="accent6">
                    <a:lumMod val="50000"/>
                  </a:schemeClr>
                </a:solidFill>
              </a:rPr>
              <a:t> </a:t>
            </a:r>
            <a:r>
              <a:rPr lang="en-US" sz="3400" dirty="0" err="1">
                <a:solidFill>
                  <a:srgbClr val="008000"/>
                </a:solidFill>
              </a:rPr>
              <a:t>Bowerman</a:t>
            </a:r>
            <a:r>
              <a:rPr lang="en-US" sz="3400" dirty="0">
                <a:solidFill>
                  <a:schemeClr val="accent6">
                    <a:lumMod val="50000"/>
                  </a:schemeClr>
                </a:solidFill>
              </a:rPr>
              <a:t> Wing, </a:t>
            </a:r>
            <a:r>
              <a:rPr lang="en-US" sz="3400" dirty="0" err="1">
                <a:solidFill>
                  <a:schemeClr val="accent6">
                    <a:lumMod val="50000"/>
                  </a:schemeClr>
                </a:solidFill>
              </a:rPr>
              <a:t>Wm</a:t>
            </a:r>
            <a:r>
              <a:rPr lang="en-US" sz="3400" dirty="0">
                <a:solidFill>
                  <a:schemeClr val="accent6">
                    <a:lumMod val="50000"/>
                  </a:schemeClr>
                </a:solidFill>
              </a:rPr>
              <a:t> </a:t>
            </a:r>
            <a:r>
              <a:rPr lang="en-US" sz="3400" dirty="0">
                <a:solidFill>
                  <a:srgbClr val="008000"/>
                </a:solidFill>
              </a:rPr>
              <a:t>Gifford</a:t>
            </a:r>
            <a:r>
              <a:rPr lang="en-US" sz="3400" dirty="0">
                <a:solidFill>
                  <a:schemeClr val="accent6">
                    <a:lumMod val="50000"/>
                  </a:schemeClr>
                </a:solidFill>
              </a:rPr>
              <a:t>, 						</a:t>
            </a:r>
          </a:p>
          <a:p>
            <a:pPr lvl="1">
              <a:lnSpc>
                <a:spcPct val="80000"/>
              </a:lnSpc>
            </a:pPr>
            <a:r>
              <a:rPr lang="en-US" sz="3400" dirty="0">
                <a:solidFill>
                  <a:schemeClr val="accent6">
                    <a:lumMod val="50000"/>
                  </a:schemeClr>
                </a:solidFill>
              </a:rPr>
              <a:t>				</a:t>
            </a:r>
            <a:r>
              <a:rPr lang="en-US" sz="3400" dirty="0" err="1">
                <a:solidFill>
                  <a:schemeClr val="accent6">
                    <a:lumMod val="50000"/>
                  </a:schemeClr>
                </a:solidFill>
              </a:rPr>
              <a:t>Steph</a:t>
            </a:r>
            <a:r>
              <a:rPr lang="en-US" sz="3400" dirty="0">
                <a:solidFill>
                  <a:schemeClr val="accent6">
                    <a:lumMod val="50000"/>
                  </a:schemeClr>
                </a:solidFill>
              </a:rPr>
              <a:t>. </a:t>
            </a:r>
            <a:r>
              <a:rPr lang="en-US" sz="3400" dirty="0">
                <a:solidFill>
                  <a:srgbClr val="008000"/>
                </a:solidFill>
              </a:rPr>
              <a:t>Harper</a:t>
            </a:r>
            <a:r>
              <a:rPr lang="en-US" sz="3400" dirty="0">
                <a:solidFill>
                  <a:schemeClr val="accent6">
                    <a:lumMod val="50000"/>
                  </a:schemeClr>
                </a:solidFill>
              </a:rPr>
              <a:t>, </a:t>
            </a:r>
            <a:r>
              <a:rPr lang="en-US" sz="3400" dirty="0" err="1">
                <a:solidFill>
                  <a:schemeClr val="accent6">
                    <a:lumMod val="50000"/>
                  </a:schemeClr>
                </a:solidFill>
              </a:rPr>
              <a:t>Benj</a:t>
            </a:r>
            <a:r>
              <a:rPr lang="en-US" sz="3400" dirty="0">
                <a:solidFill>
                  <a:schemeClr val="accent6">
                    <a:lumMod val="50000"/>
                  </a:schemeClr>
                </a:solidFill>
              </a:rPr>
              <a:t> </a:t>
            </a:r>
            <a:r>
              <a:rPr lang="en-US" sz="3400" dirty="0">
                <a:solidFill>
                  <a:srgbClr val="008000"/>
                </a:solidFill>
              </a:rPr>
              <a:t>Swift</a:t>
            </a:r>
            <a:r>
              <a:rPr lang="en-US" sz="3400" dirty="0">
                <a:solidFill>
                  <a:schemeClr val="accent6">
                    <a:lumMod val="50000"/>
                  </a:schemeClr>
                </a:solidFill>
              </a:rPr>
              <a:t> and Dan </a:t>
            </a:r>
            <a:r>
              <a:rPr lang="en-US" sz="3400" dirty="0">
                <a:solidFill>
                  <a:srgbClr val="008000"/>
                </a:solidFill>
              </a:rPr>
              <a:t>Allen</a:t>
            </a:r>
          </a:p>
          <a:p>
            <a:pPr lvl="1">
              <a:lnSpc>
                <a:spcPct val="80000"/>
              </a:lnSpc>
            </a:pPr>
            <a:r>
              <a:rPr lang="en-US" sz="3400" b="1" dirty="0">
                <a:solidFill>
                  <a:srgbClr val="FF6600"/>
                </a:solidFill>
              </a:rPr>
              <a:t>1725</a:t>
            </a:r>
            <a:r>
              <a:rPr lang="en-US" sz="3400" b="1" dirty="0">
                <a:solidFill>
                  <a:srgbClr val="008000"/>
                </a:solidFill>
              </a:rPr>
              <a:t>         1st  </a:t>
            </a:r>
            <a:r>
              <a:rPr lang="en-US" sz="3400" b="1" u="sng" dirty="0">
                <a:solidFill>
                  <a:srgbClr val="008000"/>
                </a:solidFill>
              </a:rPr>
              <a:t>West Falmouth Quaker Meeting House</a:t>
            </a:r>
            <a:r>
              <a:rPr lang="en-US" sz="3400" b="1" u="sng" dirty="0">
                <a:solidFill>
                  <a:schemeClr val="accent6">
                    <a:lumMod val="50000"/>
                  </a:schemeClr>
                </a:solidFill>
              </a:rPr>
              <a:t> </a:t>
            </a:r>
            <a:r>
              <a:rPr lang="en-US" sz="3400" dirty="0"/>
              <a:t>completed on Friends Way</a:t>
            </a:r>
          </a:p>
          <a:p>
            <a:pPr lvl="1">
              <a:lnSpc>
                <a:spcPct val="80000"/>
              </a:lnSpc>
            </a:pPr>
            <a:endParaRPr lang="en-US" sz="3400" dirty="0"/>
          </a:p>
          <a:p>
            <a:pPr lvl="1">
              <a:lnSpc>
                <a:spcPct val="80000"/>
              </a:lnSpc>
            </a:pPr>
            <a:r>
              <a:rPr lang="en-US" sz="3400" dirty="0">
                <a:solidFill>
                  <a:schemeClr val="accent3">
                    <a:lumMod val="50000"/>
                  </a:schemeClr>
                </a:solidFill>
              </a:rPr>
              <a:t>1753         </a:t>
            </a:r>
            <a:r>
              <a:rPr lang="en-US" sz="3400" u="sng" dirty="0">
                <a:solidFill>
                  <a:srgbClr val="FF0000"/>
                </a:solidFill>
              </a:rPr>
              <a:t>West Falmouth Highway rerouted</a:t>
            </a:r>
            <a:r>
              <a:rPr lang="en-US" sz="3400" u="sng" dirty="0">
                <a:solidFill>
                  <a:schemeClr val="accent3">
                    <a:lumMod val="50000"/>
                  </a:schemeClr>
                </a:solidFill>
              </a:rPr>
              <a:t> </a:t>
            </a:r>
            <a:r>
              <a:rPr lang="en-US" sz="3400" dirty="0"/>
              <a:t>from hills east of village</a:t>
            </a:r>
          </a:p>
          <a:p>
            <a:pPr lvl="1">
              <a:lnSpc>
                <a:spcPct val="80000"/>
              </a:lnSpc>
            </a:pPr>
            <a:endParaRPr lang="en-US" sz="3400" dirty="0">
              <a:solidFill>
                <a:srgbClr val="984807"/>
              </a:solidFill>
            </a:endParaRPr>
          </a:p>
          <a:p>
            <a:pPr lvl="1">
              <a:lnSpc>
                <a:spcPct val="80000"/>
              </a:lnSpc>
            </a:pPr>
            <a:r>
              <a:rPr lang="en-US" sz="3400" b="1" dirty="0">
                <a:solidFill>
                  <a:srgbClr val="FF6600"/>
                </a:solidFill>
              </a:rPr>
              <a:t>1755</a:t>
            </a:r>
            <a:r>
              <a:rPr lang="en-US" sz="3400" b="1" dirty="0">
                <a:solidFill>
                  <a:srgbClr val="008000"/>
                </a:solidFill>
              </a:rPr>
              <a:t>	        Women Friends of Falmouth </a:t>
            </a:r>
            <a:r>
              <a:rPr lang="en-US" sz="3400" dirty="0"/>
              <a:t>requested a </a:t>
            </a:r>
            <a:r>
              <a:rPr lang="en-US" sz="3400" b="1" dirty="0">
                <a:solidFill>
                  <a:srgbClr val="008000"/>
                </a:solidFill>
              </a:rPr>
              <a:t>preparative meeting </a:t>
            </a:r>
            <a:r>
              <a:rPr lang="mr-IN" sz="2900" dirty="0">
                <a:solidFill>
                  <a:srgbClr val="000000"/>
                </a:solidFill>
              </a:rPr>
              <a:t>–</a:t>
            </a:r>
            <a:r>
              <a:rPr lang="en-US" sz="2900" dirty="0">
                <a:solidFill>
                  <a:srgbClr val="000000"/>
                </a:solidFill>
              </a:rPr>
              <a:t> a women’s meeting separate from men</a:t>
            </a:r>
          </a:p>
          <a:p>
            <a:pPr lvl="1">
              <a:lnSpc>
                <a:spcPct val="80000"/>
              </a:lnSpc>
            </a:pPr>
            <a:endParaRPr lang="en-US" sz="3400" b="1" dirty="0">
              <a:solidFill>
                <a:srgbClr val="984807"/>
              </a:solidFill>
            </a:endParaRPr>
          </a:p>
          <a:p>
            <a:pPr lvl="1">
              <a:lnSpc>
                <a:spcPct val="80000"/>
              </a:lnSpc>
            </a:pPr>
            <a:r>
              <a:rPr lang="en-US" sz="3400" b="1" dirty="0">
                <a:solidFill>
                  <a:srgbClr val="FF6600"/>
                </a:solidFill>
              </a:rPr>
              <a:t>1771</a:t>
            </a:r>
            <a:r>
              <a:rPr lang="en-US" sz="3400" dirty="0">
                <a:solidFill>
                  <a:srgbClr val="FF6600"/>
                </a:solidFill>
              </a:rPr>
              <a:t>	  </a:t>
            </a:r>
            <a:r>
              <a:rPr lang="en-US" sz="3400" dirty="0">
                <a:solidFill>
                  <a:srgbClr val="008000"/>
                </a:solidFill>
              </a:rPr>
              <a:t>      </a:t>
            </a:r>
            <a:r>
              <a:rPr lang="en-US" sz="3400" b="1" dirty="0">
                <a:solidFill>
                  <a:srgbClr val="008000"/>
                </a:solidFill>
              </a:rPr>
              <a:t>2</a:t>
            </a:r>
            <a:r>
              <a:rPr lang="en-US" sz="3400" b="1" baseline="30000" dirty="0">
                <a:solidFill>
                  <a:srgbClr val="008000"/>
                </a:solidFill>
              </a:rPr>
              <a:t>nd</a:t>
            </a:r>
            <a:r>
              <a:rPr lang="en-US" sz="3400" b="1" dirty="0">
                <a:solidFill>
                  <a:srgbClr val="008000"/>
                </a:solidFill>
              </a:rPr>
              <a:t> </a:t>
            </a:r>
            <a:r>
              <a:rPr lang="en-US" sz="3400" b="1" u="sng" dirty="0">
                <a:solidFill>
                  <a:srgbClr val="008000"/>
                </a:solidFill>
              </a:rPr>
              <a:t>West Falmouth Quaker Meeting House </a:t>
            </a:r>
            <a:r>
              <a:rPr lang="en-US" sz="3400" dirty="0">
                <a:solidFill>
                  <a:srgbClr val="008000"/>
                </a:solidFill>
              </a:rPr>
              <a:t>built on current site </a:t>
            </a:r>
            <a:r>
              <a:rPr lang="mr-IN" sz="2900" dirty="0">
                <a:solidFill>
                  <a:srgbClr val="000000"/>
                </a:solidFill>
              </a:rPr>
              <a:t>–</a:t>
            </a:r>
            <a:r>
              <a:rPr lang="en-US" sz="2900" dirty="0">
                <a:solidFill>
                  <a:srgbClr val="000000"/>
                </a:solidFill>
              </a:rPr>
              <a:t>stood for  </a:t>
            </a:r>
            <a:r>
              <a:rPr lang="en-US" sz="2900" b="1" dirty="0">
                <a:solidFill>
                  <a:srgbClr val="000000"/>
                </a:solidFill>
              </a:rPr>
              <a:t>nearly 70 years </a:t>
            </a:r>
            <a:r>
              <a:rPr lang="en-US" sz="2900" dirty="0">
                <a:solidFill>
                  <a:srgbClr val="000000"/>
                </a:solidFill>
              </a:rPr>
              <a:t>until (1841)</a:t>
            </a:r>
          </a:p>
          <a:p>
            <a:pPr lvl="6"/>
            <a:r>
              <a:rPr lang="en-US" sz="3400" dirty="0">
                <a:solidFill>
                  <a:srgbClr val="984807"/>
                </a:solidFill>
              </a:rPr>
              <a:t>			</a:t>
            </a:r>
            <a:r>
              <a:rPr lang="en-US" sz="2600" u="sng" dirty="0">
                <a:solidFill>
                  <a:srgbClr val="984807"/>
                </a:solidFill>
                <a:cs typeface="Helvetica"/>
              </a:rPr>
              <a:t>Benjamin Swift &amp; his wife Mary </a:t>
            </a:r>
            <a:r>
              <a:rPr lang="en-US" sz="2600" dirty="0">
                <a:cs typeface="Helvetica"/>
              </a:rPr>
              <a:t>were the first to be laid in the new lot.</a:t>
            </a:r>
            <a:endParaRPr lang="en-US" sz="3400" dirty="0">
              <a:solidFill>
                <a:srgbClr val="984807"/>
              </a:solidFill>
            </a:endParaRPr>
          </a:p>
          <a:p>
            <a:pPr lvl="1"/>
            <a:r>
              <a:rPr lang="en-US" sz="3400" dirty="0">
                <a:solidFill>
                  <a:schemeClr val="bg2">
                    <a:lumMod val="10000"/>
                  </a:schemeClr>
                </a:solidFill>
              </a:rPr>
              <a:t>1778         </a:t>
            </a:r>
            <a:r>
              <a:rPr lang="en-US" sz="3400" u="sng" dirty="0">
                <a:solidFill>
                  <a:schemeClr val="bg2">
                    <a:lumMod val="10000"/>
                  </a:schemeClr>
                </a:solidFill>
              </a:rPr>
              <a:t>1</a:t>
            </a:r>
            <a:r>
              <a:rPr lang="en-US" sz="3400" u="sng" baseline="30000" dirty="0">
                <a:solidFill>
                  <a:schemeClr val="bg2">
                    <a:lumMod val="10000"/>
                  </a:schemeClr>
                </a:solidFill>
              </a:rPr>
              <a:t>st</a:t>
            </a:r>
            <a:r>
              <a:rPr lang="en-US" sz="3400" u="sng" dirty="0">
                <a:solidFill>
                  <a:schemeClr val="bg2">
                    <a:lumMod val="10000"/>
                  </a:schemeClr>
                </a:solidFill>
              </a:rPr>
              <a:t> village blacksmith shop established </a:t>
            </a:r>
            <a:r>
              <a:rPr lang="en-US" sz="3400" dirty="0">
                <a:solidFill>
                  <a:schemeClr val="bg2">
                    <a:lumMod val="10000"/>
                  </a:schemeClr>
                </a:solidFill>
              </a:rPr>
              <a:t>about this time by Richard Lake</a:t>
            </a:r>
            <a:endParaRPr lang="en-US" sz="3400" dirty="0">
              <a:solidFill>
                <a:srgbClr val="77933C"/>
              </a:solidFill>
            </a:endParaRPr>
          </a:p>
          <a:p>
            <a:pPr marL="1463040" indent="-822960">
              <a:buAutoNum type="arabicPlain" startAt="1787"/>
            </a:pPr>
            <a:r>
              <a:rPr lang="en-US" sz="3400" dirty="0">
                <a:solidFill>
                  <a:schemeClr val="bg2">
                    <a:lumMod val="10000"/>
                  </a:schemeClr>
                </a:solidFill>
              </a:rPr>
              <a:t>       </a:t>
            </a:r>
            <a:r>
              <a:rPr lang="en-US" sz="3400" u="sng" dirty="0">
                <a:solidFill>
                  <a:schemeClr val="bg2">
                    <a:lumMod val="10000"/>
                  </a:schemeClr>
                </a:solidFill>
              </a:rPr>
              <a:t>Gristmill</a:t>
            </a:r>
            <a:r>
              <a:rPr lang="en-US" sz="3400" dirty="0">
                <a:solidFill>
                  <a:schemeClr val="bg2">
                    <a:lumMod val="10000"/>
                  </a:schemeClr>
                </a:solidFill>
              </a:rPr>
              <a:t> </a:t>
            </a:r>
            <a:r>
              <a:rPr lang="en-US" sz="3400" dirty="0"/>
              <a:t>built on Windmill Lane, saving 4 mile trip to Dexter’s Mill</a:t>
            </a:r>
          </a:p>
          <a:p>
            <a:pPr marL="1463040" indent="-822960">
              <a:buFontTx/>
              <a:buAutoNum type="arabicPlain" startAt="1787"/>
            </a:pPr>
            <a:r>
              <a:rPr lang="en-US" sz="3400" dirty="0">
                <a:solidFill>
                  <a:srgbClr val="FF0000"/>
                </a:solidFill>
              </a:rPr>
              <a:t>        </a:t>
            </a:r>
            <a:r>
              <a:rPr lang="en-US" sz="3400" u="sng" dirty="0">
                <a:solidFill>
                  <a:srgbClr val="FF0000"/>
                </a:solidFill>
              </a:rPr>
              <a:t>26 houses present in village </a:t>
            </a:r>
            <a:r>
              <a:rPr lang="en-US" sz="3400" dirty="0"/>
              <a:t>note on list by </a:t>
            </a:r>
            <a:r>
              <a:rPr lang="en-US" sz="3400" dirty="0">
                <a:solidFill>
                  <a:schemeClr val="accent6">
                    <a:lumMod val="50000"/>
                  </a:schemeClr>
                </a:solidFill>
              </a:rPr>
              <a:t>John Hoag Dillingham </a:t>
            </a:r>
            <a:r>
              <a:rPr lang="en-US" sz="3400" dirty="0"/>
              <a:t>in 1909 includes</a:t>
            </a:r>
          </a:p>
          <a:p>
            <a:pPr marL="1463040" indent="-822960">
              <a:buAutoNum type="arabicPlain" startAt="1787"/>
            </a:pPr>
            <a:r>
              <a:rPr lang="en-US" sz="3400" dirty="0">
                <a:solidFill>
                  <a:srgbClr val="FF0000"/>
                </a:solidFill>
              </a:rPr>
              <a:t>        </a:t>
            </a:r>
            <a:r>
              <a:rPr lang="en-US" sz="3400" b="1" dirty="0">
                <a:solidFill>
                  <a:srgbClr val="FF0000"/>
                </a:solidFill>
              </a:rPr>
              <a:t>Village formally christened </a:t>
            </a:r>
            <a:r>
              <a:rPr lang="en-US" sz="3400" b="1" dirty="0">
                <a:solidFill>
                  <a:srgbClr val="3366FF"/>
                </a:solidFill>
              </a:rPr>
              <a:t>West Falmouth </a:t>
            </a:r>
            <a:r>
              <a:rPr lang="en-US" sz="3400" dirty="0">
                <a:solidFill>
                  <a:srgbClr val="3366FF"/>
                </a:solidFill>
              </a:rPr>
              <a:t> </a:t>
            </a:r>
            <a:r>
              <a:rPr lang="en-US" sz="3400" dirty="0"/>
              <a:t>+ establishes </a:t>
            </a:r>
            <a:r>
              <a:rPr lang="en-US" sz="3400" u="sng" dirty="0">
                <a:solidFill>
                  <a:srgbClr val="3366FF"/>
                </a:solidFill>
              </a:rPr>
              <a:t>1</a:t>
            </a:r>
            <a:r>
              <a:rPr lang="en-US" sz="3400" u="sng" baseline="30000" dirty="0">
                <a:solidFill>
                  <a:srgbClr val="3366FF"/>
                </a:solidFill>
              </a:rPr>
              <a:t>st</a:t>
            </a:r>
            <a:r>
              <a:rPr lang="en-US" sz="3400" u="sng" dirty="0">
                <a:solidFill>
                  <a:srgbClr val="3366FF"/>
                </a:solidFill>
              </a:rPr>
              <a:t> Post Office </a:t>
            </a:r>
            <a:r>
              <a:rPr lang="en-US" sz="3400" dirty="0"/>
              <a:t>by Federal government</a:t>
            </a:r>
          </a:p>
          <a:p>
            <a:pPr lvl="1">
              <a:lnSpc>
                <a:spcPct val="80000"/>
              </a:lnSpc>
            </a:pPr>
            <a:endParaRPr lang="en-US" sz="3400" dirty="0"/>
          </a:p>
          <a:p>
            <a:pPr lvl="1">
              <a:lnSpc>
                <a:spcPct val="80000"/>
              </a:lnSpc>
            </a:pPr>
            <a:r>
              <a:rPr lang="en-US" sz="3400" b="1" dirty="0">
                <a:solidFill>
                  <a:srgbClr val="FF6600"/>
                </a:solidFill>
              </a:rPr>
              <a:t>1841- 42   </a:t>
            </a:r>
            <a:r>
              <a:rPr lang="en-US" sz="3400" b="1" dirty="0">
                <a:solidFill>
                  <a:srgbClr val="008000"/>
                </a:solidFill>
              </a:rPr>
              <a:t>3</a:t>
            </a:r>
            <a:r>
              <a:rPr lang="en-US" sz="3400" b="1" baseline="30000" dirty="0">
                <a:solidFill>
                  <a:srgbClr val="008000"/>
                </a:solidFill>
              </a:rPr>
              <a:t>rd</a:t>
            </a:r>
            <a:r>
              <a:rPr lang="en-US" sz="3400" b="1" dirty="0">
                <a:solidFill>
                  <a:srgbClr val="008000"/>
                </a:solidFill>
              </a:rPr>
              <a:t> </a:t>
            </a:r>
            <a:r>
              <a:rPr lang="en-US" sz="3400" b="1" u="sng" dirty="0">
                <a:solidFill>
                  <a:srgbClr val="008000"/>
                </a:solidFill>
              </a:rPr>
              <a:t>Old Quaker Meeting House </a:t>
            </a:r>
            <a:r>
              <a:rPr lang="en-US" sz="3400" u="sng" dirty="0">
                <a:solidFill>
                  <a:srgbClr val="008000"/>
                </a:solidFill>
              </a:rPr>
              <a:t>replaced for 3</a:t>
            </a:r>
            <a:r>
              <a:rPr lang="en-US" sz="3400" u="sng" baseline="30000" dirty="0">
                <a:solidFill>
                  <a:srgbClr val="008000"/>
                </a:solidFill>
              </a:rPr>
              <a:t>rd</a:t>
            </a:r>
            <a:r>
              <a:rPr lang="en-US" sz="3400" u="sng" dirty="0">
                <a:solidFill>
                  <a:srgbClr val="008000"/>
                </a:solidFill>
              </a:rPr>
              <a:t> time</a:t>
            </a:r>
            <a:r>
              <a:rPr lang="en-US" sz="3400" dirty="0">
                <a:solidFill>
                  <a:srgbClr val="008000"/>
                </a:solidFill>
              </a:rPr>
              <a:t>; current house constructed by </a:t>
            </a:r>
            <a:r>
              <a:rPr lang="en-US" sz="3400" u="sng" dirty="0">
                <a:solidFill>
                  <a:srgbClr val="008000"/>
                </a:solidFill>
              </a:rPr>
              <a:t>Moses Swift</a:t>
            </a:r>
            <a:r>
              <a:rPr lang="en-US" sz="3400" dirty="0">
                <a:solidFill>
                  <a:srgbClr val="008000"/>
                </a:solidFill>
              </a:rPr>
              <a:t>. </a:t>
            </a:r>
          </a:p>
          <a:p>
            <a:pPr lvl="1">
              <a:lnSpc>
                <a:spcPct val="80000"/>
              </a:lnSpc>
            </a:pPr>
            <a:r>
              <a:rPr lang="en-US" sz="3400" b="1" dirty="0">
                <a:solidFill>
                  <a:srgbClr val="FF6600"/>
                </a:solidFill>
              </a:rPr>
              <a:t>1846-47    </a:t>
            </a:r>
            <a:r>
              <a:rPr lang="en-US" sz="3400" b="1" dirty="0">
                <a:solidFill>
                  <a:srgbClr val="008000"/>
                </a:solidFill>
              </a:rPr>
              <a:t>Quaker Schism: </a:t>
            </a:r>
            <a:r>
              <a:rPr lang="en-US" sz="3400" dirty="0">
                <a:solidFill>
                  <a:srgbClr val="008000"/>
                </a:solidFill>
              </a:rPr>
              <a:t>Wilbur/ Gurney</a:t>
            </a:r>
          </a:p>
          <a:p>
            <a:pPr lvl="1">
              <a:lnSpc>
                <a:spcPct val="80000"/>
              </a:lnSpc>
            </a:pPr>
            <a:r>
              <a:rPr lang="en-US" sz="3400" b="1" dirty="0">
                <a:solidFill>
                  <a:srgbClr val="008000"/>
                </a:solidFill>
              </a:rPr>
              <a:t>1850	          Transferred Quarterly Meeting from Nantucket to West Falmouth </a:t>
            </a:r>
            <a:r>
              <a:rPr lang="en-US" sz="3400" dirty="0">
                <a:solidFill>
                  <a:srgbClr val="008000"/>
                </a:solidFill>
              </a:rPr>
              <a:t>due to </a:t>
            </a:r>
            <a:r>
              <a:rPr lang="en-US" sz="3400" b="1" dirty="0">
                <a:solidFill>
                  <a:srgbClr val="008000"/>
                </a:solidFill>
              </a:rPr>
              <a:t>whaling industry</a:t>
            </a:r>
          </a:p>
          <a:p>
            <a:pPr lvl="1">
              <a:lnSpc>
                <a:spcPct val="80000"/>
              </a:lnSpc>
            </a:pPr>
            <a:r>
              <a:rPr lang="en-US" sz="3400" dirty="0">
                <a:solidFill>
                  <a:schemeClr val="accent3">
                    <a:lumMod val="75000"/>
                  </a:schemeClr>
                </a:solidFill>
              </a:rPr>
              <a:t>1850’s        </a:t>
            </a:r>
            <a:r>
              <a:rPr lang="en-US" sz="3400" u="sng" dirty="0">
                <a:solidFill>
                  <a:schemeClr val="accent3">
                    <a:lumMod val="75000"/>
                  </a:schemeClr>
                </a:solidFill>
              </a:rPr>
              <a:t>West Falmouth Harbor </a:t>
            </a:r>
            <a:r>
              <a:rPr lang="en-US" sz="3400" u="sng" dirty="0">
                <a:solidFill>
                  <a:srgbClr val="77933C"/>
                </a:solidFill>
              </a:rPr>
              <a:t>g</a:t>
            </a:r>
            <a:r>
              <a:rPr lang="en-US" sz="3400" u="sng" dirty="0">
                <a:solidFill>
                  <a:schemeClr val="accent3">
                    <a:lumMod val="75000"/>
                  </a:schemeClr>
                </a:solidFill>
              </a:rPr>
              <a:t>reatly reduced </a:t>
            </a:r>
            <a:r>
              <a:rPr lang="en-US" sz="3400" dirty="0">
                <a:solidFill>
                  <a:schemeClr val="accent3">
                    <a:lumMod val="75000"/>
                  </a:schemeClr>
                </a:solidFill>
              </a:rPr>
              <a:t>when winds reduce tall dunes of Black Beach</a:t>
            </a:r>
          </a:p>
          <a:p>
            <a:pPr marL="1463040" indent="-822960">
              <a:lnSpc>
                <a:spcPct val="80000"/>
              </a:lnSpc>
              <a:buAutoNum type="arabicPlain" startAt="1787"/>
            </a:pPr>
            <a:r>
              <a:rPr lang="en-US" sz="3400" dirty="0">
                <a:solidFill>
                  <a:schemeClr val="accent3">
                    <a:lumMod val="75000"/>
                  </a:schemeClr>
                </a:solidFill>
              </a:rPr>
              <a:t>         </a:t>
            </a:r>
            <a:r>
              <a:rPr lang="en-US" sz="3400" u="sng" dirty="0">
                <a:solidFill>
                  <a:srgbClr val="3366FF"/>
                </a:solidFill>
              </a:rPr>
              <a:t>1</a:t>
            </a:r>
            <a:r>
              <a:rPr lang="en-US" sz="3400" u="sng" baseline="30000" dirty="0">
                <a:solidFill>
                  <a:srgbClr val="3366FF"/>
                </a:solidFill>
              </a:rPr>
              <a:t>st</a:t>
            </a:r>
            <a:r>
              <a:rPr lang="en-US" sz="3400" u="sng" dirty="0">
                <a:solidFill>
                  <a:srgbClr val="3366FF"/>
                </a:solidFill>
              </a:rPr>
              <a:t> West Falmouth Methodist Church </a:t>
            </a:r>
            <a:r>
              <a:rPr lang="en-US" sz="3400" dirty="0">
                <a:solidFill>
                  <a:schemeClr val="accent3">
                    <a:lumMod val="75000"/>
                  </a:schemeClr>
                </a:solidFill>
              </a:rPr>
              <a:t>built by Alvin Crowell</a:t>
            </a:r>
          </a:p>
          <a:p>
            <a:pPr marL="1463040" indent="-822960">
              <a:lnSpc>
                <a:spcPct val="80000"/>
              </a:lnSpc>
              <a:buAutoNum type="arabicPlain" startAt="1787"/>
            </a:pPr>
            <a:r>
              <a:rPr lang="en-US" sz="3400" dirty="0">
                <a:solidFill>
                  <a:schemeClr val="accent3">
                    <a:lumMod val="75000"/>
                  </a:schemeClr>
                </a:solidFill>
              </a:rPr>
              <a:t>          </a:t>
            </a:r>
            <a:r>
              <a:rPr lang="en-US" sz="3400" u="sng" dirty="0">
                <a:solidFill>
                  <a:schemeClr val="accent3">
                    <a:lumMod val="75000"/>
                  </a:schemeClr>
                </a:solidFill>
              </a:rPr>
              <a:t>Capt. John Hamblin leaves on last whaling voyage</a:t>
            </a:r>
          </a:p>
          <a:p>
            <a:pPr marL="640080">
              <a:lnSpc>
                <a:spcPct val="80000"/>
              </a:lnSpc>
            </a:pPr>
            <a:r>
              <a:rPr lang="en-US" sz="3400" b="1" dirty="0">
                <a:solidFill>
                  <a:srgbClr val="FF0000"/>
                </a:solidFill>
              </a:rPr>
              <a:t>1872</a:t>
            </a:r>
            <a:r>
              <a:rPr lang="en-US" sz="3400" b="1" dirty="0">
                <a:solidFill>
                  <a:schemeClr val="accent3">
                    <a:lumMod val="75000"/>
                  </a:schemeClr>
                </a:solidFill>
              </a:rPr>
              <a:t>         </a:t>
            </a:r>
            <a:r>
              <a:rPr lang="en-US" sz="3400" b="1" dirty="0">
                <a:solidFill>
                  <a:srgbClr val="FF0000"/>
                </a:solidFill>
              </a:rPr>
              <a:t>Cape Cod Branch Railroad opened line to Woods Hole</a:t>
            </a:r>
            <a:r>
              <a:rPr lang="en-US" sz="3400" dirty="0">
                <a:solidFill>
                  <a:srgbClr val="FF0000"/>
                </a:solidFill>
              </a:rPr>
              <a:t> </a:t>
            </a:r>
            <a:r>
              <a:rPr lang="en-US" sz="2900" dirty="0"/>
              <a:t>to serve </a:t>
            </a:r>
            <a:r>
              <a:rPr lang="en-US" sz="2900" b="1" dirty="0"/>
              <a:t>Pacific Guano Works on </a:t>
            </a:r>
            <a:r>
              <a:rPr lang="en-US" sz="2900" b="1" dirty="0" err="1"/>
              <a:t>Penzance</a:t>
            </a:r>
            <a:r>
              <a:rPr lang="en-US" sz="2900" b="1" dirty="0"/>
              <a:t> Point;  																		</a:t>
            </a:r>
            <a:r>
              <a:rPr lang="en-US" sz="2900" dirty="0"/>
              <a:t>makes Buzzard’s Bay accessible to outsiders</a:t>
            </a:r>
          </a:p>
          <a:p>
            <a:pPr lvl="1">
              <a:lnSpc>
                <a:spcPct val="90000"/>
              </a:lnSpc>
            </a:pPr>
            <a:r>
              <a:rPr lang="en-US" sz="3400" dirty="0">
                <a:solidFill>
                  <a:srgbClr val="FF0000"/>
                </a:solidFill>
              </a:rPr>
              <a:t>1872          </a:t>
            </a:r>
            <a:r>
              <a:rPr lang="en-US" sz="3400" b="1" dirty="0">
                <a:solidFill>
                  <a:srgbClr val="FF0000"/>
                </a:solidFill>
              </a:rPr>
              <a:t>1</a:t>
            </a:r>
            <a:r>
              <a:rPr lang="en-US" sz="3400" b="1" baseline="30000" dirty="0">
                <a:solidFill>
                  <a:srgbClr val="FF0000"/>
                </a:solidFill>
              </a:rPr>
              <a:t>st</a:t>
            </a:r>
            <a:r>
              <a:rPr lang="en-US" sz="3400" b="1" dirty="0">
                <a:solidFill>
                  <a:srgbClr val="FF0000"/>
                </a:solidFill>
              </a:rPr>
              <a:t> summer houses </a:t>
            </a:r>
            <a:r>
              <a:rPr lang="en-US" sz="3400" dirty="0">
                <a:solidFill>
                  <a:srgbClr val="FF0000"/>
                </a:solidFill>
              </a:rPr>
              <a:t>in </a:t>
            </a:r>
            <a:r>
              <a:rPr lang="en-US" sz="3400" b="1" dirty="0">
                <a:solidFill>
                  <a:srgbClr val="FF0000"/>
                </a:solidFill>
              </a:rPr>
              <a:t>West Falmouth </a:t>
            </a:r>
            <a:r>
              <a:rPr lang="en-US" sz="3400" dirty="0"/>
              <a:t>built by families Howland, </a:t>
            </a:r>
            <a:r>
              <a:rPr lang="en-US" sz="3400" dirty="0" err="1"/>
              <a:t>Fowles</a:t>
            </a:r>
            <a:r>
              <a:rPr lang="en-US" sz="3400" dirty="0"/>
              <a:t>, Cutter and </a:t>
            </a:r>
            <a:r>
              <a:rPr lang="en-US" sz="3400" dirty="0" err="1"/>
              <a:t>Russel</a:t>
            </a:r>
            <a:endParaRPr lang="en-US" sz="3400" b="1" dirty="0"/>
          </a:p>
          <a:p>
            <a:pPr>
              <a:lnSpc>
                <a:spcPct val="90000"/>
              </a:lnSpc>
            </a:pPr>
            <a:r>
              <a:rPr lang="en-US" sz="3400" dirty="0"/>
              <a:t>		       		on the harbor at Old Dock Road and </a:t>
            </a:r>
            <a:r>
              <a:rPr lang="en-US" sz="3400" dirty="0" err="1"/>
              <a:t>Nashawena</a:t>
            </a:r>
            <a:r>
              <a:rPr lang="en-US" sz="3400" dirty="0"/>
              <a:t> Street</a:t>
            </a:r>
          </a:p>
          <a:p>
            <a:pPr>
              <a:lnSpc>
                <a:spcPct val="90000"/>
              </a:lnSpc>
            </a:pPr>
            <a:r>
              <a:rPr lang="en-US" sz="3400" dirty="0">
                <a:solidFill>
                  <a:schemeClr val="accent6">
                    <a:lumMod val="50000"/>
                  </a:schemeClr>
                </a:solidFill>
              </a:rPr>
              <a:t>	</a:t>
            </a:r>
            <a:r>
              <a:rPr lang="en-US" sz="3400" dirty="0">
                <a:solidFill>
                  <a:srgbClr val="FF6600"/>
                </a:solidFill>
              </a:rPr>
              <a:t>1888</a:t>
            </a:r>
            <a:r>
              <a:rPr lang="en-US" sz="3400" dirty="0">
                <a:solidFill>
                  <a:srgbClr val="008000"/>
                </a:solidFill>
              </a:rPr>
              <a:t>        </a:t>
            </a:r>
            <a:r>
              <a:rPr lang="en-US" sz="3400" b="1" dirty="0">
                <a:solidFill>
                  <a:srgbClr val="008000"/>
                </a:solidFill>
              </a:rPr>
              <a:t>Quaker </a:t>
            </a:r>
            <a:r>
              <a:rPr lang="en-US" sz="3400" b="1" dirty="0" err="1">
                <a:solidFill>
                  <a:srgbClr val="008000"/>
                </a:solidFill>
              </a:rPr>
              <a:t>cemetary</a:t>
            </a:r>
            <a:r>
              <a:rPr lang="en-US" sz="3400" b="1" dirty="0">
                <a:solidFill>
                  <a:srgbClr val="008000"/>
                </a:solidFill>
              </a:rPr>
              <a:t> and meetinghouse improvements</a:t>
            </a:r>
            <a:r>
              <a:rPr lang="en-US" sz="3400" dirty="0">
                <a:solidFill>
                  <a:srgbClr val="008000"/>
                </a:solidFill>
              </a:rPr>
              <a:t> via </a:t>
            </a:r>
            <a:r>
              <a:rPr lang="en-US" sz="3400" u="sng" dirty="0">
                <a:solidFill>
                  <a:srgbClr val="008000"/>
                </a:solidFill>
              </a:rPr>
              <a:t>Daniel Wheeler Swift </a:t>
            </a:r>
            <a:r>
              <a:rPr lang="en-US" sz="3400" dirty="0">
                <a:solidFill>
                  <a:srgbClr val="008000"/>
                </a:solidFill>
              </a:rPr>
              <a:t>begins</a:t>
            </a:r>
            <a:endParaRPr lang="en-US" sz="3400" b="1" dirty="0">
              <a:solidFill>
                <a:srgbClr val="008000"/>
              </a:solidFill>
            </a:endParaRPr>
          </a:p>
        </p:txBody>
      </p:sp>
    </p:spTree>
    <p:extLst>
      <p:ext uri="{BB962C8B-B14F-4D97-AF65-F5344CB8AC3E}">
        <p14:creationId xmlns:p14="http://schemas.microsoft.com/office/powerpoint/2010/main" val="3069907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Avant_Hou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090" y="1011778"/>
            <a:ext cx="6960886" cy="9270635"/>
          </a:xfrm>
          <a:prstGeom prst="rect">
            <a:avLst/>
          </a:prstGeom>
        </p:spPr>
      </p:pic>
      <p:pic>
        <p:nvPicPr>
          <p:cNvPr id="5" name="Picture 4" descr="inside-the-lo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9955" y="1148931"/>
            <a:ext cx="11450774" cy="8179124"/>
          </a:xfrm>
          <a:prstGeom prst="rect">
            <a:avLst/>
          </a:prstGeom>
        </p:spPr>
      </p:pic>
      <p:pic>
        <p:nvPicPr>
          <p:cNvPr id="6" name="Picture 5" descr="wampanoag-indian-museu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91" y="8610147"/>
            <a:ext cx="13308577" cy="7477000"/>
          </a:xfrm>
          <a:prstGeom prst="rect">
            <a:avLst/>
          </a:prstGeom>
        </p:spPr>
      </p:pic>
      <p:sp>
        <p:nvSpPr>
          <p:cNvPr id="8" name="TextBox 7"/>
          <p:cNvSpPr txBox="1"/>
          <p:nvPr/>
        </p:nvSpPr>
        <p:spPr>
          <a:xfrm>
            <a:off x="13843896" y="11060944"/>
            <a:ext cx="7223879" cy="5016758"/>
          </a:xfrm>
          <a:prstGeom prst="rect">
            <a:avLst/>
          </a:prstGeom>
          <a:noFill/>
        </p:spPr>
        <p:txBody>
          <a:bodyPr wrap="square" rtlCol="0">
            <a:spAutoFit/>
          </a:bodyPr>
          <a:lstStyle/>
          <a:p>
            <a:r>
              <a:rPr lang="en-US" sz="4000" dirty="0"/>
              <a:t>Late 19</a:t>
            </a:r>
            <a:r>
              <a:rPr lang="en-US" sz="4000" baseline="30000" dirty="0"/>
              <a:t>th</a:t>
            </a:r>
            <a:r>
              <a:rPr lang="en-US" sz="4000" dirty="0"/>
              <a:t> c</a:t>
            </a:r>
          </a:p>
          <a:p>
            <a:r>
              <a:rPr lang="en-US" sz="4000" dirty="0"/>
              <a:t>HOME:  </a:t>
            </a:r>
            <a:r>
              <a:rPr lang="en-US" sz="4000" dirty="0">
                <a:solidFill>
                  <a:srgbClr val="FF6600"/>
                </a:solidFill>
              </a:rPr>
              <a:t>MABEL AVANT </a:t>
            </a:r>
            <a:r>
              <a:rPr lang="en-US" sz="2400" dirty="0"/>
              <a:t>(1892-1964)</a:t>
            </a:r>
            <a:endParaRPr lang="en-US" sz="4000" dirty="0">
              <a:solidFill>
                <a:srgbClr val="FF6600"/>
              </a:solidFill>
            </a:endParaRPr>
          </a:p>
          <a:p>
            <a:r>
              <a:rPr lang="en-US" sz="4000" dirty="0">
                <a:solidFill>
                  <a:srgbClr val="FF6600"/>
                </a:solidFill>
              </a:rPr>
              <a:t>			   Wampanoag historian</a:t>
            </a:r>
          </a:p>
          <a:p>
            <a:endParaRPr lang="en-US" sz="4000" dirty="0"/>
          </a:p>
          <a:p>
            <a:endParaRPr lang="en-US" sz="4000" dirty="0"/>
          </a:p>
          <a:p>
            <a:endParaRPr lang="en-US" sz="4000" dirty="0"/>
          </a:p>
          <a:p>
            <a:r>
              <a:rPr lang="en-US" sz="4000" dirty="0"/>
              <a:t>Late 20</a:t>
            </a:r>
            <a:r>
              <a:rPr lang="en-US" sz="4000" baseline="30000" dirty="0"/>
              <a:t>th</a:t>
            </a:r>
            <a:r>
              <a:rPr lang="en-US" sz="4000" dirty="0"/>
              <a:t> c </a:t>
            </a:r>
            <a:r>
              <a:rPr lang="en-US" sz="4000" dirty="0">
                <a:solidFill>
                  <a:srgbClr val="FF6600"/>
                </a:solidFill>
              </a:rPr>
              <a:t>MUSEUM: </a:t>
            </a:r>
          </a:p>
          <a:p>
            <a:r>
              <a:rPr lang="en-US" sz="4000" dirty="0">
                <a:solidFill>
                  <a:srgbClr val="FF6600"/>
                </a:solidFill>
              </a:rPr>
              <a:t>                MASHPEE WAMPANOG</a:t>
            </a:r>
          </a:p>
        </p:txBody>
      </p:sp>
      <p:sp>
        <p:nvSpPr>
          <p:cNvPr id="9" name="TextBox 8"/>
          <p:cNvSpPr txBox="1"/>
          <p:nvPr/>
        </p:nvSpPr>
        <p:spPr>
          <a:xfrm>
            <a:off x="13934614" y="9488442"/>
            <a:ext cx="6794548" cy="707886"/>
          </a:xfrm>
          <a:prstGeom prst="rect">
            <a:avLst/>
          </a:prstGeom>
          <a:noFill/>
        </p:spPr>
        <p:txBody>
          <a:bodyPr wrap="none" rtlCol="0">
            <a:spAutoFit/>
          </a:bodyPr>
          <a:lstStyle/>
          <a:p>
            <a:r>
              <a:rPr lang="en-US" sz="4000" dirty="0"/>
              <a:t>WETU </a:t>
            </a:r>
            <a:r>
              <a:rPr lang="mr-IN" sz="4000" dirty="0"/>
              <a:t>–</a:t>
            </a:r>
            <a:r>
              <a:rPr lang="en-US" sz="4000" dirty="0"/>
              <a:t>early Mashpee dwelling</a:t>
            </a:r>
          </a:p>
        </p:txBody>
      </p:sp>
      <p:pic>
        <p:nvPicPr>
          <p:cNvPr id="3" name="Picture 2" descr="Mable-L.-Avant-Mashpee.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43714" y="12369135"/>
            <a:ext cx="1551670" cy="2230526"/>
          </a:xfrm>
          <a:prstGeom prst="rect">
            <a:avLst/>
          </a:prstGeom>
        </p:spPr>
      </p:pic>
    </p:spTree>
    <p:extLst>
      <p:ext uri="{BB962C8B-B14F-4D97-AF65-F5344CB8AC3E}">
        <p14:creationId xmlns:p14="http://schemas.microsoft.com/office/powerpoint/2010/main" val="1850052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600695" y="582175"/>
            <a:ext cx="13914387" cy="1569660"/>
          </a:xfrm>
          <a:prstGeom prst="rect">
            <a:avLst/>
          </a:prstGeom>
          <a:noFill/>
        </p:spPr>
        <p:txBody>
          <a:bodyPr wrap="none" rtlCol="0">
            <a:spAutoFit/>
          </a:bodyPr>
          <a:lstStyle/>
          <a:p>
            <a:r>
              <a:rPr lang="en-US" sz="9600" dirty="0">
                <a:solidFill>
                  <a:srgbClr val="FF0000"/>
                </a:solidFill>
              </a:rPr>
              <a:t>1890s				SUMMER HOUSES</a:t>
            </a:r>
          </a:p>
        </p:txBody>
      </p:sp>
      <p:sp>
        <p:nvSpPr>
          <p:cNvPr id="7" name="TextBox 6">
            <a:extLst>
              <a:ext uri="{FF2B5EF4-FFF2-40B4-BE49-F238E27FC236}">
                <a16:creationId xmlns:a16="http://schemas.microsoft.com/office/drawing/2014/main" id="{4C5039A5-2366-7B42-81CB-9CFC51223387}"/>
              </a:ext>
            </a:extLst>
          </p:cNvPr>
          <p:cNvSpPr txBox="1"/>
          <p:nvPr/>
        </p:nvSpPr>
        <p:spPr>
          <a:xfrm>
            <a:off x="1239208" y="2334279"/>
            <a:ext cx="20401591" cy="13496580"/>
          </a:xfrm>
          <a:prstGeom prst="rect">
            <a:avLst/>
          </a:prstGeom>
          <a:noFill/>
        </p:spPr>
        <p:txBody>
          <a:bodyPr wrap="square" rtlCol="0">
            <a:spAutoFit/>
          </a:bodyPr>
          <a:lstStyle/>
          <a:p>
            <a:r>
              <a:rPr lang="en-US" sz="4400" b="1" dirty="0">
                <a:solidFill>
                  <a:srgbClr val="FF0000"/>
                </a:solidFill>
              </a:rPr>
              <a:t>Richard Bowman </a:t>
            </a:r>
            <a:r>
              <a:rPr lang="en-US" sz="4400" b="1" dirty="0"/>
              <a:t>transcript and background info:</a:t>
            </a:r>
          </a:p>
          <a:p>
            <a:endParaRPr lang="en-US" sz="3200" dirty="0"/>
          </a:p>
          <a:p>
            <a:r>
              <a:rPr lang="en-US" sz="3200" u="sng" dirty="0"/>
              <a:t>At one time Richard's grandfather, Edward and grandmother, Mary Annie </a:t>
            </a:r>
            <a:r>
              <a:rPr lang="en-US" sz="3200" u="sng" dirty="0" err="1"/>
              <a:t>Dimmick</a:t>
            </a:r>
            <a:r>
              <a:rPr lang="en-US" sz="3200" u="sng" dirty="0"/>
              <a:t>, </a:t>
            </a:r>
          </a:p>
          <a:p>
            <a:r>
              <a:rPr lang="en-US" sz="3200" b="1" dirty="0"/>
              <a:t>owned two houses </a:t>
            </a:r>
            <a:r>
              <a:rPr lang="en-US" sz="3200" dirty="0"/>
              <a:t>across from the current </a:t>
            </a:r>
            <a:r>
              <a:rPr lang="en-US" sz="3200" b="1" dirty="0"/>
              <a:t>West Falmouth </a:t>
            </a:r>
            <a:r>
              <a:rPr lang="en-US" sz="3200" dirty="0"/>
              <a:t>gas station </a:t>
            </a:r>
            <a:r>
              <a:rPr lang="en-US" sz="3200" b="1" dirty="0"/>
              <a:t>and </a:t>
            </a:r>
          </a:p>
          <a:p>
            <a:r>
              <a:rPr lang="en-US" sz="3200" b="1" dirty="0">
                <a:solidFill>
                  <a:srgbClr val="FF0000"/>
                </a:solidFill>
              </a:rPr>
              <a:t>all the land  (100 acres) </a:t>
            </a:r>
            <a:r>
              <a:rPr lang="en-US" sz="3200" b="1" dirty="0"/>
              <a:t>from current Route 28A all the way down to Old Silver Beach and Bay Shores. </a:t>
            </a:r>
          </a:p>
          <a:p>
            <a:endParaRPr lang="en-US" sz="3200" dirty="0"/>
          </a:p>
          <a:p>
            <a:r>
              <a:rPr lang="en-US" sz="4400" b="1" dirty="0">
                <a:solidFill>
                  <a:srgbClr val="FF0000"/>
                </a:solidFill>
              </a:rPr>
              <a:t>This tract </a:t>
            </a:r>
            <a:r>
              <a:rPr lang="en-US" sz="4400" dirty="0"/>
              <a:t>was referred to as </a:t>
            </a:r>
            <a:r>
              <a:rPr lang="en-US" sz="4400" b="1" dirty="0">
                <a:solidFill>
                  <a:srgbClr val="FF0000"/>
                </a:solidFill>
              </a:rPr>
              <a:t>The King's Grant Land</a:t>
            </a:r>
            <a:r>
              <a:rPr lang="en-US" sz="4400" dirty="0">
                <a:solidFill>
                  <a:srgbClr val="FF0000"/>
                </a:solidFill>
              </a:rPr>
              <a:t>. </a:t>
            </a:r>
          </a:p>
          <a:p>
            <a:r>
              <a:rPr lang="en-US" sz="3200" dirty="0"/>
              <a:t>Richard's father, Warren O. </a:t>
            </a:r>
            <a:r>
              <a:rPr lang="en-US" sz="3200" u="sng" dirty="0"/>
              <a:t>Bowman</a:t>
            </a:r>
            <a:r>
              <a:rPr lang="en-US" sz="3200" dirty="0"/>
              <a:t> and mother Mary Jane McKenzie </a:t>
            </a:r>
            <a:r>
              <a:rPr lang="en-US" sz="3200" b="1" dirty="0"/>
              <a:t>inherited the land. </a:t>
            </a:r>
          </a:p>
          <a:p>
            <a:endParaRPr lang="en-US" sz="3200" dirty="0"/>
          </a:p>
          <a:p>
            <a:r>
              <a:rPr lang="en-US" sz="4000" b="1" dirty="0">
                <a:solidFill>
                  <a:srgbClr val="FF0000"/>
                </a:solidFill>
              </a:rPr>
              <a:t>Wealthy residents from the cities began buying up large tracts of land in Falmouth in the 1900s. </a:t>
            </a:r>
          </a:p>
          <a:p>
            <a:endParaRPr lang="en-US" sz="4000" dirty="0"/>
          </a:p>
          <a:p>
            <a:r>
              <a:rPr lang="en-US" sz="4000" b="1" dirty="0">
                <a:solidFill>
                  <a:srgbClr val="FF0000"/>
                </a:solidFill>
              </a:rPr>
              <a:t>Falmouth began assessing farm land as lots in 1931. </a:t>
            </a:r>
          </a:p>
          <a:p>
            <a:pPr algn="ctr">
              <a:lnSpc>
                <a:spcPct val="200000"/>
              </a:lnSpc>
            </a:pPr>
            <a:r>
              <a:rPr lang="en-US" sz="3200" b="1" dirty="0">
                <a:solidFill>
                  <a:srgbClr val="C00000"/>
                </a:solidFill>
              </a:rPr>
              <a:t>"</a:t>
            </a:r>
            <a:r>
              <a:rPr lang="en-US" sz="3200" b="1" i="1" dirty="0">
                <a:solidFill>
                  <a:srgbClr val="C00000"/>
                </a:solidFill>
              </a:rPr>
              <a:t>Most  local residents did not have the funds to compete with the investors. </a:t>
            </a:r>
          </a:p>
          <a:p>
            <a:pPr algn="ctr">
              <a:lnSpc>
                <a:spcPct val="200000"/>
              </a:lnSpc>
            </a:pPr>
            <a:r>
              <a:rPr lang="en-US" sz="3200" b="1" i="1" dirty="0">
                <a:solidFill>
                  <a:srgbClr val="C00000"/>
                </a:solidFill>
              </a:rPr>
              <a:t>Those that did made out OK. </a:t>
            </a:r>
          </a:p>
          <a:p>
            <a:pPr algn="ctr">
              <a:lnSpc>
                <a:spcPct val="200000"/>
              </a:lnSpc>
            </a:pPr>
            <a:r>
              <a:rPr lang="en-US" sz="3200" b="1" i="1" dirty="0">
                <a:solidFill>
                  <a:srgbClr val="C00000"/>
                </a:solidFill>
              </a:rPr>
              <a:t>There was a lot of land that disappeared for this reason. </a:t>
            </a:r>
          </a:p>
          <a:p>
            <a:pPr algn="ctr">
              <a:lnSpc>
                <a:spcPct val="200000"/>
              </a:lnSpc>
            </a:pPr>
            <a:r>
              <a:rPr lang="en-US" sz="3200" b="1" i="1" dirty="0">
                <a:solidFill>
                  <a:srgbClr val="C00000"/>
                </a:solidFill>
              </a:rPr>
              <a:t>My father thought he was doing us a favor by selling the land, in the 1930s.. I don't regret it. </a:t>
            </a:r>
          </a:p>
          <a:p>
            <a:pPr algn="ctr">
              <a:lnSpc>
                <a:spcPct val="200000"/>
              </a:lnSpc>
            </a:pPr>
            <a:r>
              <a:rPr lang="en-US" sz="3200" b="1" i="1" dirty="0">
                <a:solidFill>
                  <a:srgbClr val="C00000"/>
                </a:solidFill>
              </a:rPr>
              <a:t>I wouldn't want to invest in other people's misfortune.”</a:t>
            </a:r>
          </a:p>
          <a:p>
            <a:pPr algn="ctr">
              <a:lnSpc>
                <a:spcPct val="200000"/>
              </a:lnSpc>
            </a:pPr>
            <a:endParaRPr lang="en-US" sz="3200" i="1" dirty="0">
              <a:solidFill>
                <a:schemeClr val="accent2">
                  <a:lumMod val="75000"/>
                </a:schemeClr>
              </a:solidFill>
              <a:latin typeface="+mj-lt"/>
            </a:endParaRPr>
          </a:p>
          <a:p>
            <a:pPr>
              <a:lnSpc>
                <a:spcPct val="200000"/>
              </a:lnSpc>
            </a:pPr>
            <a:r>
              <a:rPr lang="en-US" sz="3200" b="1" u="sng" dirty="0">
                <a:latin typeface="+mj-lt"/>
              </a:rPr>
              <a:t>Falmouth Massachusetts Problems of A Resort Community</a:t>
            </a:r>
            <a:r>
              <a:rPr lang="en-US" sz="3200" b="1" dirty="0">
                <a:latin typeface="+mj-lt"/>
              </a:rPr>
              <a:t>, Millard C. </a:t>
            </a:r>
            <a:r>
              <a:rPr lang="en-US" sz="3200" b="1" dirty="0" err="1">
                <a:latin typeface="+mj-lt"/>
              </a:rPr>
              <a:t>Faught</a:t>
            </a:r>
            <a:r>
              <a:rPr lang="en-US" sz="3200" b="1" dirty="0">
                <a:latin typeface="+mj-lt"/>
              </a:rPr>
              <a:t>, 1945, NY: Columbia University Press</a:t>
            </a:r>
          </a:p>
        </p:txBody>
      </p:sp>
    </p:spTree>
    <p:extLst>
      <p:ext uri="{BB962C8B-B14F-4D97-AF65-F5344CB8AC3E}">
        <p14:creationId xmlns:p14="http://schemas.microsoft.com/office/powerpoint/2010/main" val="3294208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C7A9C2A-1BC3-41EF-8693-D4CA481CFB58}"/>
              </a:ext>
            </a:extLst>
          </p:cNvPr>
          <p:cNvSpPr txBox="1"/>
          <p:nvPr/>
        </p:nvSpPr>
        <p:spPr>
          <a:xfrm>
            <a:off x="5703064" y="523140"/>
            <a:ext cx="10248135" cy="7171194"/>
          </a:xfrm>
          <a:prstGeom prst="rect">
            <a:avLst/>
          </a:prstGeom>
          <a:noFill/>
        </p:spPr>
        <p:txBody>
          <a:bodyPr wrap="square" rtlCol="0">
            <a:spAutoFit/>
          </a:bodyPr>
          <a:lstStyle/>
          <a:p>
            <a:pPr algn="ctr"/>
            <a:r>
              <a:rPr lang="en-US" sz="4000" dirty="0">
                <a:solidFill>
                  <a:srgbClr val="FF0000"/>
                </a:solidFill>
              </a:rPr>
              <a:t>THE SWIFT BROTHERS</a:t>
            </a:r>
          </a:p>
          <a:p>
            <a:pPr algn="just"/>
            <a:endParaRPr lang="en-US" sz="3000" dirty="0"/>
          </a:p>
          <a:p>
            <a:pPr algn="just"/>
            <a:r>
              <a:rPr lang="en-US" sz="3000" b="1" dirty="0">
                <a:solidFill>
                  <a:srgbClr val="008000"/>
                </a:solidFill>
              </a:rPr>
              <a:t>Daniel Wheeler Swift </a:t>
            </a:r>
            <a:r>
              <a:rPr lang="en-US" sz="3000" dirty="0"/>
              <a:t>(1840-1910) on left, and his brother  </a:t>
            </a:r>
            <a:r>
              <a:rPr lang="en-US" sz="3000" b="1" dirty="0">
                <a:solidFill>
                  <a:srgbClr val="548235"/>
                </a:solidFill>
              </a:rPr>
              <a:t>Henry D. Swift </a:t>
            </a:r>
            <a:r>
              <a:rPr lang="en-US" sz="3000" dirty="0"/>
              <a:t>(1833-1916) on right, were </a:t>
            </a:r>
            <a:r>
              <a:rPr lang="en-US" sz="3000" b="1" dirty="0">
                <a:solidFill>
                  <a:srgbClr val="548235"/>
                </a:solidFill>
              </a:rPr>
              <a:t>from West Falmouth </a:t>
            </a:r>
            <a:r>
              <a:rPr lang="en-US" sz="3000" dirty="0"/>
              <a:t>but </a:t>
            </a:r>
            <a:r>
              <a:rPr lang="en-US" sz="3000" b="1" dirty="0"/>
              <a:t>made their </a:t>
            </a:r>
            <a:r>
              <a:rPr lang="en-US" sz="3000" b="1" dirty="0">
                <a:solidFill>
                  <a:srgbClr val="548235"/>
                </a:solidFill>
              </a:rPr>
              <a:t>fortunes as inventors in Worcester </a:t>
            </a:r>
            <a:r>
              <a:rPr lang="en-US" sz="3000" dirty="0"/>
              <a:t>in an envelope business. </a:t>
            </a:r>
          </a:p>
          <a:p>
            <a:pPr algn="just"/>
            <a:r>
              <a:rPr lang="en-US" sz="3000" dirty="0"/>
              <a:t>Both maintained their connections with West Falmouth and the Meeting; they built summer/retirement homes on each side of the Meetinghouse, shown below their respective portraits.</a:t>
            </a:r>
          </a:p>
          <a:p>
            <a:pPr algn="just"/>
            <a:endParaRPr lang="en-US" sz="3000" dirty="0"/>
          </a:p>
          <a:p>
            <a:pPr algn="just"/>
            <a:r>
              <a:rPr lang="en-US" sz="3000" b="1" dirty="0">
                <a:solidFill>
                  <a:srgbClr val="008000"/>
                </a:solidFill>
              </a:rPr>
              <a:t>Henry Swift</a:t>
            </a:r>
            <a:r>
              <a:rPr lang="en-US" sz="3000" dirty="0">
                <a:solidFill>
                  <a:srgbClr val="548235"/>
                </a:solidFill>
              </a:rPr>
              <a:t>, </a:t>
            </a:r>
            <a:r>
              <a:rPr lang="en-US" sz="3000" b="1" dirty="0">
                <a:solidFill>
                  <a:srgbClr val="548235"/>
                </a:solidFill>
              </a:rPr>
              <a:t>drafted </a:t>
            </a:r>
            <a:r>
              <a:rPr lang="en-US" sz="3000" b="1" dirty="0"/>
              <a:t>in the </a:t>
            </a:r>
            <a:r>
              <a:rPr lang="en-US" sz="3000" b="1" dirty="0">
                <a:solidFill>
                  <a:srgbClr val="008000"/>
                </a:solidFill>
              </a:rPr>
              <a:t>Civil War</a:t>
            </a:r>
            <a:r>
              <a:rPr lang="en-US" sz="3000" dirty="0"/>
              <a:t>, was willing to wear the uniform </a:t>
            </a:r>
            <a:r>
              <a:rPr lang="en-US" sz="3000" b="1" dirty="0">
                <a:solidFill>
                  <a:srgbClr val="548235"/>
                </a:solidFill>
              </a:rPr>
              <a:t>but refused </a:t>
            </a:r>
            <a:r>
              <a:rPr lang="en-US" sz="3000" b="1" dirty="0"/>
              <a:t>to fight or drill</a:t>
            </a:r>
            <a:r>
              <a:rPr lang="en-US" sz="3000" dirty="0"/>
              <a:t>, instead helping in the medical tent. He was </a:t>
            </a:r>
            <a:r>
              <a:rPr lang="en-US" sz="3000" b="1" dirty="0"/>
              <a:t>saved from execution </a:t>
            </a:r>
            <a:r>
              <a:rPr lang="en-US" sz="3000" dirty="0"/>
              <a:t>only </a:t>
            </a:r>
            <a:r>
              <a:rPr lang="en-US" sz="3000" b="1" dirty="0"/>
              <a:t>when influential Quakers met with President Lincoln</a:t>
            </a:r>
            <a:r>
              <a:rPr lang="en-US" sz="3000" dirty="0"/>
              <a:t> and obtained a </a:t>
            </a:r>
            <a:r>
              <a:rPr lang="en-US" sz="3000" b="1" dirty="0"/>
              <a:t>furlough </a:t>
            </a:r>
            <a:r>
              <a:rPr lang="en-US" sz="3000" dirty="0"/>
              <a:t>for him.</a:t>
            </a:r>
          </a:p>
        </p:txBody>
      </p:sp>
      <p:sp>
        <p:nvSpPr>
          <p:cNvPr id="4" name="TextBox 3">
            <a:extLst>
              <a:ext uri="{FF2B5EF4-FFF2-40B4-BE49-F238E27FC236}">
                <a16:creationId xmlns:a16="http://schemas.microsoft.com/office/drawing/2014/main" id="{A9CA7F4D-7AB3-4F11-9B38-BBD5C5467282}"/>
              </a:ext>
            </a:extLst>
          </p:cNvPr>
          <p:cNvSpPr txBox="1"/>
          <p:nvPr/>
        </p:nvSpPr>
        <p:spPr>
          <a:xfrm>
            <a:off x="529823" y="8904447"/>
            <a:ext cx="9660555" cy="1477328"/>
          </a:xfrm>
          <a:prstGeom prst="rect">
            <a:avLst/>
          </a:prstGeom>
          <a:noFill/>
        </p:spPr>
        <p:txBody>
          <a:bodyPr wrap="square" rtlCol="0">
            <a:spAutoFit/>
          </a:bodyPr>
          <a:lstStyle/>
          <a:p>
            <a:pPr algn="just"/>
            <a:r>
              <a:rPr lang="en-US" sz="3000" b="1" dirty="0">
                <a:solidFill>
                  <a:srgbClr val="548235"/>
                </a:solidFill>
              </a:rPr>
              <a:t>D. Wheeler Swift</a:t>
            </a:r>
            <a:r>
              <a:rPr lang="en-US" sz="3000" dirty="0"/>
              <a:t>, </a:t>
            </a:r>
            <a:r>
              <a:rPr lang="en-US" sz="3000" b="1" dirty="0"/>
              <a:t>in retirement</a:t>
            </a:r>
            <a:r>
              <a:rPr lang="en-US" sz="3000" dirty="0"/>
              <a:t>, focused on </a:t>
            </a:r>
            <a:r>
              <a:rPr lang="en-US" sz="3000" b="1" dirty="0">
                <a:solidFill>
                  <a:srgbClr val="548235"/>
                </a:solidFill>
              </a:rPr>
              <a:t>revitalizing West Falmouth Meeting</a:t>
            </a:r>
            <a:r>
              <a:rPr lang="en-US" sz="3000" b="1" dirty="0"/>
              <a:t>,</a:t>
            </a:r>
            <a:r>
              <a:rPr lang="en-US" sz="3000" dirty="0"/>
              <a:t> whose </a:t>
            </a:r>
            <a:r>
              <a:rPr lang="en-US" sz="3000" b="1" dirty="0">
                <a:solidFill>
                  <a:srgbClr val="548235"/>
                </a:solidFill>
              </a:rPr>
              <a:t>numbers were dwindling</a:t>
            </a:r>
            <a:r>
              <a:rPr lang="en-US" sz="3000" dirty="0"/>
              <a:t>.  </a:t>
            </a:r>
            <a:r>
              <a:rPr lang="en-US" sz="3000" b="1" dirty="0"/>
              <a:t>Favoring </a:t>
            </a:r>
            <a:r>
              <a:rPr lang="en-US" sz="3000" b="1" dirty="0">
                <a:solidFill>
                  <a:srgbClr val="3366FF"/>
                </a:solidFill>
              </a:rPr>
              <a:t>assimilation</a:t>
            </a:r>
            <a:r>
              <a:rPr lang="en-US" sz="3000" b="1" dirty="0"/>
              <a:t> of the Meeting towards </a:t>
            </a:r>
            <a:r>
              <a:rPr lang="en-US" sz="3000" b="1" dirty="0">
                <a:solidFill>
                  <a:srgbClr val="3366FF"/>
                </a:solidFill>
              </a:rPr>
              <a:t>mainstream</a:t>
            </a:r>
          </a:p>
        </p:txBody>
      </p:sp>
      <p:sp>
        <p:nvSpPr>
          <p:cNvPr id="10" name="TextBox 9">
            <a:extLst>
              <a:ext uri="{FF2B5EF4-FFF2-40B4-BE49-F238E27FC236}">
                <a16:creationId xmlns:a16="http://schemas.microsoft.com/office/drawing/2014/main" id="{099CD7B4-336D-42D6-8526-0D73E0ADF8CF}"/>
              </a:ext>
            </a:extLst>
          </p:cNvPr>
          <p:cNvSpPr txBox="1"/>
          <p:nvPr/>
        </p:nvSpPr>
        <p:spPr>
          <a:xfrm>
            <a:off x="7653866" y="8110507"/>
            <a:ext cx="5723466" cy="707886"/>
          </a:xfrm>
          <a:prstGeom prst="rect">
            <a:avLst/>
          </a:prstGeom>
          <a:noFill/>
        </p:spPr>
        <p:txBody>
          <a:bodyPr wrap="square" rtlCol="0">
            <a:spAutoFit/>
          </a:bodyPr>
          <a:lstStyle/>
          <a:p>
            <a:r>
              <a:rPr lang="en-US" sz="4000" dirty="0">
                <a:solidFill>
                  <a:srgbClr val="FF0000"/>
                </a:solidFill>
              </a:rPr>
              <a:t>RESHAPING THE MEETING</a:t>
            </a:r>
          </a:p>
        </p:txBody>
      </p:sp>
      <p:sp>
        <p:nvSpPr>
          <p:cNvPr id="11" name="TextBox 10">
            <a:extLst>
              <a:ext uri="{FF2B5EF4-FFF2-40B4-BE49-F238E27FC236}">
                <a16:creationId xmlns:a16="http://schemas.microsoft.com/office/drawing/2014/main" id="{C2ECEA11-CD7A-46B9-982B-59D1B5DFDE8B}"/>
              </a:ext>
            </a:extLst>
          </p:cNvPr>
          <p:cNvSpPr txBox="1"/>
          <p:nvPr/>
        </p:nvSpPr>
        <p:spPr>
          <a:xfrm>
            <a:off x="10640874" y="8924228"/>
            <a:ext cx="10865618" cy="1477328"/>
          </a:xfrm>
          <a:prstGeom prst="rect">
            <a:avLst/>
          </a:prstGeom>
          <a:noFill/>
        </p:spPr>
        <p:txBody>
          <a:bodyPr wrap="square" rtlCol="0">
            <a:spAutoFit/>
          </a:bodyPr>
          <a:lstStyle/>
          <a:p>
            <a:pPr algn="just"/>
            <a:r>
              <a:rPr lang="en-US" sz="3000" b="1" dirty="0">
                <a:solidFill>
                  <a:srgbClr val="3366FF"/>
                </a:solidFill>
              </a:rPr>
              <a:t>Protestantism</a:t>
            </a:r>
            <a:r>
              <a:rPr lang="en-US" sz="3000" dirty="0">
                <a:solidFill>
                  <a:srgbClr val="3366FF"/>
                </a:solidFill>
              </a:rPr>
              <a:t>,</a:t>
            </a:r>
            <a:r>
              <a:rPr lang="en-US" sz="3000" dirty="0"/>
              <a:t> </a:t>
            </a:r>
            <a:r>
              <a:rPr lang="en-US" sz="3000" b="1" dirty="0"/>
              <a:t>he paid for Meetinghouse renovations </a:t>
            </a:r>
            <a:r>
              <a:rPr lang="en-US" sz="3000" dirty="0"/>
              <a:t>such as replacing plain benches with </a:t>
            </a:r>
            <a:r>
              <a:rPr lang="en-US" sz="3000" b="1" dirty="0"/>
              <a:t>carved pews</a:t>
            </a:r>
            <a:r>
              <a:rPr lang="en-US" sz="3000" dirty="0"/>
              <a:t>, installing a </a:t>
            </a:r>
            <a:r>
              <a:rPr lang="en-US" sz="3000" b="1" dirty="0"/>
              <a:t>lectern</a:t>
            </a:r>
            <a:r>
              <a:rPr lang="en-US" sz="3000" dirty="0"/>
              <a:t> on a </a:t>
            </a:r>
            <a:r>
              <a:rPr lang="en-US" sz="3000" b="1" dirty="0"/>
              <a:t>raised platform</a:t>
            </a:r>
            <a:r>
              <a:rPr lang="en-US" sz="3000" dirty="0"/>
              <a:t>, and </a:t>
            </a:r>
            <a:r>
              <a:rPr lang="en-US" sz="3000" b="1" dirty="0"/>
              <a:t>hired a Quaker minister</a:t>
            </a:r>
            <a:r>
              <a:rPr lang="en-US" sz="3000" dirty="0"/>
              <a:t>, Dr. Elam Henderson.  </a:t>
            </a:r>
          </a:p>
        </p:txBody>
      </p:sp>
      <p:pic>
        <p:nvPicPr>
          <p:cNvPr id="9" name="Picture 8">
            <a:extLst>
              <a:ext uri="{FF2B5EF4-FFF2-40B4-BE49-F238E27FC236}">
                <a16:creationId xmlns:a16="http://schemas.microsoft.com/office/drawing/2014/main" id="{D5B70944-5237-4E08-A14B-ADF936691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84" y="521732"/>
            <a:ext cx="4918755" cy="6992538"/>
          </a:xfrm>
          <a:prstGeom prst="rect">
            <a:avLst/>
          </a:prstGeom>
        </p:spPr>
      </p:pic>
      <p:pic>
        <p:nvPicPr>
          <p:cNvPr id="13" name="Picture 12">
            <a:extLst>
              <a:ext uri="{FF2B5EF4-FFF2-40B4-BE49-F238E27FC236}">
                <a16:creationId xmlns:a16="http://schemas.microsoft.com/office/drawing/2014/main" id="{A119321C-D2BE-4F34-9121-9BAE31C8C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7195" y="523140"/>
            <a:ext cx="5278582" cy="6846916"/>
          </a:xfrm>
          <a:prstGeom prst="rect">
            <a:avLst/>
          </a:prstGeom>
        </p:spPr>
      </p:pic>
      <p:pic>
        <p:nvPicPr>
          <p:cNvPr id="5" name="Picture 4">
            <a:extLst>
              <a:ext uri="{FF2B5EF4-FFF2-40B4-BE49-F238E27FC236}">
                <a16:creationId xmlns:a16="http://schemas.microsoft.com/office/drawing/2014/main" id="{518A421C-D266-4BAB-9541-1EA8B55CA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55" y="10516566"/>
            <a:ext cx="6424076" cy="4818057"/>
          </a:xfrm>
          <a:prstGeom prst="rect">
            <a:avLst/>
          </a:prstGeom>
        </p:spPr>
      </p:pic>
      <p:pic>
        <p:nvPicPr>
          <p:cNvPr id="7" name="Picture 6">
            <a:extLst>
              <a:ext uri="{FF2B5EF4-FFF2-40B4-BE49-F238E27FC236}">
                <a16:creationId xmlns:a16="http://schemas.microsoft.com/office/drawing/2014/main" id="{D0A513CC-FD3C-4DBF-A374-49C7B5548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3980" y="10581030"/>
            <a:ext cx="6412438" cy="4810299"/>
          </a:xfrm>
          <a:prstGeom prst="rect">
            <a:avLst/>
          </a:prstGeom>
        </p:spPr>
      </p:pic>
      <p:sp>
        <p:nvSpPr>
          <p:cNvPr id="16" name="TextBox 15">
            <a:extLst>
              <a:ext uri="{FF2B5EF4-FFF2-40B4-BE49-F238E27FC236}">
                <a16:creationId xmlns:a16="http://schemas.microsoft.com/office/drawing/2014/main" id="{F017C014-30EA-4E9A-9E8A-4DA284990BE1}"/>
              </a:ext>
            </a:extLst>
          </p:cNvPr>
          <p:cNvSpPr txBox="1"/>
          <p:nvPr/>
        </p:nvSpPr>
        <p:spPr>
          <a:xfrm>
            <a:off x="7242124" y="10702759"/>
            <a:ext cx="7675340" cy="5478423"/>
          </a:xfrm>
          <a:prstGeom prst="rect">
            <a:avLst/>
          </a:prstGeom>
          <a:noFill/>
        </p:spPr>
        <p:txBody>
          <a:bodyPr wrap="square" rtlCol="0">
            <a:spAutoFit/>
          </a:bodyPr>
          <a:lstStyle/>
          <a:p>
            <a:pPr algn="just"/>
            <a:r>
              <a:rPr lang="en-US" sz="3000" dirty="0">
                <a:solidFill>
                  <a:srgbClr val="3366FF"/>
                </a:solidFill>
              </a:rPr>
              <a:t>After </a:t>
            </a:r>
            <a:r>
              <a:rPr lang="en-US" sz="3000" b="1" dirty="0">
                <a:solidFill>
                  <a:srgbClr val="3366FF"/>
                </a:solidFill>
              </a:rPr>
              <a:t>Dr. Henderson’s departure in 1918</a:t>
            </a:r>
            <a:r>
              <a:rPr lang="en-US" sz="3000" dirty="0">
                <a:solidFill>
                  <a:srgbClr val="3366FF"/>
                </a:solidFill>
              </a:rPr>
              <a:t>, </a:t>
            </a:r>
            <a:r>
              <a:rPr lang="en-US" sz="3000" dirty="0"/>
              <a:t>however, it became clear </a:t>
            </a:r>
            <a:r>
              <a:rPr lang="en-US" sz="3000" b="1" dirty="0"/>
              <a:t>that the </a:t>
            </a:r>
            <a:r>
              <a:rPr lang="en-US" sz="3000" b="1" dirty="0">
                <a:solidFill>
                  <a:srgbClr val="3366FF"/>
                </a:solidFill>
              </a:rPr>
              <a:t>Meeting had lost its ability to go forward </a:t>
            </a:r>
            <a:r>
              <a:rPr lang="en-US" sz="3000" b="1" dirty="0"/>
              <a:t>without professional leadership</a:t>
            </a:r>
            <a:r>
              <a:rPr lang="en-US" sz="3000" dirty="0"/>
              <a:t>. </a:t>
            </a:r>
          </a:p>
          <a:p>
            <a:pPr algn="just"/>
            <a:r>
              <a:rPr lang="en-US" sz="3000" b="1" dirty="0">
                <a:solidFill>
                  <a:srgbClr val="3366FF"/>
                </a:solidFill>
              </a:rPr>
              <a:t>Worshi</a:t>
            </a:r>
            <a:r>
              <a:rPr lang="en-US" sz="3000" b="1" dirty="0"/>
              <a:t>p took place only during the summer </a:t>
            </a:r>
            <a:r>
              <a:rPr lang="en-US" sz="3000" dirty="0"/>
              <a:t>when visitors would fill the pews, </a:t>
            </a:r>
            <a:r>
              <a:rPr lang="en-US" sz="3000" b="1" dirty="0"/>
              <a:t>and </a:t>
            </a:r>
            <a:r>
              <a:rPr lang="en-US" sz="3000" b="1" dirty="0">
                <a:solidFill>
                  <a:srgbClr val="3366FF"/>
                </a:solidFill>
              </a:rPr>
              <a:t>silent worship was not the norm</a:t>
            </a:r>
            <a:r>
              <a:rPr lang="en-US" sz="3000" dirty="0">
                <a:solidFill>
                  <a:srgbClr val="3366FF"/>
                </a:solidFill>
              </a:rPr>
              <a:t>:  </a:t>
            </a:r>
          </a:p>
          <a:p>
            <a:pPr algn="just"/>
            <a:r>
              <a:rPr lang="en-US" sz="3000" dirty="0"/>
              <a:t>instead, visiting ministers of various </a:t>
            </a:r>
            <a:r>
              <a:rPr lang="en-US" sz="3000" b="1" dirty="0"/>
              <a:t>Protestant groups</a:t>
            </a:r>
            <a:r>
              <a:rPr lang="en-US" sz="3000" dirty="0"/>
              <a:t> would usually </a:t>
            </a:r>
            <a:r>
              <a:rPr lang="en-US" sz="3000" b="1" dirty="0"/>
              <a:t>lead services </a:t>
            </a:r>
            <a:r>
              <a:rPr lang="en-US" sz="3000" dirty="0"/>
              <a:t>in their own fashion.               </a:t>
            </a:r>
            <a:r>
              <a:rPr lang="en-US" sz="4000" b="1" dirty="0">
                <a:solidFill>
                  <a:srgbClr val="FF0000"/>
                </a:solidFill>
              </a:rPr>
              <a:t>1918 -1964 </a:t>
            </a:r>
          </a:p>
          <a:p>
            <a:pPr algn="ctr"/>
            <a:r>
              <a:rPr lang="en-US" sz="4000" b="1" dirty="0">
                <a:solidFill>
                  <a:srgbClr val="FF0000"/>
                </a:solidFill>
              </a:rPr>
              <a:t>MEETINGS in SUMMER only</a:t>
            </a:r>
          </a:p>
        </p:txBody>
      </p:sp>
      <p:sp>
        <p:nvSpPr>
          <p:cNvPr id="17" name="TextBox 16">
            <a:extLst>
              <a:ext uri="{FF2B5EF4-FFF2-40B4-BE49-F238E27FC236}">
                <a16:creationId xmlns:a16="http://schemas.microsoft.com/office/drawing/2014/main" id="{0A63C5A8-E477-4E2A-A0A6-ACFE0CAEFA87}"/>
              </a:ext>
            </a:extLst>
          </p:cNvPr>
          <p:cNvSpPr txBox="1"/>
          <p:nvPr/>
        </p:nvSpPr>
        <p:spPr>
          <a:xfrm>
            <a:off x="17803887" y="8160342"/>
            <a:ext cx="2139950" cy="276999"/>
          </a:xfrm>
          <a:prstGeom prst="rect">
            <a:avLst/>
          </a:prstGeom>
          <a:noFill/>
        </p:spPr>
        <p:txBody>
          <a:bodyPr wrap="square" rtlCol="0">
            <a:spAutoFit/>
          </a:bodyPr>
          <a:lstStyle/>
          <a:p>
            <a:r>
              <a:rPr lang="en-US" sz="1200" dirty="0"/>
              <a:t>Falmouth Historical Society</a:t>
            </a:r>
          </a:p>
        </p:txBody>
      </p:sp>
      <p:sp>
        <p:nvSpPr>
          <p:cNvPr id="18" name="TextBox 17">
            <a:extLst>
              <a:ext uri="{FF2B5EF4-FFF2-40B4-BE49-F238E27FC236}">
                <a16:creationId xmlns:a16="http://schemas.microsoft.com/office/drawing/2014/main" id="{86700622-7F2B-4470-9B95-9407010F103B}"/>
              </a:ext>
            </a:extLst>
          </p:cNvPr>
          <p:cNvSpPr txBox="1"/>
          <p:nvPr/>
        </p:nvSpPr>
        <p:spPr>
          <a:xfrm>
            <a:off x="1526100" y="8162769"/>
            <a:ext cx="3130629" cy="276999"/>
          </a:xfrm>
          <a:prstGeom prst="rect">
            <a:avLst/>
          </a:prstGeom>
          <a:noFill/>
        </p:spPr>
        <p:txBody>
          <a:bodyPr wrap="square" rtlCol="0">
            <a:spAutoFit/>
          </a:bodyPr>
          <a:lstStyle/>
          <a:p>
            <a:r>
              <a:rPr lang="en-US" sz="1200" dirty="0"/>
              <a:t>Falmouth Historical Society</a:t>
            </a:r>
          </a:p>
        </p:txBody>
      </p:sp>
      <p:sp>
        <p:nvSpPr>
          <p:cNvPr id="2" name="TextBox 1"/>
          <p:cNvSpPr txBox="1"/>
          <p:nvPr/>
        </p:nvSpPr>
        <p:spPr>
          <a:xfrm>
            <a:off x="589651" y="7559632"/>
            <a:ext cx="5922214" cy="584776"/>
          </a:xfrm>
          <a:prstGeom prst="rect">
            <a:avLst/>
          </a:prstGeom>
          <a:noFill/>
        </p:spPr>
        <p:txBody>
          <a:bodyPr wrap="none" rtlCol="0">
            <a:spAutoFit/>
          </a:bodyPr>
          <a:lstStyle/>
          <a:p>
            <a:r>
              <a:rPr lang="en-US" sz="3200" b="1" dirty="0">
                <a:solidFill>
                  <a:srgbClr val="008000"/>
                </a:solidFill>
              </a:rPr>
              <a:t>Daniel Wheeler Swift </a:t>
            </a:r>
            <a:r>
              <a:rPr lang="en-US" sz="3200" dirty="0"/>
              <a:t>(1840-1910)</a:t>
            </a:r>
          </a:p>
        </p:txBody>
      </p:sp>
      <p:sp>
        <p:nvSpPr>
          <p:cNvPr id="3" name="Rectangle 2"/>
          <p:cNvSpPr/>
          <p:nvPr/>
        </p:nvSpPr>
        <p:spPr>
          <a:xfrm>
            <a:off x="16192015" y="7425051"/>
            <a:ext cx="5341201" cy="646331"/>
          </a:xfrm>
          <a:prstGeom prst="rect">
            <a:avLst/>
          </a:prstGeom>
        </p:spPr>
        <p:txBody>
          <a:bodyPr wrap="none">
            <a:spAutoFit/>
          </a:bodyPr>
          <a:lstStyle/>
          <a:p>
            <a:r>
              <a:rPr lang="en-US" sz="3600" b="1" dirty="0">
                <a:solidFill>
                  <a:srgbClr val="008000"/>
                </a:solidFill>
              </a:rPr>
              <a:t>Henry D. Swift </a:t>
            </a:r>
            <a:r>
              <a:rPr lang="en-US" sz="3600" dirty="0"/>
              <a:t>(1833-1916)</a:t>
            </a:r>
          </a:p>
        </p:txBody>
      </p:sp>
      <p:sp>
        <p:nvSpPr>
          <p:cNvPr id="6" name="TextBox 5"/>
          <p:cNvSpPr txBox="1"/>
          <p:nvPr/>
        </p:nvSpPr>
        <p:spPr>
          <a:xfrm>
            <a:off x="683924" y="15445650"/>
            <a:ext cx="6395446" cy="584776"/>
          </a:xfrm>
          <a:prstGeom prst="rect">
            <a:avLst/>
          </a:prstGeom>
          <a:noFill/>
        </p:spPr>
        <p:txBody>
          <a:bodyPr wrap="square" rtlCol="0">
            <a:spAutoFit/>
          </a:bodyPr>
          <a:lstStyle/>
          <a:p>
            <a:pPr algn="ctr"/>
            <a:r>
              <a:rPr lang="en-US" sz="2000" b="1" dirty="0"/>
              <a:t>Summer Home</a:t>
            </a:r>
            <a:r>
              <a:rPr lang="en-US" sz="2000" dirty="0"/>
              <a:t>: Daniel Wheeler Swift (1840-1910) </a:t>
            </a:r>
          </a:p>
          <a:p>
            <a:pPr algn="ctr"/>
            <a:r>
              <a:rPr lang="en-US" sz="1200" dirty="0"/>
              <a:t>Photo: Erica H. Adams</a:t>
            </a:r>
          </a:p>
        </p:txBody>
      </p:sp>
      <p:sp>
        <p:nvSpPr>
          <p:cNvPr id="12" name="TextBox 11"/>
          <p:cNvSpPr txBox="1"/>
          <p:nvPr/>
        </p:nvSpPr>
        <p:spPr>
          <a:xfrm>
            <a:off x="15946686" y="15475890"/>
            <a:ext cx="4756605" cy="584776"/>
          </a:xfrm>
          <a:prstGeom prst="rect">
            <a:avLst/>
          </a:prstGeom>
          <a:noFill/>
        </p:spPr>
        <p:txBody>
          <a:bodyPr wrap="none" rtlCol="0">
            <a:spAutoFit/>
          </a:bodyPr>
          <a:lstStyle/>
          <a:p>
            <a:pPr algn="ctr"/>
            <a:r>
              <a:rPr lang="en-US" sz="2000" b="1" dirty="0"/>
              <a:t>Summer Home</a:t>
            </a:r>
            <a:r>
              <a:rPr lang="en-US" sz="2000" dirty="0"/>
              <a:t>:  Henry D. Swift (1833-1916) </a:t>
            </a:r>
          </a:p>
          <a:p>
            <a:pPr algn="ctr"/>
            <a:r>
              <a:rPr lang="en-US" sz="1200" dirty="0"/>
              <a:t>Photo: Erica H. Adams</a:t>
            </a:r>
          </a:p>
        </p:txBody>
      </p:sp>
      <p:sp>
        <p:nvSpPr>
          <p:cNvPr id="14" name="Rectangle 13"/>
          <p:cNvSpPr/>
          <p:nvPr/>
        </p:nvSpPr>
        <p:spPr>
          <a:xfrm>
            <a:off x="782932" y="16089868"/>
            <a:ext cx="6222489" cy="369332"/>
          </a:xfrm>
          <a:prstGeom prst="rect">
            <a:avLst/>
          </a:prstGeom>
        </p:spPr>
        <p:txBody>
          <a:bodyPr wrap="none">
            <a:spAutoFit/>
          </a:bodyPr>
          <a:lstStyle/>
          <a:p>
            <a:r>
              <a:rPr lang="en-US" dirty="0"/>
              <a:t>Source: WEST FALMOUTH QUAKER INFORMATION CENTER 2019</a:t>
            </a:r>
          </a:p>
        </p:txBody>
      </p:sp>
    </p:spTree>
    <p:extLst>
      <p:ext uri="{BB962C8B-B14F-4D97-AF65-F5344CB8AC3E}">
        <p14:creationId xmlns:p14="http://schemas.microsoft.com/office/powerpoint/2010/main" val="2131639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etihousefalx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789" y="3820360"/>
            <a:ext cx="7436466" cy="5235272"/>
          </a:xfrm>
          <a:prstGeom prst="rect">
            <a:avLst/>
          </a:prstGeom>
        </p:spPr>
      </p:pic>
      <p:pic>
        <p:nvPicPr>
          <p:cNvPr id="5" name="Picture 4" descr="shedssumwfal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62" y="9707462"/>
            <a:ext cx="7685108" cy="5686980"/>
          </a:xfrm>
          <a:prstGeom prst="rect">
            <a:avLst/>
          </a:prstGeom>
        </p:spPr>
      </p:pic>
      <p:sp>
        <p:nvSpPr>
          <p:cNvPr id="6" name="TextBox 5"/>
          <p:cNvSpPr txBox="1"/>
          <p:nvPr/>
        </p:nvSpPr>
        <p:spPr>
          <a:xfrm>
            <a:off x="665247" y="967521"/>
            <a:ext cx="20955118" cy="1938992"/>
          </a:xfrm>
          <a:prstGeom prst="rect">
            <a:avLst/>
          </a:prstGeom>
          <a:noFill/>
        </p:spPr>
        <p:txBody>
          <a:bodyPr wrap="square" rtlCol="0">
            <a:spAutoFit/>
          </a:bodyPr>
          <a:lstStyle/>
          <a:p>
            <a:r>
              <a:rPr lang="en-US" sz="6000" dirty="0">
                <a:solidFill>
                  <a:srgbClr val="FF0000"/>
                </a:solidFill>
              </a:rPr>
              <a:t>LATE 19</a:t>
            </a:r>
            <a:r>
              <a:rPr lang="en-US" sz="6000" baseline="30000" dirty="0">
                <a:solidFill>
                  <a:srgbClr val="FF0000"/>
                </a:solidFill>
              </a:rPr>
              <a:t>th</a:t>
            </a:r>
            <a:r>
              <a:rPr lang="en-US" sz="6000" dirty="0">
                <a:solidFill>
                  <a:srgbClr val="FF0000"/>
                </a:solidFill>
              </a:rPr>
              <a:t> c  </a:t>
            </a:r>
            <a:r>
              <a:rPr lang="en-US" sz="6000" b="1" dirty="0">
                <a:solidFill>
                  <a:srgbClr val="008000"/>
                </a:solidFill>
              </a:rPr>
              <a:t>SWIFT BROTHERS </a:t>
            </a:r>
            <a:r>
              <a:rPr lang="en-US" sz="6000" b="1" dirty="0">
                <a:solidFill>
                  <a:srgbClr val="3366FF"/>
                </a:solidFill>
              </a:rPr>
              <a:t>RENOVATIONS</a:t>
            </a:r>
            <a:r>
              <a:rPr lang="en-US" sz="5400" dirty="0">
                <a:solidFill>
                  <a:srgbClr val="3366FF"/>
                </a:solidFill>
              </a:rPr>
              <a:t>:</a:t>
            </a:r>
            <a:r>
              <a:rPr lang="en-US" sz="5400" dirty="0"/>
              <a:t>   </a:t>
            </a:r>
            <a:r>
              <a:rPr lang="en-US" sz="5400" b="1" dirty="0">
                <a:solidFill>
                  <a:srgbClr val="3366FF"/>
                </a:solidFill>
              </a:rPr>
              <a:t>PROTESTANT STYLE</a:t>
            </a:r>
            <a:endParaRPr lang="en-US" sz="5400" b="1" dirty="0"/>
          </a:p>
          <a:p>
            <a:r>
              <a:rPr lang="en-US" sz="6000" b="1" dirty="0">
                <a:solidFill>
                  <a:srgbClr val="008000"/>
                </a:solidFill>
              </a:rPr>
              <a:t>						QUAKERS: WEST FALMOUTH PREPARATIVE MEETING</a:t>
            </a:r>
          </a:p>
        </p:txBody>
      </p:sp>
      <p:sp>
        <p:nvSpPr>
          <p:cNvPr id="7" name="TextBox 6"/>
          <p:cNvSpPr txBox="1"/>
          <p:nvPr/>
        </p:nvSpPr>
        <p:spPr>
          <a:xfrm>
            <a:off x="10851998" y="12663304"/>
            <a:ext cx="4200188" cy="3046988"/>
          </a:xfrm>
          <a:prstGeom prst="rect">
            <a:avLst/>
          </a:prstGeom>
          <a:noFill/>
        </p:spPr>
        <p:txBody>
          <a:bodyPr wrap="none" rtlCol="0">
            <a:spAutoFit/>
          </a:bodyPr>
          <a:lstStyle/>
          <a:p>
            <a:r>
              <a:rPr lang="en-US" sz="4800" dirty="0"/>
              <a:t>BENCHES</a:t>
            </a:r>
            <a:br>
              <a:rPr lang="en-US" sz="4800" dirty="0"/>
            </a:br>
            <a:r>
              <a:rPr lang="en-US" sz="4800" dirty="0"/>
              <a:t>PIANO</a:t>
            </a:r>
          </a:p>
          <a:p>
            <a:r>
              <a:rPr lang="en-US" sz="4800" dirty="0"/>
              <a:t>LECTERN</a:t>
            </a:r>
          </a:p>
          <a:p>
            <a:r>
              <a:rPr lang="en-US" sz="4800" dirty="0"/>
              <a:t>WAINSCOTTING</a:t>
            </a:r>
          </a:p>
        </p:txBody>
      </p:sp>
      <p:pic>
        <p:nvPicPr>
          <p:cNvPr id="4" name="Picture 3" descr="p740748639-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731" y="3460864"/>
            <a:ext cx="12844024" cy="8557331"/>
          </a:xfrm>
          <a:prstGeom prst="rect">
            <a:avLst/>
          </a:prstGeom>
        </p:spPr>
      </p:pic>
      <p:sp>
        <p:nvSpPr>
          <p:cNvPr id="8" name="TextBox 7"/>
          <p:cNvSpPr txBox="1"/>
          <p:nvPr/>
        </p:nvSpPr>
        <p:spPr>
          <a:xfrm>
            <a:off x="18337044" y="12265995"/>
            <a:ext cx="2864887" cy="400110"/>
          </a:xfrm>
          <a:prstGeom prst="rect">
            <a:avLst/>
          </a:prstGeom>
          <a:noFill/>
        </p:spPr>
        <p:txBody>
          <a:bodyPr wrap="none" rtlCol="0">
            <a:spAutoFit/>
          </a:bodyPr>
          <a:lstStyle/>
          <a:p>
            <a:r>
              <a:rPr lang="en-US" sz="2000" dirty="0"/>
              <a:t>PHOTO: JEANNE SCHNELL</a:t>
            </a:r>
          </a:p>
        </p:txBody>
      </p:sp>
      <p:sp>
        <p:nvSpPr>
          <p:cNvPr id="9" name="Rectangle 8"/>
          <p:cNvSpPr/>
          <p:nvPr/>
        </p:nvSpPr>
        <p:spPr>
          <a:xfrm>
            <a:off x="2984466" y="15571795"/>
            <a:ext cx="2595582" cy="369332"/>
          </a:xfrm>
          <a:prstGeom prst="rect">
            <a:avLst/>
          </a:prstGeom>
        </p:spPr>
        <p:txBody>
          <a:bodyPr wrap="none">
            <a:spAutoFit/>
          </a:bodyPr>
          <a:lstStyle/>
          <a:p>
            <a:r>
              <a:rPr lang="en-US" dirty="0"/>
              <a:t>PHOTO: JEANNE SCHNELL</a:t>
            </a:r>
          </a:p>
        </p:txBody>
      </p:sp>
    </p:spTree>
    <p:extLst>
      <p:ext uri="{BB962C8B-B14F-4D97-AF65-F5344CB8AC3E}">
        <p14:creationId xmlns:p14="http://schemas.microsoft.com/office/powerpoint/2010/main" val="1276981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descr="AR-1808298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69" y="721995"/>
            <a:ext cx="20248760" cy="13492212"/>
          </a:xfrm>
          <a:prstGeom prst="rect">
            <a:avLst/>
          </a:prstGeom>
        </p:spPr>
      </p:pic>
      <p:sp>
        <p:nvSpPr>
          <p:cNvPr id="2" name="TextBox 1"/>
          <p:cNvSpPr txBox="1"/>
          <p:nvPr/>
        </p:nvSpPr>
        <p:spPr>
          <a:xfrm>
            <a:off x="937394" y="14996580"/>
            <a:ext cx="19695797" cy="646331"/>
          </a:xfrm>
          <a:prstGeom prst="rect">
            <a:avLst/>
          </a:prstGeom>
          <a:noFill/>
        </p:spPr>
        <p:txBody>
          <a:bodyPr wrap="square" rtlCol="0">
            <a:spAutoFit/>
          </a:bodyPr>
          <a:lstStyle/>
          <a:p>
            <a:r>
              <a:rPr lang="en-US" sz="3600" b="1" dirty="0">
                <a:solidFill>
                  <a:srgbClr val="3366FF"/>
                </a:solidFill>
              </a:rPr>
              <a:t>PROPERTY TAXES</a:t>
            </a:r>
            <a:r>
              <a:rPr lang="en-US" sz="3600" dirty="0">
                <a:solidFill>
                  <a:srgbClr val="008000"/>
                </a:solidFill>
              </a:rPr>
              <a:t> </a:t>
            </a:r>
            <a:r>
              <a:rPr lang="en-US" sz="3600" dirty="0"/>
              <a:t>were hardship on </a:t>
            </a:r>
            <a:r>
              <a:rPr lang="en-US" sz="3600" b="1" dirty="0">
                <a:solidFill>
                  <a:srgbClr val="FF6600"/>
                </a:solidFill>
              </a:rPr>
              <a:t>MASHPEES</a:t>
            </a:r>
            <a:r>
              <a:rPr lang="en-US" sz="3600" dirty="0"/>
              <a:t> as well as for </a:t>
            </a:r>
            <a:r>
              <a:rPr lang="en-US" sz="3600" b="1" dirty="0">
                <a:solidFill>
                  <a:srgbClr val="008000"/>
                </a:solidFill>
              </a:rPr>
              <a:t>WEST FALMOUTH”S QUAKER FAMILIES</a:t>
            </a:r>
          </a:p>
        </p:txBody>
      </p:sp>
    </p:spTree>
    <p:extLst>
      <p:ext uri="{BB962C8B-B14F-4D97-AF65-F5344CB8AC3E}">
        <p14:creationId xmlns:p14="http://schemas.microsoft.com/office/powerpoint/2010/main" val="2162405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68345" y="10842233"/>
            <a:ext cx="10972800" cy="3046988"/>
          </a:xfrm>
          <a:prstGeom prst="rect">
            <a:avLst/>
          </a:prstGeom>
        </p:spPr>
        <p:txBody>
          <a:bodyPr>
            <a:spAutoFit/>
          </a:bodyPr>
          <a:lstStyle/>
          <a:p>
            <a:r>
              <a:rPr lang="en-US" sz="4800" dirty="0" err="1"/>
              <a:t>Popponesset</a:t>
            </a:r>
            <a:r>
              <a:rPr lang="en-US" sz="4800" dirty="0"/>
              <a:t> Beach, Inc., </a:t>
            </a:r>
            <a:r>
              <a:rPr lang="en-US" sz="4800" dirty="0" err="1"/>
              <a:t>Popponesset</a:t>
            </a:r>
            <a:r>
              <a:rPr lang="en-US" sz="4800" dirty="0"/>
              <a:t> Corporation, Realty Operators, Fields Point Manufacturing Company, </a:t>
            </a:r>
            <a:r>
              <a:rPr lang="en-US" sz="4800" b="1" dirty="0"/>
              <a:t>and finally the </a:t>
            </a:r>
            <a:r>
              <a:rPr lang="en-US" sz="4800" b="1" dirty="0">
                <a:solidFill>
                  <a:srgbClr val="3366FF"/>
                </a:solidFill>
              </a:rPr>
              <a:t>New Seabury Corporation</a:t>
            </a:r>
            <a:r>
              <a:rPr lang="en-US" sz="4800" dirty="0"/>
              <a:t>.</a:t>
            </a:r>
          </a:p>
        </p:txBody>
      </p:sp>
      <p:sp>
        <p:nvSpPr>
          <p:cNvPr id="6" name="TextBox 5"/>
          <p:cNvSpPr txBox="1"/>
          <p:nvPr/>
        </p:nvSpPr>
        <p:spPr>
          <a:xfrm>
            <a:off x="156312" y="695407"/>
            <a:ext cx="21895738" cy="10248960"/>
          </a:xfrm>
          <a:prstGeom prst="rect">
            <a:avLst/>
          </a:prstGeom>
          <a:noFill/>
        </p:spPr>
        <p:txBody>
          <a:bodyPr wrap="none" rtlCol="0">
            <a:spAutoFit/>
          </a:bodyPr>
          <a:lstStyle/>
          <a:p>
            <a:r>
              <a:rPr lang="en-US" sz="6000" b="1" dirty="0">
                <a:solidFill>
                  <a:srgbClr val="FF0000"/>
                </a:solidFill>
              </a:rPr>
              <a:t>Early 1900s    few residents remained </a:t>
            </a:r>
            <a:r>
              <a:rPr lang="en-US" sz="6000" dirty="0"/>
              <a:t>in South Mashpee</a:t>
            </a:r>
          </a:p>
          <a:p>
            <a:endParaRPr lang="en-US" sz="6000" dirty="0"/>
          </a:p>
          <a:p>
            <a:r>
              <a:rPr lang="en-US" sz="6000" dirty="0"/>
              <a:t>									</a:t>
            </a:r>
            <a:r>
              <a:rPr lang="en-US" sz="6000" b="1" dirty="0">
                <a:solidFill>
                  <a:srgbClr val="FF0000"/>
                </a:solidFill>
              </a:rPr>
              <a:t>land accumulators + speculators </a:t>
            </a:r>
            <a:r>
              <a:rPr lang="en-US" sz="6000" dirty="0"/>
              <a:t>like</a:t>
            </a:r>
          </a:p>
          <a:p>
            <a:r>
              <a:rPr lang="en-US" sz="6000" dirty="0"/>
              <a:t>Est.	 </a:t>
            </a:r>
            <a:r>
              <a:rPr lang="en-US" sz="6000" b="1" dirty="0"/>
              <a:t>1917	</a:t>
            </a:r>
            <a:r>
              <a:rPr lang="en-US" sz="6000" dirty="0"/>
              <a:t>	  </a:t>
            </a:r>
            <a:r>
              <a:rPr lang="en-US" sz="6000" b="1" dirty="0">
                <a:solidFill>
                  <a:srgbClr val="3366FF"/>
                </a:solidFill>
              </a:rPr>
              <a:t>THE GREATER COTUIT SHORE COMPANY </a:t>
            </a:r>
          </a:p>
          <a:p>
            <a:r>
              <a:rPr lang="en-US" sz="6000" dirty="0"/>
              <a:t>									</a:t>
            </a:r>
            <a:r>
              <a:rPr lang="en-US" sz="6000" b="1" dirty="0"/>
              <a:t>purchased much </a:t>
            </a:r>
            <a:r>
              <a:rPr lang="en-US" sz="6000" dirty="0"/>
              <a:t>of </a:t>
            </a:r>
            <a:r>
              <a:rPr lang="en-US" sz="6000" dirty="0">
                <a:solidFill>
                  <a:srgbClr val="FF6600"/>
                </a:solidFill>
              </a:rPr>
              <a:t>Mashpee’s shores</a:t>
            </a:r>
          </a:p>
          <a:p>
            <a:r>
              <a:rPr lang="en-US" sz="6000" dirty="0"/>
              <a:t>									known today as </a:t>
            </a:r>
            <a:r>
              <a:rPr lang="en-US" sz="6000" u="sng" dirty="0"/>
              <a:t>POPPONESSET + NEW SEABURY</a:t>
            </a:r>
          </a:p>
          <a:p>
            <a:endParaRPr lang="en-US" sz="6000" dirty="0"/>
          </a:p>
          <a:p>
            <a:r>
              <a:rPr lang="en-US" sz="6000" dirty="0"/>
              <a:t>From </a:t>
            </a:r>
            <a:r>
              <a:rPr lang="en-US" sz="6000" b="1" dirty="0"/>
              <a:t>1929		</a:t>
            </a:r>
            <a:r>
              <a:rPr lang="en-US" sz="6000" b="1" dirty="0">
                <a:solidFill>
                  <a:srgbClr val="3366FF"/>
                </a:solidFill>
              </a:rPr>
              <a:t>MALCOLM G. CHACE</a:t>
            </a:r>
            <a:r>
              <a:rPr lang="en-US" sz="6000" b="1" dirty="0"/>
              <a:t>, </a:t>
            </a:r>
            <a:r>
              <a:rPr lang="en-US" sz="6000" dirty="0"/>
              <a:t>an industrialist </a:t>
            </a:r>
            <a:r>
              <a:rPr lang="en-US" sz="6000" b="1" dirty="0"/>
              <a:t>from Rhode Island</a:t>
            </a:r>
          </a:p>
          <a:p>
            <a:r>
              <a:rPr lang="en-US" sz="6000" dirty="0"/>
              <a:t>								    </a:t>
            </a:r>
            <a:r>
              <a:rPr lang="en-US" sz="6000" b="1" dirty="0"/>
              <a:t>BOUGHT LANDS </a:t>
            </a:r>
            <a:r>
              <a:rPr lang="en-US" sz="6000" dirty="0"/>
              <a:t>of </a:t>
            </a:r>
            <a:r>
              <a:rPr lang="en-US" sz="6000" u="sng" dirty="0"/>
              <a:t>GREATER COTUIT SHORE COMPANY</a:t>
            </a:r>
          </a:p>
          <a:p>
            <a:r>
              <a:rPr lang="en-US" sz="6000" dirty="0"/>
              <a:t>									+ </a:t>
            </a:r>
            <a:r>
              <a:rPr lang="en-US" sz="6000" u="sng" dirty="0"/>
              <a:t>CRANBERRY GROWERS</a:t>
            </a:r>
            <a:r>
              <a:rPr lang="en-US" sz="6000" dirty="0"/>
              <a:t> + </a:t>
            </a:r>
            <a:r>
              <a:rPr lang="en-US" sz="6000" u="sng" dirty="0"/>
              <a:t>LOCAL RESIDENCES</a:t>
            </a:r>
          </a:p>
          <a:p>
            <a:r>
              <a:rPr lang="en-US" sz="6000" dirty="0"/>
              <a:t>									</a:t>
            </a:r>
            <a:r>
              <a:rPr lang="en-US" sz="6000" b="1" dirty="0">
                <a:solidFill>
                  <a:srgbClr val="3366FF"/>
                </a:solidFill>
              </a:rPr>
              <a:t>CHACE </a:t>
            </a:r>
            <a:r>
              <a:rPr lang="en-US" sz="6000" b="1" dirty="0"/>
              <a:t>CREATED NEW BUSINESSES:</a:t>
            </a:r>
          </a:p>
        </p:txBody>
      </p:sp>
      <p:sp>
        <p:nvSpPr>
          <p:cNvPr id="8" name="TextBox 7"/>
          <p:cNvSpPr txBox="1"/>
          <p:nvPr/>
        </p:nvSpPr>
        <p:spPr>
          <a:xfrm>
            <a:off x="3658861" y="15208225"/>
            <a:ext cx="14271142" cy="769441"/>
          </a:xfrm>
          <a:prstGeom prst="rect">
            <a:avLst/>
          </a:prstGeom>
          <a:noFill/>
        </p:spPr>
        <p:txBody>
          <a:bodyPr wrap="none" rtlCol="0">
            <a:spAutoFit/>
          </a:bodyPr>
          <a:lstStyle/>
          <a:p>
            <a:r>
              <a:rPr lang="en-US" sz="4400" dirty="0"/>
              <a:t>https://</a:t>
            </a:r>
            <a:r>
              <a:rPr lang="en-US" sz="4400" dirty="0" err="1"/>
              <a:t>peninsulacouncil.com</a:t>
            </a:r>
            <a:r>
              <a:rPr lang="en-US" sz="4400" dirty="0"/>
              <a:t>/the-</a:t>
            </a:r>
            <a:r>
              <a:rPr lang="en-US" sz="4400" dirty="0" err="1"/>
              <a:t>peninsuala</a:t>
            </a:r>
            <a:r>
              <a:rPr lang="en-US" sz="4400" dirty="0"/>
              <a:t>-council/history</a:t>
            </a:r>
            <a:r>
              <a:rPr lang="en-US" dirty="0"/>
              <a:t>/</a:t>
            </a:r>
          </a:p>
        </p:txBody>
      </p:sp>
      <p:sp>
        <p:nvSpPr>
          <p:cNvPr id="9" name="TextBox 8"/>
          <p:cNvSpPr txBox="1"/>
          <p:nvPr/>
        </p:nvSpPr>
        <p:spPr>
          <a:xfrm>
            <a:off x="4445061" y="14119764"/>
            <a:ext cx="14960345" cy="1015663"/>
          </a:xfrm>
          <a:prstGeom prst="rect">
            <a:avLst/>
          </a:prstGeom>
          <a:noFill/>
        </p:spPr>
        <p:txBody>
          <a:bodyPr wrap="none" rtlCol="0">
            <a:spAutoFit/>
          </a:bodyPr>
          <a:lstStyle/>
          <a:p>
            <a:r>
              <a:rPr lang="en-US" sz="6000" b="1" dirty="0">
                <a:solidFill>
                  <a:srgbClr val="3366FF"/>
                </a:solidFill>
              </a:rPr>
              <a:t>CHACE’S SONS </a:t>
            </a:r>
            <a:r>
              <a:rPr lang="en-US" sz="6000" dirty="0"/>
              <a:t>created </a:t>
            </a:r>
            <a:r>
              <a:rPr lang="en-US" sz="6000" b="1" dirty="0">
                <a:solidFill>
                  <a:srgbClr val="3366FF"/>
                </a:solidFill>
              </a:rPr>
              <a:t>NEW SEABURY RESORT</a:t>
            </a:r>
          </a:p>
        </p:txBody>
      </p:sp>
      <p:sp>
        <p:nvSpPr>
          <p:cNvPr id="10" name="TextBox 9"/>
          <p:cNvSpPr txBox="1"/>
          <p:nvPr/>
        </p:nvSpPr>
        <p:spPr>
          <a:xfrm>
            <a:off x="1572402" y="14119764"/>
            <a:ext cx="2934066" cy="1015663"/>
          </a:xfrm>
          <a:prstGeom prst="rect">
            <a:avLst/>
          </a:prstGeom>
          <a:noFill/>
        </p:spPr>
        <p:txBody>
          <a:bodyPr wrap="none" rtlCol="0">
            <a:spAutoFit/>
          </a:bodyPr>
          <a:lstStyle/>
          <a:p>
            <a:r>
              <a:rPr lang="en-US" sz="6000" dirty="0"/>
              <a:t>1960 -82</a:t>
            </a:r>
          </a:p>
        </p:txBody>
      </p:sp>
    </p:spTree>
    <p:extLst>
      <p:ext uri="{BB962C8B-B14F-4D97-AF65-F5344CB8AC3E}">
        <p14:creationId xmlns:p14="http://schemas.microsoft.com/office/powerpoint/2010/main" val="284853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descr="MapHolly20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1114" y="583191"/>
            <a:ext cx="9862594" cy="6288932"/>
          </a:xfrm>
          <a:prstGeom prst="rect">
            <a:avLst/>
          </a:prstGeom>
        </p:spPr>
      </p:pic>
      <p:pic>
        <p:nvPicPr>
          <p:cNvPr id="3" name="Picture 2" descr="Unknow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687" y="2076951"/>
            <a:ext cx="6244332" cy="4155319"/>
          </a:xfrm>
          <a:prstGeom prst="rect">
            <a:avLst/>
          </a:prstGeom>
        </p:spPr>
      </p:pic>
      <p:sp>
        <p:nvSpPr>
          <p:cNvPr id="4" name="TextBox 3"/>
          <p:cNvSpPr txBox="1"/>
          <p:nvPr/>
        </p:nvSpPr>
        <p:spPr>
          <a:xfrm>
            <a:off x="313132" y="621253"/>
            <a:ext cx="11050396" cy="1015663"/>
          </a:xfrm>
          <a:prstGeom prst="rect">
            <a:avLst/>
          </a:prstGeom>
          <a:noFill/>
        </p:spPr>
        <p:txBody>
          <a:bodyPr wrap="none" rtlCol="0">
            <a:spAutoFit/>
          </a:bodyPr>
          <a:lstStyle/>
          <a:p>
            <a:r>
              <a:rPr lang="en-US" sz="6000" dirty="0">
                <a:solidFill>
                  <a:srgbClr val="FF6600"/>
                </a:solidFill>
              </a:rPr>
              <a:t>1970 -1980s   LAND  of  MASHPEES</a:t>
            </a:r>
          </a:p>
        </p:txBody>
      </p:sp>
      <p:pic>
        <p:nvPicPr>
          <p:cNvPr id="5" name="Picture 4" descr="the-club-at-new-seabu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220" y="7091552"/>
            <a:ext cx="15575878" cy="8749263"/>
          </a:xfrm>
          <a:prstGeom prst="rect">
            <a:avLst/>
          </a:prstGeom>
        </p:spPr>
      </p:pic>
      <p:pic>
        <p:nvPicPr>
          <p:cNvPr id="6" name="Picture 5" descr="1547671473424152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657" y="9705518"/>
            <a:ext cx="4876151" cy="3240609"/>
          </a:xfrm>
          <a:prstGeom prst="rect">
            <a:avLst/>
          </a:prstGeom>
        </p:spPr>
      </p:pic>
    </p:spTree>
    <p:extLst>
      <p:ext uri="{BB962C8B-B14F-4D97-AF65-F5344CB8AC3E}">
        <p14:creationId xmlns:p14="http://schemas.microsoft.com/office/powerpoint/2010/main" val="1342759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761719" y="4574499"/>
            <a:ext cx="4314102" cy="1569660"/>
          </a:xfrm>
          <a:prstGeom prst="rect">
            <a:avLst/>
          </a:prstGeom>
          <a:noFill/>
        </p:spPr>
        <p:txBody>
          <a:bodyPr wrap="none" rtlCol="0">
            <a:spAutoFit/>
          </a:bodyPr>
          <a:lstStyle/>
          <a:p>
            <a:pPr marL="914400" indent="-914400">
              <a:buAutoNum type="arabicPlain" startAt="1978"/>
            </a:pPr>
            <a:r>
              <a:rPr lang="en-US" sz="4800" b="1" dirty="0">
                <a:solidFill>
                  <a:srgbClr val="3366FF"/>
                </a:solidFill>
              </a:rPr>
              <a:t>   JAN 6</a:t>
            </a:r>
          </a:p>
          <a:p>
            <a:r>
              <a:rPr lang="en-US" sz="4800" b="1" dirty="0">
                <a:solidFill>
                  <a:srgbClr val="3366FF"/>
                </a:solidFill>
              </a:rPr>
              <a:t>New York Times</a:t>
            </a:r>
          </a:p>
        </p:txBody>
      </p:sp>
      <p:sp>
        <p:nvSpPr>
          <p:cNvPr id="3" name="Rectangle 2"/>
          <p:cNvSpPr/>
          <p:nvPr/>
        </p:nvSpPr>
        <p:spPr>
          <a:xfrm>
            <a:off x="5932054" y="4197936"/>
            <a:ext cx="15351230" cy="2800767"/>
          </a:xfrm>
          <a:prstGeom prst="rect">
            <a:avLst/>
          </a:prstGeom>
        </p:spPr>
        <p:txBody>
          <a:bodyPr wrap="square">
            <a:spAutoFit/>
          </a:bodyPr>
          <a:lstStyle/>
          <a:p>
            <a:r>
              <a:rPr lang="en-US" sz="4400" b="1" dirty="0">
                <a:solidFill>
                  <a:srgbClr val="3366FF"/>
                </a:solidFill>
              </a:rPr>
              <a:t>BOSTON</a:t>
            </a:r>
            <a:r>
              <a:rPr lang="en-US" sz="4400" dirty="0"/>
              <a:t>, Jan.6—</a:t>
            </a:r>
            <a:r>
              <a:rPr lang="en-US" sz="4400" b="1" dirty="0"/>
              <a:t>A Federal jury decided today</a:t>
            </a:r>
          </a:p>
          <a:p>
            <a:r>
              <a:rPr lang="en-US" sz="4400" b="1" dirty="0"/>
              <a:t>that the Wampanoag Indians of the Cape Cod town of Mashpee were </a:t>
            </a:r>
            <a:r>
              <a:rPr lang="en-US" sz="4400" b="1" dirty="0">
                <a:solidFill>
                  <a:srgbClr val="C55A11"/>
                </a:solidFill>
              </a:rPr>
              <a:t>not a tribe on key legal dates </a:t>
            </a:r>
            <a:r>
              <a:rPr lang="en-US" sz="4400" b="1" dirty="0"/>
              <a:t>of their history</a:t>
            </a:r>
            <a:r>
              <a:rPr lang="en-US" sz="4400" i="1" dirty="0"/>
              <a:t>, thus balking the Indians’ claim to a vast tract of land in the town</a:t>
            </a:r>
            <a:r>
              <a:rPr lang="mr-IN" sz="4400" i="1" dirty="0"/>
              <a:t>…</a:t>
            </a:r>
            <a:endParaRPr lang="en-US" sz="4400" i="1" dirty="0"/>
          </a:p>
        </p:txBody>
      </p:sp>
      <p:sp>
        <p:nvSpPr>
          <p:cNvPr id="4" name="Rectangle 3"/>
          <p:cNvSpPr/>
          <p:nvPr/>
        </p:nvSpPr>
        <p:spPr>
          <a:xfrm>
            <a:off x="5926997" y="7061534"/>
            <a:ext cx="14003522" cy="7478970"/>
          </a:xfrm>
          <a:prstGeom prst="rect">
            <a:avLst/>
          </a:prstGeom>
        </p:spPr>
        <p:txBody>
          <a:bodyPr wrap="square">
            <a:spAutoFit/>
          </a:bodyPr>
          <a:lstStyle/>
          <a:p>
            <a:r>
              <a:rPr lang="en-US" sz="4000" b="1" dirty="0"/>
              <a:t>21 Hours of Deliberations</a:t>
            </a:r>
          </a:p>
          <a:p>
            <a:r>
              <a:rPr lang="en-US" sz="4000" b="1" dirty="0"/>
              <a:t>The jury of eight men and four women</a:t>
            </a:r>
            <a:r>
              <a:rPr lang="en-US" sz="4000" b="1" dirty="0">
                <a:solidFill>
                  <a:schemeClr val="accent6">
                    <a:lumMod val="75000"/>
                  </a:schemeClr>
                </a:solidFill>
              </a:rPr>
              <a:t>, all whites</a:t>
            </a:r>
            <a:r>
              <a:rPr lang="en-US" sz="4000" dirty="0"/>
              <a:t>, had deliberated more than 21 hours. </a:t>
            </a:r>
            <a:r>
              <a:rPr lang="en-US" sz="4000" b="1" dirty="0"/>
              <a:t>They found that the Indian group was </a:t>
            </a:r>
            <a:r>
              <a:rPr lang="en-US" sz="4000" b="1" dirty="0">
                <a:solidFill>
                  <a:srgbClr val="3366FF"/>
                </a:solidFill>
              </a:rPr>
              <a:t>not a tribe </a:t>
            </a:r>
            <a:r>
              <a:rPr lang="en-US" sz="4000" b="1" dirty="0">
                <a:solidFill>
                  <a:srgbClr val="C55A11"/>
                </a:solidFill>
              </a:rPr>
              <a:t>in 1870</a:t>
            </a:r>
            <a:r>
              <a:rPr lang="en-US" sz="4000" dirty="0">
                <a:solidFill>
                  <a:srgbClr val="C55A11"/>
                </a:solidFill>
              </a:rPr>
              <a:t>, </a:t>
            </a:r>
            <a:r>
              <a:rPr lang="en-US" sz="4000" dirty="0"/>
              <a:t>when, the Indians charged, their lands were taken from them, </a:t>
            </a:r>
            <a:r>
              <a:rPr lang="en-US" sz="4000" b="1" dirty="0">
                <a:solidFill>
                  <a:srgbClr val="C55A11"/>
                </a:solidFill>
              </a:rPr>
              <a:t>or in August 1976</a:t>
            </a:r>
            <a:r>
              <a:rPr lang="en-US" sz="4000" b="1" dirty="0"/>
              <a:t>, </a:t>
            </a:r>
            <a:r>
              <a:rPr lang="en-US" sz="4000" dirty="0"/>
              <a:t>when they filed their lawsuit in Federal District Court, seeking all of the town's undeveloped land.</a:t>
            </a:r>
          </a:p>
          <a:p>
            <a:r>
              <a:rPr lang="en-US" sz="4000" b="1" dirty="0"/>
              <a:t>The jury did find that the group </a:t>
            </a:r>
            <a:r>
              <a:rPr lang="en-US" sz="4000" b="1" dirty="0">
                <a:solidFill>
                  <a:srgbClr val="3366FF"/>
                </a:solidFill>
              </a:rPr>
              <a:t>was a tribe </a:t>
            </a:r>
            <a:r>
              <a:rPr lang="en-US" sz="4000" b="1" dirty="0"/>
              <a:t>on </a:t>
            </a:r>
            <a:r>
              <a:rPr lang="en-US" sz="4000" b="1" i="1" dirty="0"/>
              <a:t>two of the six dates</a:t>
            </a:r>
            <a:r>
              <a:rPr lang="en-US" sz="4000" b="1" dirty="0"/>
              <a:t> in question</a:t>
            </a:r>
            <a:r>
              <a:rPr lang="en-US" sz="4000" dirty="0"/>
              <a:t>, in </a:t>
            </a:r>
            <a:r>
              <a:rPr lang="en-US" sz="4000" b="1" dirty="0">
                <a:solidFill>
                  <a:srgbClr val="C55A11"/>
                </a:solidFill>
              </a:rPr>
              <a:t>1834</a:t>
            </a:r>
            <a:r>
              <a:rPr lang="en-US" sz="4000" dirty="0"/>
              <a:t>, when it succeeded in having a </a:t>
            </a:r>
            <a:r>
              <a:rPr lang="en-US" sz="4000" b="1" dirty="0"/>
              <a:t>plantation declared an “Indian district” </a:t>
            </a:r>
            <a:r>
              <a:rPr lang="en-US" sz="4000" dirty="0"/>
              <a:t>by the </a:t>
            </a:r>
            <a:r>
              <a:rPr lang="en-US" sz="4000" b="1" dirty="0"/>
              <a:t>Massachusetts Legislature</a:t>
            </a:r>
            <a:r>
              <a:rPr lang="en-US" sz="4000" dirty="0"/>
              <a:t>, and in </a:t>
            </a:r>
            <a:r>
              <a:rPr lang="en-US" sz="4000" b="1" dirty="0">
                <a:solidFill>
                  <a:srgbClr val="C55A11"/>
                </a:solidFill>
              </a:rPr>
              <a:t>1842</a:t>
            </a:r>
            <a:r>
              <a:rPr lang="en-US" sz="4000" b="1" dirty="0"/>
              <a:t>,</a:t>
            </a:r>
            <a:r>
              <a:rPr lang="en-US" sz="4000" dirty="0"/>
              <a:t> when each Indian in </a:t>
            </a:r>
            <a:r>
              <a:rPr lang="en-US" sz="4000" b="1" dirty="0"/>
              <a:t>Mashpee was </a:t>
            </a:r>
            <a:r>
              <a:rPr lang="en-US" sz="4000" b="1" dirty="0" err="1"/>
              <a:t>alloted</a:t>
            </a:r>
            <a:r>
              <a:rPr lang="en-US" sz="4000" b="1" dirty="0"/>
              <a:t> 60 acres of land </a:t>
            </a:r>
            <a:r>
              <a:rPr lang="en-US" sz="4000" dirty="0"/>
              <a:t>that they had formerly held in common.</a:t>
            </a:r>
          </a:p>
        </p:txBody>
      </p:sp>
      <p:sp>
        <p:nvSpPr>
          <p:cNvPr id="5" name="Rectangle 4"/>
          <p:cNvSpPr/>
          <p:nvPr/>
        </p:nvSpPr>
        <p:spPr>
          <a:xfrm>
            <a:off x="5861140" y="14680454"/>
            <a:ext cx="14328553" cy="1323439"/>
          </a:xfrm>
          <a:prstGeom prst="rect">
            <a:avLst/>
          </a:prstGeom>
        </p:spPr>
        <p:txBody>
          <a:bodyPr wrap="square">
            <a:spAutoFit/>
          </a:bodyPr>
          <a:lstStyle/>
          <a:p>
            <a:r>
              <a:rPr lang="en-US" sz="4000" b="1" dirty="0"/>
              <a:t>But the jury found that </a:t>
            </a:r>
            <a:r>
              <a:rPr lang="en-US" sz="4000" b="1" dirty="0">
                <a:solidFill>
                  <a:srgbClr val="3366FF"/>
                </a:solidFill>
              </a:rPr>
              <a:t>no tribe existed </a:t>
            </a:r>
            <a:r>
              <a:rPr lang="en-US" sz="4000" dirty="0"/>
              <a:t>in </a:t>
            </a:r>
            <a:r>
              <a:rPr lang="en-US" sz="4000" b="1" dirty="0">
                <a:solidFill>
                  <a:srgbClr val="C55A11"/>
                </a:solidFill>
              </a:rPr>
              <a:t>1790, 1869, 1870 or 1976,</a:t>
            </a:r>
            <a:r>
              <a:rPr lang="en-US" sz="4000" dirty="0"/>
              <a:t> and that </a:t>
            </a:r>
            <a:r>
              <a:rPr lang="en-US" sz="4000" b="1" dirty="0">
                <a:solidFill>
                  <a:srgbClr val="3366FF"/>
                </a:solidFill>
              </a:rPr>
              <a:t>no tribe existed continuously.</a:t>
            </a:r>
          </a:p>
        </p:txBody>
      </p:sp>
      <p:sp>
        <p:nvSpPr>
          <p:cNvPr id="6" name="TextBox 5"/>
          <p:cNvSpPr txBox="1"/>
          <p:nvPr/>
        </p:nvSpPr>
        <p:spPr>
          <a:xfrm>
            <a:off x="725689" y="6844669"/>
            <a:ext cx="4665140" cy="8402302"/>
          </a:xfrm>
          <a:prstGeom prst="rect">
            <a:avLst/>
          </a:prstGeom>
          <a:noFill/>
        </p:spPr>
        <p:txBody>
          <a:bodyPr wrap="square" rtlCol="0">
            <a:spAutoFit/>
          </a:bodyPr>
          <a:lstStyle/>
          <a:p>
            <a:r>
              <a:rPr lang="en-US" sz="3600" b="1" dirty="0">
                <a:solidFill>
                  <a:srgbClr val="3366FF"/>
                </a:solidFill>
              </a:rPr>
              <a:t>NOT a TRIBE:</a:t>
            </a:r>
          </a:p>
          <a:p>
            <a:r>
              <a:rPr lang="en-US" sz="3600" dirty="0"/>
              <a:t>1870</a:t>
            </a:r>
          </a:p>
          <a:p>
            <a:r>
              <a:rPr lang="en-US" sz="3600" dirty="0"/>
              <a:t>1976</a:t>
            </a:r>
          </a:p>
          <a:p>
            <a:endParaRPr lang="en-US" sz="3600" dirty="0"/>
          </a:p>
          <a:p>
            <a:endParaRPr lang="en-US" sz="3600" dirty="0"/>
          </a:p>
          <a:p>
            <a:r>
              <a:rPr lang="en-US" sz="3600" b="1" dirty="0">
                <a:solidFill>
                  <a:srgbClr val="3366FF"/>
                </a:solidFill>
              </a:rPr>
              <a:t>WAS a TRIBE</a:t>
            </a:r>
          </a:p>
          <a:p>
            <a:r>
              <a:rPr lang="en-US" sz="3600" dirty="0"/>
              <a:t>1834</a:t>
            </a:r>
          </a:p>
          <a:p>
            <a:r>
              <a:rPr lang="en-US" sz="3600" dirty="0"/>
              <a:t>1842</a:t>
            </a:r>
          </a:p>
          <a:p>
            <a:endParaRPr lang="en-US" sz="3600" dirty="0"/>
          </a:p>
          <a:p>
            <a:endParaRPr lang="en-US" sz="3600" b="1" dirty="0">
              <a:solidFill>
                <a:srgbClr val="3366FF"/>
              </a:solidFill>
            </a:endParaRPr>
          </a:p>
          <a:p>
            <a:r>
              <a:rPr lang="en-US" sz="3600" b="1" dirty="0">
                <a:solidFill>
                  <a:srgbClr val="3366FF"/>
                </a:solidFill>
              </a:rPr>
              <a:t>NO TRIBE EXISTED</a:t>
            </a:r>
          </a:p>
          <a:p>
            <a:r>
              <a:rPr lang="en-US" sz="3600" dirty="0"/>
              <a:t>1790</a:t>
            </a:r>
          </a:p>
          <a:p>
            <a:r>
              <a:rPr lang="en-US" sz="3600" dirty="0"/>
              <a:t>1869</a:t>
            </a:r>
          </a:p>
          <a:p>
            <a:r>
              <a:rPr lang="en-US" sz="3600" dirty="0"/>
              <a:t>1870</a:t>
            </a:r>
          </a:p>
          <a:p>
            <a:r>
              <a:rPr lang="en-US" sz="3600" dirty="0"/>
              <a:t>1976</a:t>
            </a:r>
          </a:p>
        </p:txBody>
      </p:sp>
      <p:sp>
        <p:nvSpPr>
          <p:cNvPr id="8" name="Rectangle 7"/>
          <p:cNvSpPr/>
          <p:nvPr/>
        </p:nvSpPr>
        <p:spPr>
          <a:xfrm>
            <a:off x="712420" y="588521"/>
            <a:ext cx="21233180" cy="3662541"/>
          </a:xfrm>
          <a:prstGeom prst="rect">
            <a:avLst/>
          </a:prstGeom>
        </p:spPr>
        <p:txBody>
          <a:bodyPr wrap="square">
            <a:spAutoFit/>
          </a:bodyPr>
          <a:lstStyle/>
          <a:p>
            <a:r>
              <a:rPr lang="en-US" sz="6000" b="1" dirty="0">
                <a:solidFill>
                  <a:srgbClr val="FF6600"/>
                </a:solidFill>
              </a:rPr>
              <a:t>1970s </a:t>
            </a:r>
            <a:r>
              <a:rPr lang="en-US" sz="4400" b="1" dirty="0">
                <a:solidFill>
                  <a:srgbClr val="FF6600"/>
                </a:solidFill>
              </a:rPr>
              <a:t>  </a:t>
            </a:r>
            <a:r>
              <a:rPr lang="en-US" sz="6000" b="1" dirty="0">
                <a:solidFill>
                  <a:srgbClr val="FF6600"/>
                </a:solidFill>
              </a:rPr>
              <a:t>HOW MASHPEE WAMPANOAG LOST THEIR LAND </a:t>
            </a:r>
            <a:r>
              <a:rPr lang="en-US" sz="4400" b="1" dirty="0">
                <a:solidFill>
                  <a:srgbClr val="FF6600"/>
                </a:solidFill>
              </a:rPr>
              <a:t>--						</a:t>
            </a:r>
          </a:p>
          <a:p>
            <a:r>
              <a:rPr lang="en-US" sz="4400" b="1" dirty="0">
                <a:solidFill>
                  <a:srgbClr val="C55A11"/>
                </a:solidFill>
              </a:rPr>
              <a:t>					  </a:t>
            </a:r>
            <a:r>
              <a:rPr lang="en-US" sz="4400" b="1" dirty="0">
                <a:solidFill>
                  <a:srgbClr val="FF6600"/>
                </a:solidFill>
              </a:rPr>
              <a:t>Russell Peters</a:t>
            </a:r>
            <a:r>
              <a:rPr lang="en-US" sz="4400" dirty="0">
                <a:solidFill>
                  <a:srgbClr val="C55A11"/>
                </a:solidFill>
              </a:rPr>
              <a:t>, </a:t>
            </a:r>
            <a:r>
              <a:rPr lang="en-US" sz="4400" b="1" dirty="0">
                <a:solidFill>
                  <a:srgbClr val="000000"/>
                </a:solidFill>
              </a:rPr>
              <a:t>president of the </a:t>
            </a:r>
            <a:r>
              <a:rPr lang="en-US" sz="4400" b="1" dirty="0">
                <a:solidFill>
                  <a:srgbClr val="FF6600"/>
                </a:solidFill>
              </a:rPr>
              <a:t>Mashpee Wampanoag Indian Tribal Council</a:t>
            </a:r>
            <a:r>
              <a:rPr lang="en-US" sz="4400" dirty="0">
                <a:solidFill>
                  <a:srgbClr val="C55A11"/>
                </a:solidFill>
              </a:rPr>
              <a:t>,</a:t>
            </a:r>
            <a:r>
              <a:rPr lang="en-US" sz="3600" dirty="0"/>
              <a:t> </a:t>
            </a:r>
          </a:p>
          <a:p>
            <a:r>
              <a:rPr lang="en-US" sz="3600" dirty="0"/>
              <a:t>					          </a:t>
            </a:r>
            <a:r>
              <a:rPr lang="en-US" sz="4000" dirty="0"/>
              <a:t>called the verdict unfair shortly after was returned at 1:50 P.M.</a:t>
            </a:r>
          </a:p>
          <a:p>
            <a:pPr algn="ctr"/>
            <a:r>
              <a:rPr lang="en-US" sz="4400" dirty="0"/>
              <a:t>“</a:t>
            </a:r>
            <a:r>
              <a:rPr lang="en-US" sz="4400" b="1" dirty="0"/>
              <a:t>What we are dealing with is </a:t>
            </a:r>
            <a:r>
              <a:rPr lang="en-US" sz="4400" b="1" dirty="0">
                <a:solidFill>
                  <a:srgbClr val="FF6600"/>
                </a:solidFill>
              </a:rPr>
              <a:t>200 years of injustice toward the Indians,” </a:t>
            </a:r>
            <a:r>
              <a:rPr lang="en-US" sz="4400" dirty="0"/>
              <a:t>he said.</a:t>
            </a:r>
          </a:p>
          <a:p>
            <a:pPr algn="ctr"/>
            <a:r>
              <a:rPr lang="en-US" sz="4400" dirty="0"/>
              <a:t> </a:t>
            </a:r>
            <a:r>
              <a:rPr lang="en-US" sz="4400" b="1" dirty="0"/>
              <a:t>“This is just another example of that </a:t>
            </a:r>
            <a:r>
              <a:rPr lang="en-US" sz="4400" b="1" dirty="0">
                <a:solidFill>
                  <a:srgbClr val="FF6600"/>
                </a:solidFill>
              </a:rPr>
              <a:t>injustice cloaked in the halls of justice.”</a:t>
            </a:r>
          </a:p>
        </p:txBody>
      </p:sp>
    </p:spTree>
    <p:extLst>
      <p:ext uri="{BB962C8B-B14F-4D97-AF65-F5344CB8AC3E}">
        <p14:creationId xmlns:p14="http://schemas.microsoft.com/office/powerpoint/2010/main" val="3433095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descr="IMG_97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57" y="1468746"/>
            <a:ext cx="11118412" cy="8338809"/>
          </a:xfrm>
          <a:prstGeom prst="rect">
            <a:avLst/>
          </a:prstGeom>
        </p:spPr>
      </p:pic>
      <p:sp>
        <p:nvSpPr>
          <p:cNvPr id="3" name="TextBox 2"/>
          <p:cNvSpPr txBox="1"/>
          <p:nvPr/>
        </p:nvSpPr>
        <p:spPr>
          <a:xfrm>
            <a:off x="204164" y="347765"/>
            <a:ext cx="16398400" cy="1015663"/>
          </a:xfrm>
          <a:prstGeom prst="rect">
            <a:avLst/>
          </a:prstGeom>
          <a:noFill/>
        </p:spPr>
        <p:txBody>
          <a:bodyPr wrap="none" rtlCol="0">
            <a:spAutoFit/>
          </a:bodyPr>
          <a:lstStyle/>
          <a:p>
            <a:r>
              <a:rPr lang="en-US" sz="6000" dirty="0"/>
              <a:t>1970s   ARCHIVES from WEST FALMOUTH QUAKERS </a:t>
            </a:r>
          </a:p>
        </p:txBody>
      </p:sp>
      <p:pic>
        <p:nvPicPr>
          <p:cNvPr id="4" name="Picture 3" descr="IMG_97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289" y="7396134"/>
            <a:ext cx="6168453" cy="8222596"/>
          </a:xfrm>
          <a:prstGeom prst="rect">
            <a:avLst/>
          </a:prstGeom>
        </p:spPr>
      </p:pic>
      <p:pic>
        <p:nvPicPr>
          <p:cNvPr id="5" name="Picture 4" descr="IMG_973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0268" y="7874994"/>
            <a:ext cx="10424592" cy="7818444"/>
          </a:xfrm>
          <a:prstGeom prst="rect">
            <a:avLst/>
          </a:prstGeom>
        </p:spPr>
      </p:pic>
      <p:pic>
        <p:nvPicPr>
          <p:cNvPr id="6" name="Picture 5" descr="IMG_974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5205" y="1468746"/>
            <a:ext cx="4683261" cy="6242823"/>
          </a:xfrm>
          <a:prstGeom prst="rect">
            <a:avLst/>
          </a:prstGeom>
        </p:spPr>
      </p:pic>
      <p:pic>
        <p:nvPicPr>
          <p:cNvPr id="7" name="Picture 6" descr="IMG_974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492" y="8773460"/>
            <a:ext cx="5715195" cy="7551424"/>
          </a:xfrm>
          <a:prstGeom prst="rect">
            <a:avLst/>
          </a:prstGeom>
        </p:spPr>
      </p:pic>
      <p:pic>
        <p:nvPicPr>
          <p:cNvPr id="8" name="Picture 7" descr="IMG_973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4276" y="884209"/>
            <a:ext cx="5242476" cy="6722042"/>
          </a:xfrm>
          <a:prstGeom prst="rect">
            <a:avLst/>
          </a:prstGeom>
        </p:spPr>
      </p:pic>
    </p:spTree>
    <p:extLst>
      <p:ext uri="{BB962C8B-B14F-4D97-AF65-F5344CB8AC3E}">
        <p14:creationId xmlns:p14="http://schemas.microsoft.com/office/powerpoint/2010/main" val="153211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Mass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255" y="8272141"/>
            <a:ext cx="10751394" cy="8187058"/>
          </a:xfrm>
          <a:prstGeom prst="rect">
            <a:avLst/>
          </a:prstGeom>
        </p:spPr>
      </p:pic>
      <p:sp>
        <p:nvSpPr>
          <p:cNvPr id="3" name="TextBox 2"/>
          <p:cNvSpPr txBox="1"/>
          <p:nvPr/>
        </p:nvSpPr>
        <p:spPr>
          <a:xfrm>
            <a:off x="1039016" y="1558609"/>
            <a:ext cx="20906584" cy="7493718"/>
          </a:xfrm>
          <a:prstGeom prst="rect">
            <a:avLst/>
          </a:prstGeom>
          <a:noFill/>
        </p:spPr>
        <p:txBody>
          <a:bodyPr wrap="square" rtlCol="0">
            <a:spAutoFit/>
          </a:bodyPr>
          <a:lstStyle/>
          <a:p>
            <a:pPr>
              <a:lnSpc>
                <a:spcPct val="120000"/>
              </a:lnSpc>
            </a:pPr>
            <a:r>
              <a:rPr lang="en-US" sz="4800" b="1" u="sng" dirty="0">
                <a:solidFill>
                  <a:srgbClr val="FF0000"/>
                </a:solidFill>
              </a:rPr>
              <a:t>1600</a:t>
            </a:r>
            <a:r>
              <a:rPr lang="en-US" sz="4800" u="sng" dirty="0">
                <a:solidFill>
                  <a:srgbClr val="008000"/>
                </a:solidFill>
              </a:rPr>
              <a:t>  				</a:t>
            </a:r>
            <a:r>
              <a:rPr lang="en-US" sz="4800" b="1" u="sng" dirty="0">
                <a:solidFill>
                  <a:srgbClr val="FF0000"/>
                </a:solidFill>
              </a:rPr>
              <a:t>12,000</a:t>
            </a:r>
            <a:r>
              <a:rPr lang="en-US" sz="4800" b="1" u="sng" dirty="0">
                <a:solidFill>
                  <a:srgbClr val="FF6600"/>
                </a:solidFill>
              </a:rPr>
              <a:t> </a:t>
            </a:r>
            <a:r>
              <a:rPr lang="en-US" sz="4800" u="sng" dirty="0"/>
              <a:t>with </a:t>
            </a:r>
            <a:r>
              <a:rPr lang="en-US" sz="4800" b="1" u="sng" dirty="0"/>
              <a:t>40 villages 				</a:t>
            </a:r>
            <a:r>
              <a:rPr lang="en-US" sz="4800" u="sng" dirty="0"/>
              <a:t>																					</a:t>
            </a:r>
          </a:p>
          <a:p>
            <a:pPr marL="4514850" lvl="8" indent="-857250">
              <a:lnSpc>
                <a:spcPct val="120000"/>
              </a:lnSpc>
              <a:buFont typeface="Arial"/>
              <a:buChar char="•"/>
            </a:pPr>
            <a:r>
              <a:rPr lang="en-US" sz="4400" dirty="0">
                <a:solidFill>
                  <a:srgbClr val="FF6600"/>
                </a:solidFill>
              </a:rPr>
              <a:t>8,000</a:t>
            </a:r>
            <a:r>
              <a:rPr lang="en-US" sz="4400" dirty="0"/>
              <a:t> mainland + </a:t>
            </a:r>
            <a:r>
              <a:rPr lang="en-US" sz="4400" dirty="0">
                <a:solidFill>
                  <a:srgbClr val="FF6600"/>
                </a:solidFill>
              </a:rPr>
              <a:t>4,000</a:t>
            </a:r>
            <a:r>
              <a:rPr lang="en-US" sz="4400" dirty="0"/>
              <a:t> islands -Martha’s Vineyard + Nantucket</a:t>
            </a:r>
          </a:p>
          <a:p>
            <a:pPr>
              <a:lnSpc>
                <a:spcPct val="120000"/>
              </a:lnSpc>
            </a:pPr>
            <a:r>
              <a:rPr lang="en-US" sz="4400" b="1" dirty="0">
                <a:solidFill>
                  <a:srgbClr val="FF0000"/>
                </a:solidFill>
              </a:rPr>
              <a:t>1614-20</a:t>
            </a:r>
            <a:r>
              <a:rPr lang="en-US" sz="4400" dirty="0">
                <a:solidFill>
                  <a:srgbClr val="FF0000"/>
                </a:solidFill>
              </a:rPr>
              <a:t>		   </a:t>
            </a:r>
            <a:r>
              <a:rPr lang="en-US" sz="4400" b="1" dirty="0">
                <a:solidFill>
                  <a:srgbClr val="FF0000"/>
                </a:solidFill>
              </a:rPr>
              <a:t>3 EPIDEMICS </a:t>
            </a:r>
            <a:r>
              <a:rPr lang="en-US" sz="4400" dirty="0"/>
              <a:t>New England + Canadian Maritimes	</a:t>
            </a:r>
          </a:p>
          <a:p>
            <a:pPr>
              <a:lnSpc>
                <a:spcPct val="120000"/>
              </a:lnSpc>
            </a:pPr>
            <a:r>
              <a:rPr lang="en-US" sz="4400" dirty="0">
                <a:solidFill>
                  <a:srgbClr val="008000"/>
                </a:solidFill>
              </a:rPr>
              <a:t>							</a:t>
            </a:r>
            <a:r>
              <a:rPr lang="en-US" sz="4400" dirty="0">
                <a:solidFill>
                  <a:srgbClr val="FF0000"/>
                </a:solidFill>
              </a:rPr>
              <a:t>paved way for</a:t>
            </a:r>
            <a:r>
              <a:rPr lang="en-US" sz="4400" dirty="0">
                <a:solidFill>
                  <a:srgbClr val="008000"/>
                </a:solidFill>
              </a:rPr>
              <a:t> Puritans and Pilgrims</a:t>
            </a:r>
          </a:p>
          <a:p>
            <a:pPr>
              <a:lnSpc>
                <a:spcPct val="120000"/>
              </a:lnSpc>
            </a:pPr>
            <a:r>
              <a:rPr lang="en-US" sz="4400" dirty="0">
                <a:solidFill>
                  <a:srgbClr val="008000"/>
                </a:solidFill>
              </a:rPr>
              <a:t>1675</a:t>
            </a:r>
            <a:r>
              <a:rPr lang="en-US" sz="4400" dirty="0"/>
              <a:t>				   </a:t>
            </a:r>
            <a:r>
              <a:rPr lang="en-US" sz="4400" dirty="0">
                <a:solidFill>
                  <a:srgbClr val="FF6600"/>
                </a:solidFill>
              </a:rPr>
              <a:t>2,000</a:t>
            </a:r>
            <a:r>
              <a:rPr lang="en-US" sz="4400" dirty="0">
                <a:solidFill>
                  <a:srgbClr val="008000"/>
                </a:solidFill>
              </a:rPr>
              <a:t>  </a:t>
            </a:r>
            <a:r>
              <a:rPr lang="en-US" sz="4400" dirty="0"/>
              <a:t>mainland    +  </a:t>
            </a:r>
            <a:r>
              <a:rPr lang="en-US" sz="4400" dirty="0">
                <a:solidFill>
                  <a:srgbClr val="FF6600"/>
                </a:solidFill>
              </a:rPr>
              <a:t>3,000</a:t>
            </a:r>
            <a:r>
              <a:rPr lang="en-US" sz="4400" dirty="0">
                <a:solidFill>
                  <a:srgbClr val="008000"/>
                </a:solidFill>
              </a:rPr>
              <a:t> </a:t>
            </a:r>
            <a:r>
              <a:rPr lang="en-US" sz="4400" dirty="0"/>
              <a:t>islands </a:t>
            </a:r>
            <a:r>
              <a:rPr lang="mr-IN" sz="4400" dirty="0"/>
              <a:t>–</a:t>
            </a:r>
            <a:r>
              <a:rPr lang="en-US" sz="4400" dirty="0"/>
              <a:t>Martha’s Vineyard + Nantucket</a:t>
            </a:r>
          </a:p>
          <a:p>
            <a:pPr marL="1143000" indent="-1143000">
              <a:lnSpc>
                <a:spcPct val="120000"/>
              </a:lnSpc>
              <a:buAutoNum type="arabicPlain" startAt="1675"/>
            </a:pPr>
            <a:r>
              <a:rPr lang="en-US" sz="4400" dirty="0">
                <a:solidFill>
                  <a:srgbClr val="008000"/>
                </a:solidFill>
              </a:rPr>
              <a:t>  			   </a:t>
            </a:r>
            <a:r>
              <a:rPr lang="en-US" sz="4400" dirty="0">
                <a:solidFill>
                  <a:srgbClr val="FF6600"/>
                </a:solidFill>
              </a:rPr>
              <a:t>1,000</a:t>
            </a:r>
          </a:p>
          <a:p>
            <a:pPr>
              <a:lnSpc>
                <a:spcPct val="120000"/>
              </a:lnSpc>
            </a:pPr>
            <a:r>
              <a:rPr lang="en-US" sz="4400" dirty="0">
                <a:solidFill>
                  <a:srgbClr val="008000"/>
                </a:solidFill>
              </a:rPr>
              <a:t>1675 -1676    </a:t>
            </a:r>
            <a:r>
              <a:rPr lang="en-US" sz="4400" dirty="0">
                <a:solidFill>
                  <a:srgbClr val="FF6600"/>
                </a:solidFill>
              </a:rPr>
              <a:t>400</a:t>
            </a:r>
            <a:r>
              <a:rPr lang="en-US" sz="4400" dirty="0">
                <a:solidFill>
                  <a:srgbClr val="008000"/>
                </a:solidFill>
              </a:rPr>
              <a:t> survived King Philip’s War </a:t>
            </a:r>
            <a:r>
              <a:rPr lang="en-US" sz="4400" dirty="0"/>
              <a:t>(27 went, 4 returned)</a:t>
            </a:r>
          </a:p>
          <a:p>
            <a:pPr marL="1200150" lvl="1" indent="-742950">
              <a:lnSpc>
                <a:spcPct val="120000"/>
              </a:lnSpc>
              <a:buAutoNum type="arabicPlain" startAt="1763"/>
            </a:pPr>
            <a:r>
              <a:rPr lang="en-US" sz="4400" b="1" dirty="0">
                <a:solidFill>
                  <a:srgbClr val="C00000"/>
                </a:solidFill>
              </a:rPr>
              <a:t>             FEVER</a:t>
            </a:r>
            <a:r>
              <a:rPr lang="en-US" sz="4400" dirty="0">
                <a:solidFill>
                  <a:srgbClr val="C00000"/>
                </a:solidFill>
              </a:rPr>
              <a:t> </a:t>
            </a:r>
            <a:r>
              <a:rPr lang="en-US" sz="4400" dirty="0">
                <a:solidFill>
                  <a:srgbClr val="FF6600"/>
                </a:solidFill>
              </a:rPr>
              <a:t>killed 2/3 of Nantucket</a:t>
            </a:r>
          </a:p>
          <a:p>
            <a:pPr>
              <a:lnSpc>
                <a:spcPct val="120000"/>
              </a:lnSpc>
            </a:pPr>
            <a:r>
              <a:rPr lang="en-US" sz="4800" b="1" u="sng" dirty="0">
                <a:solidFill>
                  <a:srgbClr val="FF0000"/>
                </a:solidFill>
              </a:rPr>
              <a:t>2020</a:t>
            </a:r>
            <a:r>
              <a:rPr lang="en-US" sz="4800" b="1" u="sng" dirty="0">
                <a:solidFill>
                  <a:srgbClr val="008000"/>
                </a:solidFill>
              </a:rPr>
              <a:t>		</a:t>
            </a:r>
            <a:r>
              <a:rPr lang="en-US" sz="4800" u="sng" dirty="0">
                <a:solidFill>
                  <a:srgbClr val="008000"/>
                </a:solidFill>
              </a:rPr>
              <a:t>	  </a:t>
            </a:r>
            <a:r>
              <a:rPr lang="en-US" sz="4800" u="sng" dirty="0">
                <a:solidFill>
                  <a:srgbClr val="FF0000"/>
                </a:solidFill>
              </a:rPr>
              <a:t> </a:t>
            </a:r>
            <a:r>
              <a:rPr lang="en-US" sz="4800" b="1" u="sng" dirty="0">
                <a:solidFill>
                  <a:srgbClr val="FF0000"/>
                </a:solidFill>
              </a:rPr>
              <a:t>2,600</a:t>
            </a:r>
            <a:r>
              <a:rPr lang="en-US" sz="4800" u="sng" dirty="0">
                <a:solidFill>
                  <a:srgbClr val="FF0000"/>
                </a:solidFill>
              </a:rPr>
              <a:t> </a:t>
            </a:r>
            <a:r>
              <a:rPr lang="en-US" sz="4800" u="sng" dirty="0"/>
              <a:t>enrolled in </a:t>
            </a:r>
            <a:r>
              <a:rPr lang="en-US" sz="4800" b="1" u="sng" dirty="0">
                <a:solidFill>
                  <a:srgbClr val="FF6600"/>
                </a:solidFill>
              </a:rPr>
              <a:t>MASHPEE  WAMPANOAG TRIBE</a:t>
            </a:r>
          </a:p>
        </p:txBody>
      </p:sp>
      <p:sp>
        <p:nvSpPr>
          <p:cNvPr id="4" name="TextBox 3"/>
          <p:cNvSpPr txBox="1"/>
          <p:nvPr/>
        </p:nvSpPr>
        <p:spPr>
          <a:xfrm>
            <a:off x="1141715" y="468191"/>
            <a:ext cx="19843812" cy="1015663"/>
          </a:xfrm>
          <a:prstGeom prst="rect">
            <a:avLst/>
          </a:prstGeom>
          <a:noFill/>
        </p:spPr>
        <p:txBody>
          <a:bodyPr wrap="square" rtlCol="0">
            <a:spAutoFit/>
          </a:bodyPr>
          <a:lstStyle/>
          <a:p>
            <a:r>
              <a:rPr lang="en-US" sz="6000" b="1" dirty="0">
                <a:solidFill>
                  <a:srgbClr val="FF6600"/>
                </a:solidFill>
              </a:rPr>
              <a:t>WAMPANOAG</a:t>
            </a:r>
            <a:r>
              <a:rPr lang="en-US" sz="6000" b="1" dirty="0">
                <a:solidFill>
                  <a:srgbClr val="C55A11"/>
                </a:solidFill>
              </a:rPr>
              <a:t>  </a:t>
            </a:r>
            <a:r>
              <a:rPr lang="en-US" sz="6000" b="1" dirty="0"/>
              <a:t> POPULATION    </a:t>
            </a:r>
            <a:r>
              <a:rPr lang="en-US" sz="4400" b="1" dirty="0"/>
              <a:t>from </a:t>
            </a:r>
            <a:r>
              <a:rPr lang="en-US" sz="4400" b="1" dirty="0">
                <a:solidFill>
                  <a:srgbClr val="FF6600"/>
                </a:solidFill>
              </a:rPr>
              <a:t>1600</a:t>
            </a:r>
            <a:r>
              <a:rPr lang="en-US" sz="4400" b="1" dirty="0"/>
              <a:t> (</a:t>
            </a:r>
            <a:r>
              <a:rPr lang="en-US" sz="4400" b="1" u="sng" dirty="0"/>
              <a:t>12,000</a:t>
            </a:r>
            <a:r>
              <a:rPr lang="en-US" sz="4400" b="1" dirty="0"/>
              <a:t>) to </a:t>
            </a:r>
            <a:r>
              <a:rPr lang="en-US" sz="4400" b="1" dirty="0">
                <a:solidFill>
                  <a:srgbClr val="FF6600"/>
                </a:solidFill>
              </a:rPr>
              <a:t>2020</a:t>
            </a:r>
            <a:r>
              <a:rPr lang="en-US" sz="4400" b="1" dirty="0"/>
              <a:t> (</a:t>
            </a:r>
            <a:r>
              <a:rPr lang="en-US" sz="4400" b="1" u="sng" dirty="0"/>
              <a:t>2,600</a:t>
            </a:r>
            <a:r>
              <a:rPr lang="en-US" sz="4400" b="1" dirty="0"/>
              <a:t>)</a:t>
            </a:r>
          </a:p>
        </p:txBody>
      </p:sp>
    </p:spTree>
    <p:extLst>
      <p:ext uri="{BB962C8B-B14F-4D97-AF65-F5344CB8AC3E}">
        <p14:creationId xmlns:p14="http://schemas.microsoft.com/office/powerpoint/2010/main" val="2134894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04771" y="1695577"/>
            <a:ext cx="17054521" cy="1200329"/>
          </a:xfrm>
          <a:prstGeom prst="rect">
            <a:avLst/>
          </a:prstGeom>
        </p:spPr>
        <p:txBody>
          <a:bodyPr wrap="square">
            <a:spAutoFit/>
          </a:bodyPr>
          <a:lstStyle/>
          <a:p>
            <a:r>
              <a:rPr lang="en-US" sz="7200" i="1" dirty="0">
                <a:solidFill>
                  <a:srgbClr val="FF6600"/>
                </a:solidFill>
              </a:rPr>
              <a:t>1979     Mashpee Tribe </a:t>
            </a:r>
            <a:r>
              <a:rPr lang="en-US" sz="7200" i="1" dirty="0"/>
              <a:t>v. </a:t>
            </a:r>
            <a:r>
              <a:rPr lang="en-US" sz="7200" i="1" dirty="0">
                <a:solidFill>
                  <a:srgbClr val="3366FF"/>
                </a:solidFill>
              </a:rPr>
              <a:t>New Seabury Corp</a:t>
            </a:r>
            <a:r>
              <a:rPr lang="en-US" sz="7200" i="1" dirty="0"/>
              <a:t>.</a:t>
            </a:r>
            <a:endParaRPr lang="en-US" sz="7200" dirty="0"/>
          </a:p>
        </p:txBody>
      </p:sp>
      <p:sp>
        <p:nvSpPr>
          <p:cNvPr id="3" name="Rectangle 2"/>
          <p:cNvSpPr/>
          <p:nvPr/>
        </p:nvSpPr>
        <p:spPr>
          <a:xfrm>
            <a:off x="483816" y="3509677"/>
            <a:ext cx="21136719" cy="2862322"/>
          </a:xfrm>
          <a:prstGeom prst="rect">
            <a:avLst/>
          </a:prstGeom>
        </p:spPr>
        <p:txBody>
          <a:bodyPr wrap="square">
            <a:spAutoFit/>
          </a:bodyPr>
          <a:lstStyle/>
          <a:p>
            <a:r>
              <a:rPr lang="en-US" sz="6000" dirty="0"/>
              <a:t>											    first litigation of the</a:t>
            </a:r>
          </a:p>
          <a:p>
            <a:pPr marL="1143000" indent="-1143000">
              <a:buAutoNum type="arabicPlain" startAt="1790"/>
            </a:pPr>
            <a:r>
              <a:rPr lang="en-US" sz="6000" b="1" dirty="0">
                <a:solidFill>
                  <a:srgbClr val="3366FF"/>
                </a:solidFill>
              </a:rPr>
              <a:t>          </a:t>
            </a:r>
            <a:r>
              <a:rPr lang="en-US" sz="6000" b="1" dirty="0" err="1">
                <a:solidFill>
                  <a:srgbClr val="3366FF"/>
                </a:solidFill>
              </a:rPr>
              <a:t>Nonintercourse</a:t>
            </a:r>
            <a:r>
              <a:rPr lang="en-US" sz="6000" b="1" dirty="0">
                <a:solidFill>
                  <a:srgbClr val="3366FF"/>
                </a:solidFill>
              </a:rPr>
              <a:t> Act</a:t>
            </a:r>
            <a:r>
              <a:rPr lang="en-US" sz="4000" b="1" dirty="0">
                <a:solidFill>
                  <a:srgbClr val="3366FF"/>
                </a:solidFill>
              </a:rPr>
              <a:t>  </a:t>
            </a:r>
            <a:r>
              <a:rPr lang="en-US" sz="4800" dirty="0"/>
              <a:t>(Congress must approve sale of Indian land)</a:t>
            </a:r>
          </a:p>
          <a:p>
            <a:pPr lvl="6"/>
            <a:r>
              <a:rPr lang="en-US" sz="6000" dirty="0"/>
              <a:t>						   to go to a jury </a:t>
            </a:r>
          </a:p>
        </p:txBody>
      </p:sp>
      <p:sp>
        <p:nvSpPr>
          <p:cNvPr id="4" name="Rectangle 3"/>
          <p:cNvSpPr/>
          <p:nvPr/>
        </p:nvSpPr>
        <p:spPr>
          <a:xfrm>
            <a:off x="4051961" y="11867225"/>
            <a:ext cx="16117126" cy="2862322"/>
          </a:xfrm>
          <a:prstGeom prst="rect">
            <a:avLst/>
          </a:prstGeom>
        </p:spPr>
        <p:txBody>
          <a:bodyPr wrap="square">
            <a:spAutoFit/>
          </a:bodyPr>
          <a:lstStyle/>
          <a:p>
            <a:pPr marL="857250" indent="-857250">
              <a:buFont typeface="Arial"/>
              <a:buChar char="•"/>
            </a:pPr>
            <a:r>
              <a:rPr lang="en-US" sz="6000" b="1" dirty="0">
                <a:solidFill>
                  <a:srgbClr val="000000"/>
                </a:solidFill>
              </a:rPr>
              <a:t>40-day trial, the </a:t>
            </a:r>
            <a:r>
              <a:rPr lang="en-US" sz="6000" b="1" dirty="0">
                <a:solidFill>
                  <a:srgbClr val="3366FF"/>
                </a:solidFill>
              </a:rPr>
              <a:t>jury decided </a:t>
            </a:r>
            <a:r>
              <a:rPr lang="en-US" sz="6000" dirty="0"/>
              <a:t> </a:t>
            </a:r>
          </a:p>
          <a:p>
            <a:r>
              <a:rPr lang="en-US" sz="6000" dirty="0"/>
              <a:t>		the </a:t>
            </a:r>
            <a:r>
              <a:rPr lang="en-US" sz="6000" dirty="0">
                <a:solidFill>
                  <a:srgbClr val="FF6600"/>
                </a:solidFill>
              </a:rPr>
              <a:t>Mashpee Tribe </a:t>
            </a:r>
            <a:r>
              <a:rPr lang="en-US" sz="6000" dirty="0">
                <a:solidFill>
                  <a:srgbClr val="3366FF"/>
                </a:solidFill>
              </a:rPr>
              <a:t>was NOT a TRIBE</a:t>
            </a:r>
            <a:r>
              <a:rPr lang="en-US" sz="6000" dirty="0">
                <a:solidFill>
                  <a:srgbClr val="FF6600"/>
                </a:solidFill>
              </a:rPr>
              <a:t> </a:t>
            </a:r>
            <a:r>
              <a:rPr lang="en-US" sz="6000" dirty="0"/>
              <a:t>at several 			</a:t>
            </a:r>
            <a:r>
              <a:rPr lang="en-US" sz="6000" dirty="0">
                <a:solidFill>
                  <a:srgbClr val="3366FF"/>
                </a:solidFill>
              </a:rPr>
              <a:t>relevant dates </a:t>
            </a:r>
            <a:r>
              <a:rPr lang="en-US" sz="6000" dirty="0"/>
              <a:t>for the litigation</a:t>
            </a:r>
          </a:p>
        </p:txBody>
      </p:sp>
      <p:sp>
        <p:nvSpPr>
          <p:cNvPr id="5" name="Rectangle 4"/>
          <p:cNvSpPr/>
          <p:nvPr/>
        </p:nvSpPr>
        <p:spPr>
          <a:xfrm>
            <a:off x="604771" y="6739945"/>
            <a:ext cx="21340829" cy="5324535"/>
          </a:xfrm>
          <a:prstGeom prst="rect">
            <a:avLst/>
          </a:prstGeom>
        </p:spPr>
        <p:txBody>
          <a:bodyPr wrap="square">
            <a:spAutoFit/>
          </a:bodyPr>
          <a:lstStyle/>
          <a:p>
            <a:r>
              <a:rPr lang="en-US" sz="6000" dirty="0"/>
              <a:t>1834 + 1870   </a:t>
            </a:r>
            <a:r>
              <a:rPr lang="en-US" sz="6000" b="1" dirty="0">
                <a:solidFill>
                  <a:srgbClr val="FF6600"/>
                </a:solidFill>
              </a:rPr>
              <a:t>The Mashpee lands </a:t>
            </a:r>
            <a:r>
              <a:rPr lang="en-US" sz="6000" b="1" u="sng" dirty="0">
                <a:solidFill>
                  <a:schemeClr val="accent1"/>
                </a:solidFill>
              </a:rPr>
              <a:t>sold without federal consent</a:t>
            </a:r>
            <a:r>
              <a:rPr lang="en-US" sz="6000" b="1" dirty="0">
                <a:solidFill>
                  <a:schemeClr val="accent1"/>
                </a:solidFill>
              </a:rPr>
              <a:t>.</a:t>
            </a:r>
          </a:p>
          <a:p>
            <a:endParaRPr lang="en-US" sz="6000" baseline="30000" dirty="0"/>
          </a:p>
          <a:p>
            <a:pPr marL="4057650" lvl="7" indent="-857250">
              <a:buFont typeface="Arial"/>
              <a:buChar char="•"/>
            </a:pPr>
            <a:r>
              <a:rPr lang="en-US" sz="6000" baseline="30000" dirty="0"/>
              <a:t> </a:t>
            </a:r>
            <a:r>
              <a:rPr lang="en-US" sz="6000" b="1" dirty="0">
                <a:solidFill>
                  <a:srgbClr val="FF6600"/>
                </a:solidFill>
              </a:rPr>
              <a:t>The Mashpee claim </a:t>
            </a:r>
            <a:r>
              <a:rPr lang="en-US" sz="6000" dirty="0"/>
              <a:t>implicated </a:t>
            </a:r>
          </a:p>
          <a:p>
            <a:pPr marL="4514850" lvl="8" indent="-857250">
              <a:buFont typeface="Arial"/>
              <a:buChar char="•"/>
            </a:pPr>
            <a:r>
              <a:rPr lang="en-US" sz="6000" b="1" dirty="0"/>
              <a:t>11,000 acres, worth approximately $30,000,000 </a:t>
            </a:r>
            <a:r>
              <a:rPr lang="en-US" sz="6000" dirty="0"/>
              <a:t>at the time of trial. The Mashpee's attempts to settle the claim were rebuffed.</a:t>
            </a:r>
          </a:p>
        </p:txBody>
      </p:sp>
      <p:pic>
        <p:nvPicPr>
          <p:cNvPr id="6" name="Picture 5" descr="Unknow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8307" y="1166048"/>
            <a:ext cx="3492500" cy="2324100"/>
          </a:xfrm>
          <a:prstGeom prst="rect">
            <a:avLst/>
          </a:prstGeom>
        </p:spPr>
      </p:pic>
    </p:spTree>
    <p:extLst>
      <p:ext uri="{BB962C8B-B14F-4D97-AF65-F5344CB8AC3E}">
        <p14:creationId xmlns:p14="http://schemas.microsoft.com/office/powerpoint/2010/main" val="680972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descr="colorlines-screenshot-mashpee-wampanoag-tribal-seal-now-1122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203" y="6361547"/>
            <a:ext cx="8777540" cy="5758066"/>
          </a:xfrm>
          <a:prstGeom prst="rect">
            <a:avLst/>
          </a:prstGeom>
        </p:spPr>
      </p:pic>
      <p:sp>
        <p:nvSpPr>
          <p:cNvPr id="3" name="TextBox 2"/>
          <p:cNvSpPr txBox="1"/>
          <p:nvPr/>
        </p:nvSpPr>
        <p:spPr>
          <a:xfrm>
            <a:off x="967633" y="967522"/>
            <a:ext cx="18657161" cy="5016758"/>
          </a:xfrm>
          <a:prstGeom prst="rect">
            <a:avLst/>
          </a:prstGeom>
          <a:noFill/>
        </p:spPr>
        <p:txBody>
          <a:bodyPr wrap="square" rtlCol="0">
            <a:spAutoFit/>
          </a:bodyPr>
          <a:lstStyle/>
          <a:p>
            <a:pPr marL="1371600" indent="-1371600">
              <a:buAutoNum type="arabicPlain" startAt="2007"/>
            </a:pPr>
            <a:r>
              <a:rPr lang="en-US" sz="8000" dirty="0"/>
              <a:t>         </a:t>
            </a:r>
            <a:r>
              <a:rPr lang="en-US" sz="8000" dirty="0">
                <a:solidFill>
                  <a:srgbClr val="3366FF"/>
                </a:solidFill>
              </a:rPr>
              <a:t>DEPARTMENT of the INTERIOR</a:t>
            </a:r>
          </a:p>
          <a:p>
            <a:r>
              <a:rPr lang="en-US" sz="8000" dirty="0"/>
              <a:t> 																	granted</a:t>
            </a:r>
            <a:r>
              <a:rPr lang="en-US" sz="8000" dirty="0">
                <a:solidFill>
                  <a:srgbClr val="3366FF"/>
                </a:solidFill>
              </a:rPr>
              <a:t> </a:t>
            </a:r>
          </a:p>
          <a:p>
            <a:r>
              <a:rPr lang="en-US" sz="8000" dirty="0">
                <a:solidFill>
                  <a:srgbClr val="3366FF"/>
                </a:solidFill>
              </a:rPr>
              <a:t>												FEDERAL RECOGNITION </a:t>
            </a:r>
          </a:p>
          <a:p>
            <a:r>
              <a:rPr lang="en-US" sz="8000" dirty="0"/>
              <a:t>														 to the </a:t>
            </a:r>
            <a:r>
              <a:rPr lang="en-US" sz="8000" dirty="0">
                <a:solidFill>
                  <a:srgbClr val="ED7D31"/>
                </a:solidFill>
              </a:rPr>
              <a:t>MASHPEE</a:t>
            </a:r>
          </a:p>
        </p:txBody>
      </p:sp>
      <p:sp>
        <p:nvSpPr>
          <p:cNvPr id="5" name="TextBox 4"/>
          <p:cNvSpPr txBox="1"/>
          <p:nvPr/>
        </p:nvSpPr>
        <p:spPr>
          <a:xfrm>
            <a:off x="5612502" y="13171456"/>
            <a:ext cx="10610071" cy="1938992"/>
          </a:xfrm>
          <a:prstGeom prst="rect">
            <a:avLst/>
          </a:prstGeom>
          <a:noFill/>
        </p:spPr>
        <p:txBody>
          <a:bodyPr wrap="none" rtlCol="0">
            <a:spAutoFit/>
          </a:bodyPr>
          <a:lstStyle/>
          <a:p>
            <a:r>
              <a:rPr lang="en-US" sz="6000" dirty="0"/>
              <a:t>  AFTER </a:t>
            </a:r>
            <a:r>
              <a:rPr lang="en-US" sz="6000" dirty="0">
                <a:solidFill>
                  <a:srgbClr val="FF6600"/>
                </a:solidFill>
              </a:rPr>
              <a:t>3 DECADES of FIGHTING</a:t>
            </a:r>
          </a:p>
          <a:p>
            <a:r>
              <a:rPr lang="en-US" sz="6000" dirty="0"/>
              <a:t> to be </a:t>
            </a:r>
            <a:r>
              <a:rPr lang="en-US" sz="6000" i="1" dirty="0">
                <a:solidFill>
                  <a:srgbClr val="3366FF"/>
                </a:solidFill>
              </a:rPr>
              <a:t>re-acknowledged </a:t>
            </a:r>
            <a:r>
              <a:rPr lang="en-US" sz="6000" dirty="0"/>
              <a:t>as </a:t>
            </a:r>
            <a:r>
              <a:rPr lang="en-US" sz="6000" dirty="0">
                <a:solidFill>
                  <a:srgbClr val="FF6600"/>
                </a:solidFill>
              </a:rPr>
              <a:t>a tribe</a:t>
            </a:r>
          </a:p>
        </p:txBody>
      </p:sp>
      <p:sp>
        <p:nvSpPr>
          <p:cNvPr id="6" name="Rectangle 5"/>
          <p:cNvSpPr/>
          <p:nvPr/>
        </p:nvSpPr>
        <p:spPr>
          <a:xfrm>
            <a:off x="1549761" y="7143621"/>
            <a:ext cx="2909959" cy="2862322"/>
          </a:xfrm>
          <a:prstGeom prst="rect">
            <a:avLst/>
          </a:prstGeom>
        </p:spPr>
        <p:txBody>
          <a:bodyPr wrap="none">
            <a:spAutoFit/>
          </a:bodyPr>
          <a:lstStyle/>
          <a:p>
            <a:r>
              <a:rPr lang="en-US" sz="6000" i="1" dirty="0">
                <a:solidFill>
                  <a:srgbClr val="FF6600"/>
                </a:solidFill>
              </a:rPr>
              <a:t>2,600 </a:t>
            </a:r>
          </a:p>
          <a:p>
            <a:r>
              <a:rPr lang="en-US" sz="6000" i="1" dirty="0"/>
              <a:t>enrolled </a:t>
            </a:r>
          </a:p>
          <a:p>
            <a:r>
              <a:rPr lang="en-US" sz="6000" i="1" dirty="0"/>
              <a:t>Citizens</a:t>
            </a:r>
          </a:p>
        </p:txBody>
      </p:sp>
    </p:spTree>
    <p:extLst>
      <p:ext uri="{BB962C8B-B14F-4D97-AF65-F5344CB8AC3E}">
        <p14:creationId xmlns:p14="http://schemas.microsoft.com/office/powerpoint/2010/main" val="1973786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descr="photo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904" y="3009428"/>
            <a:ext cx="18227035" cy="10936221"/>
          </a:xfrm>
          <a:prstGeom prst="rect">
            <a:avLst/>
          </a:prstGeom>
        </p:spPr>
      </p:pic>
      <p:sp>
        <p:nvSpPr>
          <p:cNvPr id="3" name="Rectangle 2"/>
          <p:cNvSpPr/>
          <p:nvPr/>
        </p:nvSpPr>
        <p:spPr>
          <a:xfrm>
            <a:off x="3458022" y="793887"/>
            <a:ext cx="16983212" cy="1938992"/>
          </a:xfrm>
          <a:prstGeom prst="rect">
            <a:avLst/>
          </a:prstGeom>
        </p:spPr>
        <p:txBody>
          <a:bodyPr wrap="square">
            <a:spAutoFit/>
          </a:bodyPr>
          <a:lstStyle/>
          <a:p>
            <a:pPr marL="1600200" lvl="1" indent="-1143000">
              <a:buAutoNum type="arabicPlain" startAt="2009"/>
            </a:pPr>
            <a:r>
              <a:rPr lang="en-US" sz="6000" dirty="0">
                <a:solidFill>
                  <a:srgbClr val="FF6600"/>
                </a:solidFill>
              </a:rPr>
              <a:t>          MASHPEE WAMPANOAG  </a:t>
            </a:r>
          </a:p>
          <a:p>
            <a:r>
              <a:rPr lang="en-US" sz="6000" dirty="0">
                <a:solidFill>
                  <a:srgbClr val="FF6600"/>
                </a:solidFill>
              </a:rPr>
              <a:t>								First Light Shellfish Farm </a:t>
            </a:r>
          </a:p>
        </p:txBody>
      </p:sp>
      <p:sp>
        <p:nvSpPr>
          <p:cNvPr id="4" name="Rectangle 3"/>
          <p:cNvSpPr/>
          <p:nvPr/>
        </p:nvSpPr>
        <p:spPr>
          <a:xfrm>
            <a:off x="2395904" y="14064858"/>
            <a:ext cx="19297261" cy="2308324"/>
          </a:xfrm>
          <a:prstGeom prst="rect">
            <a:avLst/>
          </a:prstGeom>
        </p:spPr>
        <p:txBody>
          <a:bodyPr wrap="square">
            <a:spAutoFit/>
          </a:bodyPr>
          <a:lstStyle/>
          <a:p>
            <a:r>
              <a:rPr lang="en-US" sz="3600" b="1" dirty="0"/>
              <a:t>Funded by a </a:t>
            </a:r>
            <a:r>
              <a:rPr lang="en-US" sz="3600" b="1" dirty="0">
                <a:solidFill>
                  <a:schemeClr val="accent1"/>
                </a:solidFill>
              </a:rPr>
              <a:t>U.S. Fish and Wildlife Grant</a:t>
            </a:r>
            <a:r>
              <a:rPr lang="en-US" sz="3600" b="1" dirty="0"/>
              <a:t>, the </a:t>
            </a:r>
            <a:r>
              <a:rPr lang="en-US" sz="3600" b="1" dirty="0">
                <a:solidFill>
                  <a:schemeClr val="accent2">
                    <a:lumMod val="75000"/>
                  </a:schemeClr>
                </a:solidFill>
              </a:rPr>
              <a:t>Mashpee Wampanoag Shellfish Farm </a:t>
            </a:r>
            <a:r>
              <a:rPr lang="en-US" sz="3600" dirty="0"/>
              <a:t>began operations </a:t>
            </a:r>
            <a:r>
              <a:rPr lang="en-US" sz="3600" dirty="0">
                <a:solidFill>
                  <a:schemeClr val="accent2">
                    <a:lumMod val="75000"/>
                  </a:schemeClr>
                </a:solidFill>
              </a:rPr>
              <a:t>in </a:t>
            </a:r>
            <a:r>
              <a:rPr lang="en-US" sz="3600" b="1" dirty="0">
                <a:solidFill>
                  <a:schemeClr val="accent2">
                    <a:lumMod val="75000"/>
                  </a:schemeClr>
                </a:solidFill>
              </a:rPr>
              <a:t>2009 </a:t>
            </a:r>
            <a:r>
              <a:rPr lang="en-US" sz="3600" dirty="0"/>
              <a:t>and our </a:t>
            </a:r>
            <a:r>
              <a:rPr lang="en-US" sz="3600" b="1" dirty="0">
                <a:solidFill>
                  <a:schemeClr val="accent2">
                    <a:lumMod val="75000"/>
                  </a:schemeClr>
                </a:solidFill>
              </a:rPr>
              <a:t>first oysters were sold </a:t>
            </a:r>
            <a:r>
              <a:rPr lang="en-US" sz="3600" b="1" dirty="0"/>
              <a:t>to our wholesaler in </a:t>
            </a:r>
            <a:r>
              <a:rPr lang="en-US" sz="3600" b="1" dirty="0">
                <a:solidFill>
                  <a:schemeClr val="accent2">
                    <a:lumMod val="75000"/>
                  </a:schemeClr>
                </a:solidFill>
              </a:rPr>
              <a:t>September 2010</a:t>
            </a:r>
            <a:r>
              <a:rPr lang="en-US" sz="3600" dirty="0">
                <a:solidFill>
                  <a:schemeClr val="accent2">
                    <a:lumMod val="75000"/>
                  </a:schemeClr>
                </a:solidFill>
              </a:rPr>
              <a:t>. </a:t>
            </a:r>
          </a:p>
          <a:p>
            <a:pPr marL="571500" indent="-571500">
              <a:buFont typeface="Arial" panose="020B0604020202020204" pitchFamily="34" charset="0"/>
              <a:buChar char="•"/>
            </a:pPr>
            <a:r>
              <a:rPr lang="en-US" sz="3600" b="1" dirty="0"/>
              <a:t>Through shellfish cultivation</a:t>
            </a:r>
            <a:r>
              <a:rPr lang="en-US" sz="3600" dirty="0"/>
              <a:t>, the </a:t>
            </a:r>
            <a:r>
              <a:rPr lang="en-US" sz="3600" b="1" dirty="0"/>
              <a:t>Mashpee Wampanoag Tribe</a:t>
            </a:r>
            <a:r>
              <a:rPr lang="en-US" sz="3600" dirty="0"/>
              <a:t> </a:t>
            </a:r>
            <a:r>
              <a:rPr lang="en-US" sz="3600" b="1" dirty="0">
                <a:solidFill>
                  <a:schemeClr val="accent2">
                    <a:lumMod val="75000"/>
                  </a:schemeClr>
                </a:solidFill>
              </a:rPr>
              <a:t>improves the water quality </a:t>
            </a:r>
            <a:r>
              <a:rPr lang="en-US" sz="3600" b="1" dirty="0"/>
              <a:t>of the </a:t>
            </a:r>
            <a:r>
              <a:rPr lang="en-US" sz="3600" b="1" dirty="0" err="1"/>
              <a:t>Popponesset</a:t>
            </a:r>
            <a:r>
              <a:rPr lang="en-US" sz="3600" b="1" dirty="0"/>
              <a:t> Bay by </a:t>
            </a:r>
            <a:r>
              <a:rPr lang="en-US" sz="3600" b="1" dirty="0">
                <a:solidFill>
                  <a:schemeClr val="accent2">
                    <a:lumMod val="75000"/>
                  </a:schemeClr>
                </a:solidFill>
              </a:rPr>
              <a:t>reducing the nitrogen composites.</a:t>
            </a:r>
          </a:p>
        </p:txBody>
      </p:sp>
      <p:pic>
        <p:nvPicPr>
          <p:cNvPr id="6" name="Picture 5" descr="Unknown-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16" y="953468"/>
            <a:ext cx="2832100" cy="2870200"/>
          </a:xfrm>
          <a:prstGeom prst="rect">
            <a:avLst/>
          </a:prstGeom>
        </p:spPr>
      </p:pic>
    </p:spTree>
    <p:extLst>
      <p:ext uri="{BB962C8B-B14F-4D97-AF65-F5344CB8AC3E}">
        <p14:creationId xmlns:p14="http://schemas.microsoft.com/office/powerpoint/2010/main" val="726884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descr="1311783995_99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3408" y="3257159"/>
            <a:ext cx="11401333" cy="8714934"/>
          </a:xfrm>
          <a:prstGeom prst="rect">
            <a:avLst/>
          </a:prstGeom>
        </p:spPr>
      </p:pic>
      <p:sp>
        <p:nvSpPr>
          <p:cNvPr id="4" name="TextBox 3"/>
          <p:cNvSpPr txBox="1"/>
          <p:nvPr/>
        </p:nvSpPr>
        <p:spPr>
          <a:xfrm>
            <a:off x="3447189" y="927761"/>
            <a:ext cx="18233823" cy="1754327"/>
          </a:xfrm>
          <a:prstGeom prst="rect">
            <a:avLst/>
          </a:prstGeom>
          <a:noFill/>
        </p:spPr>
        <p:txBody>
          <a:bodyPr wrap="square" rtlCol="0">
            <a:spAutoFit/>
          </a:bodyPr>
          <a:lstStyle/>
          <a:p>
            <a:pPr marL="914400" indent="-914400">
              <a:buAutoNum type="arabicPlain" startAt="1993"/>
            </a:pPr>
            <a:r>
              <a:rPr lang="en-US" sz="5400" dirty="0">
                <a:solidFill>
                  <a:srgbClr val="FF6600"/>
                </a:solidFill>
              </a:rPr>
              <a:t>   JESSE “LITTLE DOE” BAIRD       REVIVED   WOPANNAK </a:t>
            </a:r>
          </a:p>
          <a:p>
            <a:r>
              <a:rPr lang="en-US" sz="5400" dirty="0">
                <a:solidFill>
                  <a:srgbClr val="FF6600"/>
                </a:solidFill>
              </a:rPr>
              <a:t>											</a:t>
            </a:r>
            <a:r>
              <a:rPr lang="mr-IN" sz="5400" dirty="0">
                <a:solidFill>
                  <a:srgbClr val="FF6600"/>
                </a:solidFill>
              </a:rPr>
              <a:t>–</a:t>
            </a:r>
            <a:r>
              <a:rPr lang="en-US" sz="5400" dirty="0">
                <a:solidFill>
                  <a:srgbClr val="FF6600"/>
                </a:solidFill>
              </a:rPr>
              <a:t> language </a:t>
            </a:r>
            <a:r>
              <a:rPr lang="en-US" sz="5400" dirty="0"/>
              <a:t>of MASHPEE WAMPANOAG TRIBE</a:t>
            </a:r>
          </a:p>
        </p:txBody>
      </p:sp>
      <p:sp>
        <p:nvSpPr>
          <p:cNvPr id="5" name="TextBox 4"/>
          <p:cNvSpPr txBox="1"/>
          <p:nvPr/>
        </p:nvSpPr>
        <p:spPr>
          <a:xfrm>
            <a:off x="448103" y="3491599"/>
            <a:ext cx="8933379" cy="1938992"/>
          </a:xfrm>
          <a:prstGeom prst="rect">
            <a:avLst/>
          </a:prstGeom>
          <a:noFill/>
        </p:spPr>
        <p:txBody>
          <a:bodyPr wrap="square" rtlCol="0">
            <a:spAutoFit/>
          </a:bodyPr>
          <a:lstStyle/>
          <a:p>
            <a:r>
              <a:rPr lang="en-US" sz="6000" b="1" dirty="0">
                <a:solidFill>
                  <a:srgbClr val="FF6600"/>
                </a:solidFill>
              </a:rPr>
              <a:t>2010</a:t>
            </a:r>
            <a:r>
              <a:rPr lang="en-US" sz="6000" dirty="0">
                <a:solidFill>
                  <a:srgbClr val="FF6600"/>
                </a:solidFill>
              </a:rPr>
              <a:t> </a:t>
            </a:r>
            <a:r>
              <a:rPr lang="en-US" sz="6000" dirty="0"/>
              <a:t> </a:t>
            </a:r>
            <a:r>
              <a:rPr lang="en-US" sz="6000" b="1" dirty="0" err="1">
                <a:solidFill>
                  <a:srgbClr val="3366FF"/>
                </a:solidFill>
              </a:rPr>
              <a:t>McARTHUR</a:t>
            </a:r>
            <a:r>
              <a:rPr lang="en-US" sz="6000" b="1" dirty="0">
                <a:solidFill>
                  <a:srgbClr val="3366FF"/>
                </a:solidFill>
              </a:rPr>
              <a:t> FELLOW</a:t>
            </a:r>
          </a:p>
          <a:p>
            <a:r>
              <a:rPr lang="en-US" sz="6000" dirty="0"/>
              <a:t>               Genius” Grant </a:t>
            </a:r>
          </a:p>
        </p:txBody>
      </p:sp>
      <p:sp>
        <p:nvSpPr>
          <p:cNvPr id="6" name="Rectangle 5"/>
          <p:cNvSpPr/>
          <p:nvPr/>
        </p:nvSpPr>
        <p:spPr>
          <a:xfrm>
            <a:off x="551405" y="5268272"/>
            <a:ext cx="8610977" cy="5016758"/>
          </a:xfrm>
          <a:prstGeom prst="rect">
            <a:avLst/>
          </a:prstGeom>
        </p:spPr>
        <p:txBody>
          <a:bodyPr wrap="square">
            <a:spAutoFit/>
          </a:bodyPr>
          <a:lstStyle/>
          <a:p>
            <a:r>
              <a:rPr lang="en-US" sz="4000" b="1" dirty="0">
                <a:solidFill>
                  <a:schemeClr val="accent2">
                    <a:lumMod val="75000"/>
                  </a:schemeClr>
                </a:solidFill>
              </a:rPr>
              <a:t>Noam Chomsky </a:t>
            </a:r>
            <a:r>
              <a:rPr lang="en-US" sz="4000" b="1" dirty="0"/>
              <a:t>once said he would have considered your work “impossible.” What drives you?</a:t>
            </a:r>
          </a:p>
          <a:p>
            <a:endParaRPr lang="en-US" sz="4000" dirty="0"/>
          </a:p>
          <a:p>
            <a:r>
              <a:rPr lang="en-US" sz="4000" b="1" dirty="0">
                <a:solidFill>
                  <a:schemeClr val="accent2">
                    <a:lumMod val="75000"/>
                  </a:schemeClr>
                </a:solidFill>
              </a:rPr>
              <a:t>I feel I was born to do this. </a:t>
            </a:r>
            <a:r>
              <a:rPr lang="en-US" sz="4000" dirty="0"/>
              <a:t>There’s a burning desire in me </a:t>
            </a:r>
            <a:r>
              <a:rPr lang="en-US" sz="4000" b="1" dirty="0">
                <a:solidFill>
                  <a:schemeClr val="accent2">
                    <a:lumMod val="75000"/>
                  </a:schemeClr>
                </a:solidFill>
              </a:rPr>
              <a:t>to reclaim what is Wampanoag.</a:t>
            </a:r>
          </a:p>
          <a:p>
            <a:r>
              <a:rPr lang="en-US" sz="4000" b="1" dirty="0"/>
              <a:t>						Boston Globe 2011 July 31</a:t>
            </a:r>
          </a:p>
        </p:txBody>
      </p:sp>
      <p:pic>
        <p:nvPicPr>
          <p:cNvPr id="2" name="Picture 1" descr="Unknown-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99" y="439472"/>
            <a:ext cx="2832100" cy="2870200"/>
          </a:xfrm>
          <a:prstGeom prst="rect">
            <a:avLst/>
          </a:prstGeom>
        </p:spPr>
      </p:pic>
      <p:sp>
        <p:nvSpPr>
          <p:cNvPr id="7" name="Rectangle 6"/>
          <p:cNvSpPr/>
          <p:nvPr/>
        </p:nvSpPr>
        <p:spPr>
          <a:xfrm>
            <a:off x="9828920" y="12412999"/>
            <a:ext cx="10972800" cy="3046988"/>
          </a:xfrm>
          <a:prstGeom prst="rect">
            <a:avLst/>
          </a:prstGeom>
        </p:spPr>
        <p:txBody>
          <a:bodyPr>
            <a:spAutoFit/>
          </a:bodyPr>
          <a:lstStyle/>
          <a:p>
            <a:pPr algn="ctr"/>
            <a:r>
              <a:rPr lang="en-US" sz="6000" b="1" dirty="0">
                <a:solidFill>
                  <a:srgbClr val="FF6600"/>
                </a:solidFill>
              </a:rPr>
              <a:t>JESSE “LITTLE DOE” BAIRD</a:t>
            </a:r>
          </a:p>
          <a:p>
            <a:pPr algn="ctr"/>
            <a:r>
              <a:rPr lang="en-US" sz="4400" dirty="0"/>
              <a:t>           LINGUIST</a:t>
            </a:r>
          </a:p>
          <a:p>
            <a:pPr algn="ctr"/>
            <a:r>
              <a:rPr lang="en-US" sz="4400" dirty="0">
                <a:solidFill>
                  <a:srgbClr val="FF6600"/>
                </a:solidFill>
              </a:rPr>
              <a:t>AQUINNAH WAMPANOAG </a:t>
            </a:r>
            <a:r>
              <a:rPr lang="en-US" sz="4400" dirty="0"/>
              <a:t>TRIBE</a:t>
            </a:r>
          </a:p>
          <a:p>
            <a:pPr algn="ctr"/>
            <a:r>
              <a:rPr lang="en-US" sz="4400" dirty="0"/>
              <a:t>Martha’s Vineyard</a:t>
            </a:r>
          </a:p>
        </p:txBody>
      </p:sp>
      <p:pic>
        <p:nvPicPr>
          <p:cNvPr id="8" name="Picture 7" descr="47f2cc6132ee72641c9b8d864f398f4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728" y="10699050"/>
            <a:ext cx="7174919" cy="5381190"/>
          </a:xfrm>
          <a:prstGeom prst="rect">
            <a:avLst/>
          </a:prstGeom>
        </p:spPr>
      </p:pic>
    </p:spTree>
    <p:extLst>
      <p:ext uri="{BB962C8B-B14F-4D97-AF65-F5344CB8AC3E}">
        <p14:creationId xmlns:p14="http://schemas.microsoft.com/office/powerpoint/2010/main" val="1681809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80157" y="4117008"/>
            <a:ext cx="20993067" cy="10248958"/>
          </a:xfrm>
          <a:prstGeom prst="rect">
            <a:avLst/>
          </a:prstGeom>
        </p:spPr>
        <p:txBody>
          <a:bodyPr wrap="square">
            <a:spAutoFit/>
          </a:bodyPr>
          <a:lstStyle/>
          <a:p>
            <a:r>
              <a:rPr lang="en-US" sz="4400" b="1" dirty="0">
                <a:solidFill>
                  <a:srgbClr val="FF6600"/>
                </a:solidFill>
              </a:rPr>
              <a:t>2009 </a:t>
            </a:r>
            <a:r>
              <a:rPr lang="en-US" sz="4400" dirty="0">
                <a:solidFill>
                  <a:srgbClr val="FF6600"/>
                </a:solidFill>
              </a:rPr>
              <a:t>      IT ALL STARTS WITH LANGUAGE</a:t>
            </a:r>
          </a:p>
          <a:p>
            <a:r>
              <a:rPr lang="en-US" sz="4400" b="1" dirty="0"/>
              <a:t>The Mashpee Wampanoag Tribal Language Department </a:t>
            </a:r>
            <a:r>
              <a:rPr lang="en-US" sz="4400" dirty="0"/>
              <a:t>was established in cooperation with </a:t>
            </a:r>
            <a:r>
              <a:rPr lang="en-US" sz="4400" dirty="0">
                <a:solidFill>
                  <a:srgbClr val="FF6600"/>
                </a:solidFill>
              </a:rPr>
              <a:t>the </a:t>
            </a:r>
            <a:r>
              <a:rPr lang="en-US" sz="4400" dirty="0" err="1">
                <a:solidFill>
                  <a:srgbClr val="FF6600"/>
                </a:solidFill>
              </a:rPr>
              <a:t>Wôpanâak</a:t>
            </a:r>
            <a:r>
              <a:rPr lang="en-US" sz="4400" dirty="0">
                <a:solidFill>
                  <a:srgbClr val="FF6600"/>
                </a:solidFill>
              </a:rPr>
              <a:t> Language Reclamation Project (WLRP) by </a:t>
            </a:r>
            <a:r>
              <a:rPr lang="en-US" sz="4400" b="1" dirty="0">
                <a:solidFill>
                  <a:srgbClr val="FF6600"/>
                </a:solidFill>
              </a:rPr>
              <a:t>Council Ordinance 2009</a:t>
            </a:r>
            <a:r>
              <a:rPr lang="en-US" sz="4400" dirty="0">
                <a:solidFill>
                  <a:srgbClr val="FF6600"/>
                </a:solidFill>
              </a:rPr>
              <a:t>-ORD-005 on June 10, 2009 </a:t>
            </a:r>
          </a:p>
          <a:p>
            <a:endParaRPr lang="en-US" sz="4400" dirty="0">
              <a:solidFill>
                <a:srgbClr val="FF6600"/>
              </a:solidFill>
            </a:endParaRPr>
          </a:p>
          <a:p>
            <a:endParaRPr lang="en-US" sz="4400" dirty="0">
              <a:solidFill>
                <a:srgbClr val="FF6600"/>
              </a:solidFill>
            </a:endParaRPr>
          </a:p>
          <a:p>
            <a:r>
              <a:rPr lang="en-US" sz="4400" dirty="0"/>
              <a:t>to recognize the role of language as </a:t>
            </a:r>
            <a:r>
              <a:rPr lang="en-US" sz="4400" dirty="0">
                <a:solidFill>
                  <a:srgbClr val="FF6600"/>
                </a:solidFill>
              </a:rPr>
              <a:t>“central to the protection of the customs, culture, and spiritual well-being of the people,” </a:t>
            </a:r>
            <a:r>
              <a:rPr lang="en-US" sz="4400" dirty="0"/>
              <a:t>and to acknowledge </a:t>
            </a:r>
            <a:r>
              <a:rPr lang="en-US" sz="4400" dirty="0">
                <a:solidFill>
                  <a:srgbClr val="FF6600"/>
                </a:solidFill>
              </a:rPr>
              <a:t>the “critical state of the newly reclaimed Wampanoag language, and the need to secure its survival for the benefit of future generations.” </a:t>
            </a:r>
            <a:r>
              <a:rPr lang="en-US" sz="4400" dirty="0"/>
              <a:t> </a:t>
            </a:r>
          </a:p>
          <a:p>
            <a:endParaRPr lang="en-US" sz="4400" dirty="0"/>
          </a:p>
          <a:p>
            <a:r>
              <a:rPr lang="en-US" sz="4400" b="1" dirty="0"/>
              <a:t>The Tribal Council reaffirmed its commitment to language revitalization </a:t>
            </a:r>
            <a:r>
              <a:rPr lang="en-US" sz="4400" dirty="0"/>
              <a:t>in resolution </a:t>
            </a:r>
            <a:r>
              <a:rPr lang="en-US" sz="4400" dirty="0">
                <a:solidFill>
                  <a:srgbClr val="FF6600"/>
                </a:solidFill>
              </a:rPr>
              <a:t>2011-RES-025</a:t>
            </a:r>
            <a:r>
              <a:rPr lang="en-US" sz="4400" dirty="0"/>
              <a:t> to recognize the inherent </a:t>
            </a:r>
            <a:r>
              <a:rPr lang="en-US" sz="4400" dirty="0">
                <a:solidFill>
                  <a:srgbClr val="FF6600"/>
                </a:solidFill>
              </a:rPr>
              <a:t>“birth right of each Wampanoag child adult to speak his or her language given by Creator”,</a:t>
            </a:r>
            <a:r>
              <a:rPr lang="en-US" sz="4400" dirty="0"/>
              <a:t> and the decades of work by WLRP to return language home to Wampanoag families.</a:t>
            </a:r>
          </a:p>
        </p:txBody>
      </p:sp>
      <p:pic>
        <p:nvPicPr>
          <p:cNvPr id="3" name="Picture 2" descr="Unknown-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01" y="824830"/>
            <a:ext cx="2832100" cy="2870200"/>
          </a:xfrm>
          <a:prstGeom prst="rect">
            <a:avLst/>
          </a:prstGeom>
        </p:spPr>
      </p:pic>
    </p:spTree>
    <p:extLst>
      <p:ext uri="{BB962C8B-B14F-4D97-AF65-F5344CB8AC3E}">
        <p14:creationId xmlns:p14="http://schemas.microsoft.com/office/powerpoint/2010/main" val="2074268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100400" y="772591"/>
            <a:ext cx="17769270" cy="15481161"/>
          </a:xfrm>
          <a:prstGeom prst="rect">
            <a:avLst/>
          </a:prstGeom>
        </p:spPr>
        <p:txBody>
          <a:bodyPr wrap="square">
            <a:spAutoFit/>
          </a:bodyPr>
          <a:lstStyle/>
          <a:p>
            <a:r>
              <a:rPr lang="en-US" sz="4000" b="1" dirty="0">
                <a:solidFill>
                  <a:srgbClr val="FF6600"/>
                </a:solidFill>
              </a:rPr>
              <a:t>2009   Wampanoag Language Reclamation Project</a:t>
            </a:r>
          </a:p>
          <a:p>
            <a:r>
              <a:rPr lang="en-US" sz="4000" dirty="0"/>
              <a:t>Per longstanding memoranda of understanding and WLRP’s by-laws, the Tribal Language Department is staffed by the community-run intertribal non-profit organization, the </a:t>
            </a:r>
            <a:r>
              <a:rPr lang="en-US" sz="4000" dirty="0" err="1"/>
              <a:t>Wôpanâak</a:t>
            </a:r>
            <a:r>
              <a:rPr lang="en-US" sz="4000" dirty="0"/>
              <a:t> Language and Cultural Weety8, Inc., also known as the </a:t>
            </a:r>
            <a:r>
              <a:rPr lang="en-US" sz="4000" b="1" dirty="0" err="1">
                <a:solidFill>
                  <a:srgbClr val="FF0000"/>
                </a:solidFill>
              </a:rPr>
              <a:t>Wôpanâak</a:t>
            </a:r>
            <a:r>
              <a:rPr lang="en-US" sz="4000" b="1" dirty="0">
                <a:solidFill>
                  <a:srgbClr val="FF0000"/>
                </a:solidFill>
              </a:rPr>
              <a:t> Language Reclamation Project (WLRP). </a:t>
            </a:r>
            <a:r>
              <a:rPr lang="en-US" sz="4000" dirty="0"/>
              <a:t>WLRP is governed by a Board of Directors and Language Committee drawn from all tribal household members who enroll as language students. WLRP’s Language Committee members and Board of Directors meet monthly to review project activities, progress, policies, and funding.</a:t>
            </a:r>
          </a:p>
          <a:p>
            <a:endParaRPr lang="en-US" sz="4000" dirty="0"/>
          </a:p>
          <a:p>
            <a:r>
              <a:rPr lang="en-US" sz="4000" dirty="0">
                <a:solidFill>
                  <a:srgbClr val="FF6600"/>
                </a:solidFill>
              </a:rPr>
              <a:t>Founded more than twenty years ago </a:t>
            </a:r>
            <a:r>
              <a:rPr lang="en-US" sz="4000" dirty="0"/>
              <a:t>with the</a:t>
            </a:r>
            <a:r>
              <a:rPr lang="en-US" sz="4000" b="1" dirty="0"/>
              <a:t> key objective of reclaiming Wôpanâôt8âôk (Wampanoag language) </a:t>
            </a:r>
            <a:r>
              <a:rPr lang="en-US" sz="4000" dirty="0"/>
              <a:t>as the principal means of expression within the Wampanoag Tribal Nation, WLRP’s efforts have gained </a:t>
            </a:r>
            <a:r>
              <a:rPr lang="en-US" sz="4000" b="1" dirty="0">
                <a:solidFill>
                  <a:srgbClr val="FF6600"/>
                </a:solidFill>
              </a:rPr>
              <a:t>international recognition for becoming the first American Indian community to reclaim and revitalize a sleeping tribal language </a:t>
            </a:r>
            <a:r>
              <a:rPr lang="en-US" sz="4000" dirty="0"/>
              <a:t>after many generations without living speakers. </a:t>
            </a:r>
          </a:p>
          <a:p>
            <a:endParaRPr lang="en-US" sz="4000" dirty="0"/>
          </a:p>
          <a:p>
            <a:r>
              <a:rPr lang="en-US" sz="4000" b="1" dirty="0"/>
              <a:t>This unprecedented effort was made possible through formal linguistics training in </a:t>
            </a:r>
            <a:r>
              <a:rPr lang="en-US" sz="4000" b="1" dirty="0">
                <a:solidFill>
                  <a:srgbClr val="FF0000"/>
                </a:solidFill>
              </a:rPr>
              <a:t>Algonquian languages, </a:t>
            </a:r>
            <a:r>
              <a:rPr lang="en-US" sz="4000" dirty="0"/>
              <a:t>and by working with the </a:t>
            </a:r>
            <a:r>
              <a:rPr lang="en-US" sz="4000" b="1" dirty="0">
                <a:solidFill>
                  <a:schemeClr val="accent2"/>
                </a:solidFill>
              </a:rPr>
              <a:t>largest Native-written corpus of 17th and 18th century documents in North America translated and written by Wampanoag people</a:t>
            </a:r>
            <a:r>
              <a:rPr lang="en-US" sz="4000" dirty="0"/>
              <a:t>—including the </a:t>
            </a:r>
            <a:r>
              <a:rPr lang="en-US" sz="4000" u="sng" dirty="0"/>
              <a:t>King James Bibles </a:t>
            </a:r>
            <a:r>
              <a:rPr lang="en-US" sz="4000" dirty="0"/>
              <a:t>of 1663 and 1680, and hundreds of </a:t>
            </a:r>
            <a:r>
              <a:rPr lang="en-US" sz="4000" u="sng" dirty="0"/>
              <a:t>personal letters, wills, deeds, and land transactions</a:t>
            </a:r>
            <a:r>
              <a:rPr lang="en-US" sz="4000" dirty="0"/>
              <a:t> written in </a:t>
            </a:r>
            <a:r>
              <a:rPr lang="en-US" sz="4400" b="1" dirty="0">
                <a:solidFill>
                  <a:srgbClr val="FF0000"/>
                </a:solidFill>
              </a:rPr>
              <a:t>Wôpanâôt8âôk. </a:t>
            </a:r>
          </a:p>
          <a:p>
            <a:endParaRPr lang="en-US" sz="4000" dirty="0"/>
          </a:p>
          <a:p>
            <a:r>
              <a:rPr lang="en-US" sz="4000" b="1" dirty="0">
                <a:solidFill>
                  <a:srgbClr val="FF0000"/>
                </a:solidFill>
              </a:rPr>
              <a:t>Wampanoag people </a:t>
            </a:r>
            <a:r>
              <a:rPr lang="en-US" sz="4000" b="1" dirty="0"/>
              <a:t>were also the </a:t>
            </a:r>
            <a:r>
              <a:rPr lang="en-US" sz="4000" b="1" dirty="0">
                <a:solidFill>
                  <a:srgbClr val="FF0000"/>
                </a:solidFill>
              </a:rPr>
              <a:t>first American Indians </a:t>
            </a:r>
            <a:r>
              <a:rPr lang="en-US" sz="4000" b="1" dirty="0">
                <a:solidFill>
                  <a:srgbClr val="FF6600"/>
                </a:solidFill>
              </a:rPr>
              <a:t>to develop and use an alphabetic writing system.</a:t>
            </a:r>
            <a:r>
              <a:rPr lang="en-US" sz="4000" dirty="0"/>
              <a:t> Read more at </a:t>
            </a:r>
            <a:r>
              <a:rPr lang="en-US" sz="4000" dirty="0" err="1"/>
              <a:t>wlrp.org</a:t>
            </a:r>
            <a:endParaRPr lang="en-US" sz="4000" dirty="0"/>
          </a:p>
          <a:p>
            <a:endParaRPr lang="en-US" sz="4000" dirty="0"/>
          </a:p>
        </p:txBody>
      </p:sp>
      <p:pic>
        <p:nvPicPr>
          <p:cNvPr id="3" name="Picture 2" descr="Unknown-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889" y="821792"/>
            <a:ext cx="2832100" cy="2870200"/>
          </a:xfrm>
          <a:prstGeom prst="rect">
            <a:avLst/>
          </a:prstGeom>
        </p:spPr>
      </p:pic>
    </p:spTree>
    <p:extLst>
      <p:ext uri="{BB962C8B-B14F-4D97-AF65-F5344CB8AC3E}">
        <p14:creationId xmlns:p14="http://schemas.microsoft.com/office/powerpoint/2010/main" val="2925404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descr="Goverment+Cente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293" y="5705935"/>
            <a:ext cx="12836101" cy="9622588"/>
          </a:xfrm>
          <a:prstGeom prst="rect">
            <a:avLst/>
          </a:prstGeom>
        </p:spPr>
      </p:pic>
      <p:sp>
        <p:nvSpPr>
          <p:cNvPr id="3" name="TextBox 2"/>
          <p:cNvSpPr txBox="1"/>
          <p:nvPr/>
        </p:nvSpPr>
        <p:spPr>
          <a:xfrm>
            <a:off x="1044663" y="880828"/>
            <a:ext cx="19008766" cy="4708981"/>
          </a:xfrm>
          <a:prstGeom prst="rect">
            <a:avLst/>
          </a:prstGeom>
          <a:noFill/>
        </p:spPr>
        <p:txBody>
          <a:bodyPr wrap="square" rtlCol="0">
            <a:spAutoFit/>
          </a:bodyPr>
          <a:lstStyle/>
          <a:p>
            <a:endParaRPr lang="en-US" sz="6000" dirty="0"/>
          </a:p>
          <a:p>
            <a:endParaRPr lang="en-US" sz="6000" dirty="0"/>
          </a:p>
          <a:p>
            <a:r>
              <a:rPr lang="en-US" sz="6000" dirty="0"/>
              <a:t>                 About 2013     </a:t>
            </a:r>
            <a:r>
              <a:rPr lang="en-US" sz="6000" dirty="0">
                <a:solidFill>
                  <a:srgbClr val="FF6600"/>
                </a:solidFill>
              </a:rPr>
              <a:t>MASHPEE WAMPANOAG </a:t>
            </a:r>
          </a:p>
          <a:p>
            <a:r>
              <a:rPr lang="en-US" sz="6000" dirty="0">
                <a:solidFill>
                  <a:srgbClr val="FF6600"/>
                </a:solidFill>
              </a:rPr>
              <a:t>											           TRIBAL COUNCIL BUILDING     </a:t>
            </a:r>
          </a:p>
          <a:p>
            <a:r>
              <a:rPr lang="en-US" sz="6000" dirty="0"/>
              <a:t>                 complete		</a:t>
            </a:r>
          </a:p>
        </p:txBody>
      </p:sp>
      <p:pic>
        <p:nvPicPr>
          <p:cNvPr id="4" name="Picture 3" descr="Unknown-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4" y="638059"/>
            <a:ext cx="2832100" cy="2870200"/>
          </a:xfrm>
          <a:prstGeom prst="rect">
            <a:avLst/>
          </a:prstGeom>
        </p:spPr>
      </p:pic>
    </p:spTree>
    <p:extLst>
      <p:ext uri="{BB962C8B-B14F-4D97-AF65-F5344CB8AC3E}">
        <p14:creationId xmlns:p14="http://schemas.microsoft.com/office/powerpoint/2010/main" val="2635408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06112" y="2581032"/>
            <a:ext cx="2498999" cy="1107996"/>
          </a:xfrm>
          <a:prstGeom prst="rect">
            <a:avLst/>
          </a:prstGeom>
          <a:noFill/>
        </p:spPr>
        <p:txBody>
          <a:bodyPr wrap="square" rtlCol="0">
            <a:spAutoFit/>
          </a:bodyPr>
          <a:lstStyle/>
          <a:p>
            <a:r>
              <a:rPr lang="en-US" sz="6600" dirty="0"/>
              <a:t>2015</a:t>
            </a:r>
          </a:p>
        </p:txBody>
      </p:sp>
      <p:sp>
        <p:nvSpPr>
          <p:cNvPr id="3" name="Rectangle 2"/>
          <p:cNvSpPr/>
          <p:nvPr/>
        </p:nvSpPr>
        <p:spPr>
          <a:xfrm>
            <a:off x="5547851" y="4608450"/>
            <a:ext cx="10972800" cy="10248960"/>
          </a:xfrm>
          <a:prstGeom prst="rect">
            <a:avLst/>
          </a:prstGeom>
        </p:spPr>
        <p:txBody>
          <a:bodyPr>
            <a:spAutoFit/>
          </a:bodyPr>
          <a:lstStyle/>
          <a:p>
            <a:r>
              <a:rPr lang="en-US" sz="6000" i="1" dirty="0">
                <a:solidFill>
                  <a:srgbClr val="3366FF"/>
                </a:solidFill>
              </a:rPr>
              <a:t>federal government declared </a:t>
            </a:r>
          </a:p>
          <a:p>
            <a:endParaRPr lang="en-US" sz="6000" i="1" dirty="0"/>
          </a:p>
          <a:p>
            <a:r>
              <a:rPr lang="en-US" sz="6000" b="1" i="1" dirty="0"/>
              <a:t>150 acres </a:t>
            </a:r>
            <a:r>
              <a:rPr lang="en-US" sz="6000" i="1" dirty="0"/>
              <a:t>of land in </a:t>
            </a:r>
            <a:r>
              <a:rPr lang="en-US" sz="6000" b="1" i="1" dirty="0">
                <a:solidFill>
                  <a:schemeClr val="accent2">
                    <a:lumMod val="75000"/>
                  </a:schemeClr>
                </a:solidFill>
              </a:rPr>
              <a:t>Mashpee</a:t>
            </a:r>
          </a:p>
          <a:p>
            <a:r>
              <a:rPr lang="en-US" sz="6000" i="1" dirty="0"/>
              <a:t> and</a:t>
            </a:r>
          </a:p>
          <a:p>
            <a:r>
              <a:rPr lang="en-US" sz="6000" i="1" dirty="0"/>
              <a:t> </a:t>
            </a:r>
            <a:r>
              <a:rPr lang="en-US" sz="6000" b="1" i="1" dirty="0"/>
              <a:t>170 acres </a:t>
            </a:r>
            <a:r>
              <a:rPr lang="en-US" sz="6000" i="1" dirty="0"/>
              <a:t>of land in </a:t>
            </a:r>
            <a:r>
              <a:rPr lang="en-US" sz="6000" b="1" i="1" dirty="0">
                <a:solidFill>
                  <a:schemeClr val="accent2">
                    <a:lumMod val="75000"/>
                  </a:schemeClr>
                </a:solidFill>
              </a:rPr>
              <a:t>Taunton</a:t>
            </a:r>
          </a:p>
          <a:p>
            <a:endParaRPr lang="en-US" sz="6000" i="1" dirty="0"/>
          </a:p>
          <a:p>
            <a:r>
              <a:rPr lang="en-US" sz="6000" i="1" dirty="0"/>
              <a:t> as the </a:t>
            </a:r>
            <a:r>
              <a:rPr lang="en-US" sz="6000" b="1" i="1" dirty="0">
                <a:solidFill>
                  <a:srgbClr val="FF6600"/>
                </a:solidFill>
              </a:rPr>
              <a:t>Tribe’s initial reservation</a:t>
            </a:r>
            <a:r>
              <a:rPr lang="en-US" sz="6000" i="1" dirty="0"/>
              <a:t>, </a:t>
            </a:r>
          </a:p>
          <a:p>
            <a:endParaRPr lang="en-US" sz="6000" i="1" dirty="0"/>
          </a:p>
          <a:p>
            <a:r>
              <a:rPr lang="en-US" sz="6000" i="1" dirty="0"/>
              <a:t>on which the Tribe can exercise </a:t>
            </a:r>
          </a:p>
          <a:p>
            <a:endParaRPr lang="en-US" sz="6000" i="1" dirty="0"/>
          </a:p>
          <a:p>
            <a:r>
              <a:rPr lang="en-US" sz="6000" i="1" dirty="0"/>
              <a:t>its </a:t>
            </a:r>
            <a:r>
              <a:rPr lang="en-US" sz="6000" b="1" i="1" dirty="0">
                <a:solidFill>
                  <a:srgbClr val="FF6600"/>
                </a:solidFill>
              </a:rPr>
              <a:t>full tribal sovereignty rights</a:t>
            </a:r>
            <a:endParaRPr lang="en-US" sz="6000" b="1" dirty="0">
              <a:solidFill>
                <a:srgbClr val="FF6600"/>
              </a:solidFill>
            </a:endParaRPr>
          </a:p>
        </p:txBody>
      </p:sp>
      <p:pic>
        <p:nvPicPr>
          <p:cNvPr id="4" name="Picture 3" descr="colorlines-screenshot-mashpee-wampanoag-tribal-seal-now-1122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6883" y="720255"/>
            <a:ext cx="5490776" cy="3601949"/>
          </a:xfrm>
          <a:prstGeom prst="rect">
            <a:avLst/>
          </a:prstGeom>
        </p:spPr>
      </p:pic>
      <p:sp>
        <p:nvSpPr>
          <p:cNvPr id="5" name="Rectangle 4"/>
          <p:cNvSpPr/>
          <p:nvPr/>
        </p:nvSpPr>
        <p:spPr>
          <a:xfrm>
            <a:off x="6123971" y="15214467"/>
            <a:ext cx="9919477" cy="769441"/>
          </a:xfrm>
          <a:prstGeom prst="rect">
            <a:avLst/>
          </a:prstGeom>
        </p:spPr>
        <p:txBody>
          <a:bodyPr wrap="none">
            <a:spAutoFit/>
          </a:bodyPr>
          <a:lstStyle/>
          <a:p>
            <a:r>
              <a:rPr lang="en-US" sz="4400" dirty="0"/>
              <a:t>https://</a:t>
            </a:r>
            <a:r>
              <a:rPr lang="en-US" sz="4400" dirty="0" err="1"/>
              <a:t>mashpeewampanoagtribe-nsn.gov</a:t>
            </a:r>
            <a:endParaRPr lang="en-US" sz="4400" dirty="0"/>
          </a:p>
        </p:txBody>
      </p:sp>
    </p:spTree>
    <p:extLst>
      <p:ext uri="{BB962C8B-B14F-4D97-AF65-F5344CB8AC3E}">
        <p14:creationId xmlns:p14="http://schemas.microsoft.com/office/powerpoint/2010/main" val="3136853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descr="standwithmashp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732" y="543194"/>
            <a:ext cx="13257310" cy="9953340"/>
          </a:xfrm>
          <a:prstGeom prst="rect">
            <a:avLst/>
          </a:prstGeom>
        </p:spPr>
      </p:pic>
      <p:sp>
        <p:nvSpPr>
          <p:cNvPr id="2" name="TextBox 1"/>
          <p:cNvSpPr txBox="1"/>
          <p:nvPr/>
        </p:nvSpPr>
        <p:spPr>
          <a:xfrm>
            <a:off x="1074790" y="3979421"/>
            <a:ext cx="1744588" cy="1015663"/>
          </a:xfrm>
          <a:prstGeom prst="rect">
            <a:avLst/>
          </a:prstGeom>
          <a:noFill/>
        </p:spPr>
        <p:txBody>
          <a:bodyPr wrap="none" rtlCol="0">
            <a:spAutoFit/>
          </a:bodyPr>
          <a:lstStyle/>
          <a:p>
            <a:r>
              <a:rPr lang="en-US" sz="6000" dirty="0"/>
              <a:t>2018</a:t>
            </a:r>
          </a:p>
        </p:txBody>
      </p:sp>
      <p:sp>
        <p:nvSpPr>
          <p:cNvPr id="3" name="Rectangle 2"/>
          <p:cNvSpPr/>
          <p:nvPr/>
        </p:nvSpPr>
        <p:spPr>
          <a:xfrm>
            <a:off x="317511" y="10713140"/>
            <a:ext cx="21628089" cy="5324535"/>
          </a:xfrm>
          <a:prstGeom prst="rect">
            <a:avLst/>
          </a:prstGeom>
        </p:spPr>
        <p:txBody>
          <a:bodyPr wrap="square">
            <a:spAutoFit/>
          </a:bodyPr>
          <a:lstStyle/>
          <a:p>
            <a:r>
              <a:rPr lang="en-US" sz="3600" dirty="0"/>
              <a:t>							      </a:t>
            </a:r>
            <a:r>
              <a:rPr lang="en-US" sz="3600" b="1" dirty="0">
                <a:solidFill>
                  <a:srgbClr val="FF6600"/>
                </a:solidFill>
              </a:rPr>
              <a:t>Chairman Cedric Cromwell of the Mashpee Wampanoag Tribe</a:t>
            </a:r>
            <a:r>
              <a:rPr lang="en-US" sz="3600" b="1" dirty="0"/>
              <a:t> addresses</a:t>
            </a:r>
          </a:p>
          <a:p>
            <a:r>
              <a:rPr lang="en-US" sz="3600" dirty="0"/>
              <a:t> 					  				the </a:t>
            </a:r>
            <a:r>
              <a:rPr lang="en-US" sz="3600" b="1" dirty="0">
                <a:solidFill>
                  <a:srgbClr val="FF6600"/>
                </a:solidFill>
              </a:rPr>
              <a:t>#</a:t>
            </a:r>
            <a:r>
              <a:rPr lang="en-US" sz="3600" b="1" dirty="0" err="1">
                <a:solidFill>
                  <a:srgbClr val="FF6600"/>
                </a:solidFill>
              </a:rPr>
              <a:t>StandWithMashpee</a:t>
            </a:r>
            <a:r>
              <a:rPr lang="en-US" sz="3600" b="1" dirty="0">
                <a:solidFill>
                  <a:srgbClr val="FF6600"/>
                </a:solidFill>
              </a:rPr>
              <a:t> </a:t>
            </a:r>
            <a:r>
              <a:rPr lang="en-US" sz="3600" b="1" dirty="0"/>
              <a:t>rally </a:t>
            </a:r>
            <a:r>
              <a:rPr lang="en-US" sz="3600" dirty="0"/>
              <a:t>at the </a:t>
            </a:r>
            <a:r>
              <a:rPr lang="en-US" sz="3600" b="1" dirty="0"/>
              <a:t>U.S. Capitol on November 14, 2018</a:t>
            </a:r>
            <a:r>
              <a:rPr lang="en-US" sz="3600" dirty="0"/>
              <a:t>. </a:t>
            </a:r>
          </a:p>
          <a:p>
            <a:r>
              <a:rPr lang="en-US" sz="3600" dirty="0"/>
              <a:t>									Photo by </a:t>
            </a:r>
            <a:r>
              <a:rPr lang="en-US" sz="3600" dirty="0" err="1"/>
              <a:t>Indianz.Com</a:t>
            </a:r>
            <a:r>
              <a:rPr lang="en-US" sz="3600" dirty="0"/>
              <a:t> </a:t>
            </a:r>
            <a:r>
              <a:rPr lang="en-US" sz="3600" dirty="0">
                <a:hlinkClick r:id="rId3"/>
              </a:rPr>
              <a:t>(CC BY-NC-SA 4.0)</a:t>
            </a:r>
          </a:p>
          <a:p>
            <a:pPr lvl="4"/>
            <a:r>
              <a:rPr lang="en-US" sz="3600" b="1" dirty="0"/>
              <a:t>Mashpee Wampanoag Tribe defeats bid to move homelands lawsuit to another court</a:t>
            </a:r>
          </a:p>
          <a:p>
            <a:pPr lvl="4"/>
            <a:r>
              <a:rPr lang="en-US" sz="3600" b="1" dirty="0">
                <a:solidFill>
                  <a:srgbClr val="FF6600"/>
                </a:solidFill>
              </a:rPr>
              <a:t>Tuesday, June 25, 2019 </a:t>
            </a:r>
            <a:r>
              <a:rPr lang="en-US" sz="3600" b="1" dirty="0"/>
              <a:t> </a:t>
            </a:r>
            <a:endParaRPr lang="en-US" dirty="0"/>
          </a:p>
          <a:p>
            <a:r>
              <a:rPr lang="en-US" sz="2000" dirty="0"/>
              <a:t>Leaders of the </a:t>
            </a:r>
            <a:r>
              <a:rPr lang="en-US" sz="2000" dirty="0">
                <a:hlinkClick r:id="rId4"/>
              </a:rPr>
              <a:t>Mashpee Wampanoag Tribe are welcoming a judge's decision that keeps their homelands lawsuit against the Trump administration in a more favorable court.</a:t>
            </a:r>
          </a:p>
          <a:p>
            <a:r>
              <a:rPr lang="en-US" sz="2000" dirty="0">
                <a:hlinkClick r:id="rId5"/>
              </a:rPr>
              <a:t>In a June 21 ruling, Judge Rosemary M. Collyer said the tribe's case belongs in Washington, D.C., because of its many connections to the nation's capital. Besides possibly raising "national policy implications," she noted that the defendants are officials who are based in the D.C. headquarters of the </a:t>
            </a:r>
            <a:r>
              <a:rPr lang="en-US" sz="2000" dirty="0">
                <a:hlinkClick r:id="rId6"/>
              </a:rPr>
              <a:t>Department of the Interior and the </a:t>
            </a:r>
            <a:r>
              <a:rPr lang="en-US" sz="2000" dirty="0">
                <a:hlinkClick r:id="rId7"/>
              </a:rPr>
              <a:t>Bureau of Indian Affairs</a:t>
            </a:r>
          </a:p>
          <a:p>
            <a:endParaRPr lang="en-US" sz="2000" dirty="0"/>
          </a:p>
          <a:p>
            <a:r>
              <a:rPr lang="en-US" sz="2000" dirty="0"/>
              <a:t>“The significance of this victory and its importance to our tribe cannot be understated," Chairman Cedric Cromwell said in a </a:t>
            </a:r>
            <a:r>
              <a:rPr lang="en-US" sz="2000" dirty="0">
                <a:hlinkClick r:id="rId8"/>
              </a:rPr>
              <a:t>press release posted on Native News Online. "Judge Collyer agreed with every single argument that we advanced and showed, as a Reagan-appointed judge that our issue is a bi-partisan plight with ‘national policy implications’ for the rights of tribes across the U.S. She was also right to point out that the tribe has received support from pan-tribal organizations representing more than 250 tribes across the U.S. who all agree that the Interior was unlawfully arbitrary and capricious."</a:t>
            </a:r>
            <a:endParaRPr lang="en-US" sz="2000" dirty="0"/>
          </a:p>
        </p:txBody>
      </p:sp>
      <p:pic>
        <p:nvPicPr>
          <p:cNvPr id="5" name="Picture 4" descr="Unknown-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046" y="600705"/>
            <a:ext cx="2832100" cy="2870200"/>
          </a:xfrm>
          <a:prstGeom prst="rect">
            <a:avLst/>
          </a:prstGeom>
        </p:spPr>
      </p:pic>
    </p:spTree>
    <p:extLst>
      <p:ext uri="{BB962C8B-B14F-4D97-AF65-F5344CB8AC3E}">
        <p14:creationId xmlns:p14="http://schemas.microsoft.com/office/powerpoint/2010/main" val="1060266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FF4DD-5101-F64B-BA1C-6F03764D6F67}"/>
              </a:ext>
            </a:extLst>
          </p:cNvPr>
          <p:cNvSpPr>
            <a:spLocks noGrp="1"/>
          </p:cNvSpPr>
          <p:nvPr>
            <p:ph type="title"/>
          </p:nvPr>
        </p:nvSpPr>
        <p:spPr>
          <a:xfrm>
            <a:off x="1078524" y="1430216"/>
            <a:ext cx="18959732" cy="3635624"/>
          </a:xfrm>
        </p:spPr>
        <p:txBody>
          <a:bodyPr>
            <a:normAutofit/>
          </a:bodyPr>
          <a:lstStyle/>
          <a:p>
            <a:r>
              <a:rPr lang="en-US" sz="4000" b="1" dirty="0">
                <a:latin typeface="+mn-lt"/>
              </a:rPr>
              <a:t>H.R.312 - Mashpee Wampanoag Tribe Reservation Reaffirmation Act</a:t>
            </a:r>
            <a:br>
              <a:rPr lang="en-US" sz="4000" b="1" dirty="0">
                <a:latin typeface="+mn-lt"/>
              </a:rPr>
            </a:br>
            <a:r>
              <a:rPr lang="en-US" sz="4000" dirty="0">
                <a:latin typeface="+mn-lt"/>
              </a:rPr>
              <a:t>116th Congress (2019-2020) </a:t>
            </a:r>
            <a:endParaRPr lang="en-US" dirty="0"/>
          </a:p>
        </p:txBody>
      </p:sp>
      <p:graphicFrame>
        <p:nvGraphicFramePr>
          <p:cNvPr id="10" name="Table 9">
            <a:extLst>
              <a:ext uri="{FF2B5EF4-FFF2-40B4-BE49-F238E27FC236}">
                <a16:creationId xmlns:a16="http://schemas.microsoft.com/office/drawing/2014/main" id="{56F9CE35-5CAB-6C4B-8FED-DCB2D0B0871D}"/>
              </a:ext>
            </a:extLst>
          </p:cNvPr>
          <p:cNvGraphicFramePr>
            <a:graphicFrameLocks noGrp="1"/>
          </p:cNvGraphicFramePr>
          <p:nvPr>
            <p:extLst>
              <p:ext uri="{D42A27DB-BD31-4B8C-83A1-F6EECF244321}">
                <p14:modId xmlns:p14="http://schemas.microsoft.com/office/powerpoint/2010/main" val="2974214826"/>
              </p:ext>
            </p:extLst>
          </p:nvPr>
        </p:nvGraphicFramePr>
        <p:xfrm>
          <a:off x="1078524" y="4652010"/>
          <a:ext cx="18929350" cy="5509260"/>
        </p:xfrm>
        <a:graphic>
          <a:graphicData uri="http://schemas.openxmlformats.org/drawingml/2006/table">
            <a:tbl>
              <a:tblPr/>
              <a:tblGrid>
                <a:gridCol w="9464675">
                  <a:extLst>
                    <a:ext uri="{9D8B030D-6E8A-4147-A177-3AD203B41FA5}">
                      <a16:colId xmlns:a16="http://schemas.microsoft.com/office/drawing/2014/main" val="2350721566"/>
                    </a:ext>
                  </a:extLst>
                </a:gridCol>
                <a:gridCol w="9464675">
                  <a:extLst>
                    <a:ext uri="{9D8B030D-6E8A-4147-A177-3AD203B41FA5}">
                      <a16:colId xmlns:a16="http://schemas.microsoft.com/office/drawing/2014/main" val="2121300553"/>
                    </a:ext>
                  </a:extLst>
                </a:gridCol>
              </a:tblGrid>
              <a:tr h="0">
                <a:tc>
                  <a:txBody>
                    <a:bodyPr/>
                    <a:lstStyle/>
                    <a:p>
                      <a:pPr algn="l" fontAlgn="t"/>
                      <a:r>
                        <a:rPr lang="en-US" sz="3600">
                          <a:effectLst/>
                        </a:rPr>
                        <a:t>Sponsor:</a:t>
                      </a:r>
                    </a:p>
                  </a:txBody>
                  <a:tcPr marR="95250" marT="47625" marB="47625">
                    <a:lnL>
                      <a:noFill/>
                    </a:lnL>
                    <a:lnR>
                      <a:noFill/>
                    </a:lnR>
                    <a:lnT>
                      <a:noFill/>
                    </a:lnT>
                    <a:lnB>
                      <a:noFill/>
                    </a:lnB>
                    <a:solidFill>
                      <a:srgbClr val="FFFFFF"/>
                    </a:solidFill>
                  </a:tcPr>
                </a:tc>
                <a:tc>
                  <a:txBody>
                    <a:bodyPr/>
                    <a:lstStyle/>
                    <a:p>
                      <a:pPr algn="l" fontAlgn="t"/>
                      <a:r>
                        <a:rPr lang="en-US" sz="3600" u="sng">
                          <a:solidFill>
                            <a:srgbClr val="3366CC"/>
                          </a:solidFill>
                          <a:effectLst/>
                          <a:hlinkClick r:id="rId2"/>
                        </a:rPr>
                        <a:t>Rep. Keating, William R. [D-MA-9]</a:t>
                      </a:r>
                      <a:r>
                        <a:rPr lang="en-US" sz="3600">
                          <a:effectLst/>
                        </a:rPr>
                        <a:t> (Introduced 01/08/2019)</a:t>
                      </a:r>
                    </a:p>
                  </a:txBody>
                  <a:tcPr marR="95250" marT="47625" marB="47625">
                    <a:lnL>
                      <a:noFill/>
                    </a:lnL>
                    <a:lnR>
                      <a:noFill/>
                    </a:lnR>
                    <a:lnT>
                      <a:noFill/>
                    </a:lnT>
                    <a:lnB>
                      <a:noFill/>
                    </a:lnB>
                    <a:solidFill>
                      <a:srgbClr val="FFFFFF"/>
                    </a:solidFill>
                  </a:tcPr>
                </a:tc>
                <a:extLst>
                  <a:ext uri="{0D108BD9-81ED-4DB2-BD59-A6C34878D82A}">
                    <a16:rowId xmlns:a16="http://schemas.microsoft.com/office/drawing/2014/main" val="4272729233"/>
                  </a:ext>
                </a:extLst>
              </a:tr>
              <a:tr h="0">
                <a:tc>
                  <a:txBody>
                    <a:bodyPr/>
                    <a:lstStyle/>
                    <a:p>
                      <a:pPr algn="l" fontAlgn="t"/>
                      <a:r>
                        <a:rPr lang="en-US" sz="3600">
                          <a:effectLst/>
                        </a:rPr>
                        <a:t>Committees:</a:t>
                      </a:r>
                    </a:p>
                  </a:txBody>
                  <a:tcPr marR="95250" marT="47625" marB="47625">
                    <a:lnL>
                      <a:noFill/>
                    </a:lnL>
                    <a:lnR>
                      <a:noFill/>
                    </a:lnR>
                    <a:lnT>
                      <a:noFill/>
                    </a:lnT>
                    <a:lnB>
                      <a:noFill/>
                    </a:lnB>
                    <a:solidFill>
                      <a:srgbClr val="FFFFFF"/>
                    </a:solidFill>
                  </a:tcPr>
                </a:tc>
                <a:tc>
                  <a:txBody>
                    <a:bodyPr/>
                    <a:lstStyle/>
                    <a:p>
                      <a:pPr algn="l" fontAlgn="t"/>
                      <a:r>
                        <a:rPr lang="en-US" sz="3600">
                          <a:effectLst/>
                        </a:rPr>
                        <a:t>House - Natural Resources</a:t>
                      </a:r>
                    </a:p>
                  </a:txBody>
                  <a:tcPr marR="95250" marT="47625" marB="47625">
                    <a:lnL>
                      <a:noFill/>
                    </a:lnL>
                    <a:lnR>
                      <a:noFill/>
                    </a:lnR>
                    <a:lnT>
                      <a:noFill/>
                    </a:lnT>
                    <a:lnB>
                      <a:noFill/>
                    </a:lnB>
                    <a:solidFill>
                      <a:srgbClr val="FFFFFF"/>
                    </a:solidFill>
                  </a:tcPr>
                </a:tc>
                <a:extLst>
                  <a:ext uri="{0D108BD9-81ED-4DB2-BD59-A6C34878D82A}">
                    <a16:rowId xmlns:a16="http://schemas.microsoft.com/office/drawing/2014/main" val="408910919"/>
                  </a:ext>
                </a:extLst>
              </a:tr>
              <a:tr h="0">
                <a:tc>
                  <a:txBody>
                    <a:bodyPr/>
                    <a:lstStyle/>
                    <a:p>
                      <a:pPr algn="l" fontAlgn="t"/>
                      <a:r>
                        <a:rPr lang="en-US" sz="3600">
                          <a:effectLst/>
                        </a:rPr>
                        <a:t>Committee Meetings:</a:t>
                      </a:r>
                    </a:p>
                  </a:txBody>
                  <a:tcPr marR="95250" marT="47625" marB="47625">
                    <a:lnL>
                      <a:noFill/>
                    </a:lnL>
                    <a:lnR>
                      <a:noFill/>
                    </a:lnR>
                    <a:lnT>
                      <a:noFill/>
                    </a:lnT>
                    <a:lnB>
                      <a:noFill/>
                    </a:lnB>
                    <a:solidFill>
                      <a:srgbClr val="FFFFFF"/>
                    </a:solidFill>
                  </a:tcPr>
                </a:tc>
                <a:tc>
                  <a:txBody>
                    <a:bodyPr/>
                    <a:lstStyle/>
                    <a:p>
                      <a:pPr algn="l" fontAlgn="t"/>
                      <a:r>
                        <a:rPr lang="en-US" sz="3600" u="sng">
                          <a:solidFill>
                            <a:srgbClr val="3366CC"/>
                          </a:solidFill>
                          <a:effectLst/>
                          <a:hlinkClick r:id="rId3"/>
                        </a:rPr>
                        <a:t>06/05/19 2:00PM</a:t>
                      </a:r>
                      <a:r>
                        <a:rPr lang="en-US" sz="3600">
                          <a:effectLst/>
                        </a:rPr>
                        <a:t> </a:t>
                      </a:r>
                      <a:r>
                        <a:rPr lang="en-US" sz="3600" u="sng">
                          <a:solidFill>
                            <a:srgbClr val="3366CC"/>
                          </a:solidFill>
                          <a:effectLst/>
                          <a:hlinkClick r:id="rId4"/>
                        </a:rPr>
                        <a:t>05/01/19 10:00AM</a:t>
                      </a:r>
                      <a:endParaRPr lang="en-US" sz="3600">
                        <a:effectLst/>
                      </a:endParaRPr>
                    </a:p>
                  </a:txBody>
                  <a:tcPr marR="95250" marT="47625" marB="47625">
                    <a:lnL>
                      <a:noFill/>
                    </a:lnL>
                    <a:lnR>
                      <a:noFill/>
                    </a:lnR>
                    <a:lnT>
                      <a:noFill/>
                    </a:lnT>
                    <a:lnB>
                      <a:noFill/>
                    </a:lnB>
                    <a:solidFill>
                      <a:srgbClr val="FFFFFF"/>
                    </a:solidFill>
                  </a:tcPr>
                </a:tc>
                <a:extLst>
                  <a:ext uri="{0D108BD9-81ED-4DB2-BD59-A6C34878D82A}">
                    <a16:rowId xmlns:a16="http://schemas.microsoft.com/office/drawing/2014/main" val="2911906706"/>
                  </a:ext>
                </a:extLst>
              </a:tr>
              <a:tr h="0">
                <a:tc>
                  <a:txBody>
                    <a:bodyPr/>
                    <a:lstStyle/>
                    <a:p>
                      <a:pPr algn="l" fontAlgn="t"/>
                      <a:r>
                        <a:rPr lang="en-US" sz="3600">
                          <a:effectLst/>
                        </a:rPr>
                        <a:t>Committee Reports:</a:t>
                      </a:r>
                    </a:p>
                  </a:txBody>
                  <a:tcPr marR="95250" marT="47625" marB="47625">
                    <a:lnL>
                      <a:noFill/>
                    </a:lnL>
                    <a:lnR>
                      <a:noFill/>
                    </a:lnR>
                    <a:lnT>
                      <a:noFill/>
                    </a:lnT>
                    <a:lnB>
                      <a:noFill/>
                    </a:lnB>
                    <a:solidFill>
                      <a:srgbClr val="FFFFFF"/>
                    </a:solidFill>
                  </a:tcPr>
                </a:tc>
                <a:tc>
                  <a:txBody>
                    <a:bodyPr/>
                    <a:lstStyle/>
                    <a:p>
                      <a:pPr algn="l" fontAlgn="t"/>
                      <a:r>
                        <a:rPr lang="en-US" sz="3600" u="sng">
                          <a:solidFill>
                            <a:srgbClr val="3366CC"/>
                          </a:solidFill>
                          <a:effectLst/>
                          <a:hlinkClick r:id="rId5"/>
                        </a:rPr>
                        <a:t>H. Rept. 116-54</a:t>
                      </a:r>
                      <a:endParaRPr lang="en-US" sz="3600">
                        <a:effectLst/>
                      </a:endParaRPr>
                    </a:p>
                  </a:txBody>
                  <a:tcPr marR="95250" marT="47625" marB="47625">
                    <a:lnL>
                      <a:noFill/>
                    </a:lnL>
                    <a:lnR>
                      <a:noFill/>
                    </a:lnR>
                    <a:lnT>
                      <a:noFill/>
                    </a:lnT>
                    <a:lnB>
                      <a:noFill/>
                    </a:lnB>
                    <a:solidFill>
                      <a:srgbClr val="FFFFFF"/>
                    </a:solidFill>
                  </a:tcPr>
                </a:tc>
                <a:extLst>
                  <a:ext uri="{0D108BD9-81ED-4DB2-BD59-A6C34878D82A}">
                    <a16:rowId xmlns:a16="http://schemas.microsoft.com/office/drawing/2014/main" val="1142550155"/>
                  </a:ext>
                </a:extLst>
              </a:tr>
              <a:tr h="0">
                <a:tc>
                  <a:txBody>
                    <a:bodyPr/>
                    <a:lstStyle/>
                    <a:p>
                      <a:pPr algn="l" fontAlgn="t"/>
                      <a:r>
                        <a:rPr lang="en-US" sz="3600">
                          <a:effectLst/>
                        </a:rPr>
                        <a:t>Latest Action:</a:t>
                      </a:r>
                    </a:p>
                  </a:txBody>
                  <a:tcPr marR="95250" marT="47625" marB="47625">
                    <a:lnL>
                      <a:noFill/>
                    </a:lnL>
                    <a:lnR>
                      <a:noFill/>
                    </a:lnR>
                    <a:lnT>
                      <a:noFill/>
                    </a:lnT>
                    <a:lnB>
                      <a:noFill/>
                    </a:lnB>
                    <a:solidFill>
                      <a:srgbClr val="FFFFFF"/>
                    </a:solidFill>
                  </a:tcPr>
                </a:tc>
                <a:tc>
                  <a:txBody>
                    <a:bodyPr/>
                    <a:lstStyle/>
                    <a:p>
                      <a:pPr algn="l" fontAlgn="t"/>
                      <a:r>
                        <a:rPr lang="en-US" sz="3600">
                          <a:effectLst/>
                        </a:rPr>
                        <a:t>Senate - 05/20/2019 Read the second time. Placed on Senate Legislative Calendar under General Orders. Calendar No. 92.  (</a:t>
                      </a:r>
                      <a:r>
                        <a:rPr lang="en-US" sz="3600" u="sng">
                          <a:solidFill>
                            <a:srgbClr val="3366CC"/>
                          </a:solidFill>
                          <a:effectLst/>
                          <a:hlinkClick r:id="rId6"/>
                        </a:rPr>
                        <a:t>All Actions</a:t>
                      </a:r>
                      <a:r>
                        <a:rPr lang="en-US" sz="3600">
                          <a:effectLst/>
                        </a:rPr>
                        <a:t>)</a:t>
                      </a:r>
                    </a:p>
                  </a:txBody>
                  <a:tcPr marR="95250" marT="47625" marB="47625">
                    <a:lnL>
                      <a:noFill/>
                    </a:lnL>
                    <a:lnR>
                      <a:noFill/>
                    </a:lnR>
                    <a:lnT>
                      <a:noFill/>
                    </a:lnT>
                    <a:lnB>
                      <a:noFill/>
                    </a:lnB>
                    <a:solidFill>
                      <a:srgbClr val="FFFFFF"/>
                    </a:solidFill>
                  </a:tcPr>
                </a:tc>
                <a:extLst>
                  <a:ext uri="{0D108BD9-81ED-4DB2-BD59-A6C34878D82A}">
                    <a16:rowId xmlns:a16="http://schemas.microsoft.com/office/drawing/2014/main" val="1608926649"/>
                  </a:ext>
                </a:extLst>
              </a:tr>
              <a:tr h="0">
                <a:tc>
                  <a:txBody>
                    <a:bodyPr/>
                    <a:lstStyle/>
                    <a:p>
                      <a:pPr algn="l" fontAlgn="t"/>
                      <a:r>
                        <a:rPr lang="en-US" sz="3600" dirty="0">
                          <a:effectLst/>
                        </a:rPr>
                        <a:t>Roll Call Votes:</a:t>
                      </a:r>
                    </a:p>
                  </a:txBody>
                  <a:tcPr marR="95250" marT="47625" marB="47625">
                    <a:lnL>
                      <a:noFill/>
                    </a:lnL>
                    <a:lnR>
                      <a:noFill/>
                    </a:lnR>
                    <a:lnT>
                      <a:noFill/>
                    </a:lnT>
                    <a:lnB>
                      <a:noFill/>
                    </a:lnB>
                    <a:solidFill>
                      <a:srgbClr val="FFFFFF"/>
                    </a:solidFill>
                  </a:tcPr>
                </a:tc>
                <a:tc>
                  <a:txBody>
                    <a:bodyPr/>
                    <a:lstStyle/>
                    <a:p>
                      <a:pPr algn="l" fontAlgn="t"/>
                      <a:r>
                        <a:rPr lang="en-US" sz="3600" dirty="0">
                          <a:effectLst/>
                        </a:rPr>
                        <a:t>There has been </a:t>
                      </a:r>
                      <a:r>
                        <a:rPr lang="en-US" sz="3600" u="sng" dirty="0">
                          <a:solidFill>
                            <a:srgbClr val="3366CC"/>
                          </a:solidFill>
                          <a:effectLst/>
                          <a:hlinkClick r:id="rId7"/>
                        </a:rPr>
                        <a:t>1 roll call vote</a:t>
                      </a:r>
                      <a:endParaRPr lang="en-US" sz="3600" dirty="0">
                        <a:effectLst/>
                      </a:endParaRPr>
                    </a:p>
                  </a:txBody>
                  <a:tcPr marR="95250" marT="47625" marB="47625">
                    <a:lnL>
                      <a:noFill/>
                    </a:lnL>
                    <a:lnR>
                      <a:noFill/>
                    </a:lnR>
                    <a:lnT>
                      <a:noFill/>
                    </a:lnT>
                    <a:lnB>
                      <a:noFill/>
                    </a:lnB>
                    <a:solidFill>
                      <a:srgbClr val="FFFFFF"/>
                    </a:solidFill>
                  </a:tcPr>
                </a:tc>
                <a:extLst>
                  <a:ext uri="{0D108BD9-81ED-4DB2-BD59-A6C34878D82A}">
                    <a16:rowId xmlns:a16="http://schemas.microsoft.com/office/drawing/2014/main" val="1929715765"/>
                  </a:ext>
                </a:extLst>
              </a:tr>
            </a:tbl>
          </a:graphicData>
        </a:graphic>
      </p:graphicFrame>
      <p:sp>
        <p:nvSpPr>
          <p:cNvPr id="11" name="TextBox 10">
            <a:extLst>
              <a:ext uri="{FF2B5EF4-FFF2-40B4-BE49-F238E27FC236}">
                <a16:creationId xmlns:a16="http://schemas.microsoft.com/office/drawing/2014/main" id="{4A2CB4CB-E79D-444C-A3D6-4976B4428AF6}"/>
              </a:ext>
            </a:extLst>
          </p:cNvPr>
          <p:cNvSpPr txBox="1"/>
          <p:nvPr/>
        </p:nvSpPr>
        <p:spPr>
          <a:xfrm>
            <a:off x="1078523" y="10967018"/>
            <a:ext cx="20304369" cy="4832092"/>
          </a:xfrm>
          <a:prstGeom prst="rect">
            <a:avLst/>
          </a:prstGeom>
          <a:noFill/>
        </p:spPr>
        <p:txBody>
          <a:bodyPr wrap="square" rtlCol="0">
            <a:spAutoFit/>
          </a:bodyPr>
          <a:lstStyle/>
          <a:p>
            <a:r>
              <a:rPr lang="en-US" sz="4000" b="1" dirty="0"/>
              <a:t>Shown Here:</a:t>
            </a:r>
            <a:br>
              <a:rPr lang="en-US" sz="4000" b="1" dirty="0"/>
            </a:br>
            <a:r>
              <a:rPr lang="en-US" sz="4000" b="1" dirty="0"/>
              <a:t>Passed House (05/15/2019)</a:t>
            </a:r>
          </a:p>
          <a:p>
            <a:r>
              <a:rPr lang="en-US" sz="4000" b="1" dirty="0"/>
              <a:t>Mashpee Wampanoag Tribe Reservation Reaffirmation Act</a:t>
            </a:r>
            <a:endParaRPr lang="en-US" sz="4000" dirty="0"/>
          </a:p>
          <a:p>
            <a:r>
              <a:rPr lang="en-US" sz="4000" dirty="0"/>
              <a:t>This bill reaffirms the Mashpee Wampanoag Tribe reservation as trust land in Massachusetts.</a:t>
            </a:r>
          </a:p>
          <a:p>
            <a:endParaRPr lang="en-US" sz="4000" dirty="0"/>
          </a:p>
          <a:p>
            <a:r>
              <a:rPr lang="en-US" sz="4000" dirty="0"/>
              <a:t>In addition, the bill requires actions, including actions pending in federal court, relating to the land to be dismissed.</a:t>
            </a:r>
          </a:p>
          <a:p>
            <a:endParaRPr lang="en-US" sz="2800" dirty="0"/>
          </a:p>
        </p:txBody>
      </p:sp>
    </p:spTree>
    <p:extLst>
      <p:ext uri="{BB962C8B-B14F-4D97-AF65-F5344CB8AC3E}">
        <p14:creationId xmlns:p14="http://schemas.microsoft.com/office/powerpoint/2010/main" val="2611214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3CE30-BA8F-422F-BAEA-7650193CC715}"/>
              </a:ext>
            </a:extLst>
          </p:cNvPr>
          <p:cNvPicPr>
            <a:picLocks noChangeAspect="1"/>
          </p:cNvPicPr>
          <p:nvPr/>
        </p:nvPicPr>
        <p:blipFill rotWithShape="1">
          <a:blip r:embed="rId2">
            <a:extLst>
              <a:ext uri="{28A0092B-C50C-407E-A947-70E740481C1C}">
                <a14:useLocalDpi xmlns:a14="http://schemas.microsoft.com/office/drawing/2010/main" val="0"/>
              </a:ext>
            </a:extLst>
          </a:blip>
          <a:srcRect l="18827" t="1235" r="52006" b="91358"/>
          <a:stretch/>
        </p:blipFill>
        <p:spPr>
          <a:xfrm>
            <a:off x="2573866" y="541867"/>
            <a:ext cx="6400800" cy="1219200"/>
          </a:xfrm>
          <a:prstGeom prst="rect">
            <a:avLst/>
          </a:prstGeom>
        </p:spPr>
      </p:pic>
      <p:pic>
        <p:nvPicPr>
          <p:cNvPr id="5" name="Picture 4">
            <a:extLst>
              <a:ext uri="{FF2B5EF4-FFF2-40B4-BE49-F238E27FC236}">
                <a16:creationId xmlns:a16="http://schemas.microsoft.com/office/drawing/2014/main" id="{8A81AA2C-4185-4746-AFFA-84319EC94D55}"/>
              </a:ext>
            </a:extLst>
          </p:cNvPr>
          <p:cNvPicPr>
            <a:picLocks noChangeAspect="1"/>
          </p:cNvPicPr>
          <p:nvPr/>
        </p:nvPicPr>
        <p:blipFill rotWithShape="1">
          <a:blip r:embed="rId2">
            <a:extLst>
              <a:ext uri="{28A0092B-C50C-407E-A947-70E740481C1C}">
                <a14:useLocalDpi xmlns:a14="http://schemas.microsoft.com/office/drawing/2010/main" val="0"/>
              </a:ext>
            </a:extLst>
          </a:blip>
          <a:srcRect l="47685" t="2469" r="19136" b="92181"/>
          <a:stretch/>
        </p:blipFill>
        <p:spPr>
          <a:xfrm>
            <a:off x="2133599" y="1557868"/>
            <a:ext cx="7281333" cy="880533"/>
          </a:xfrm>
          <a:prstGeom prst="rect">
            <a:avLst/>
          </a:prstGeom>
        </p:spPr>
      </p:pic>
      <p:sp>
        <p:nvSpPr>
          <p:cNvPr id="6" name="TextBox 5">
            <a:extLst>
              <a:ext uri="{FF2B5EF4-FFF2-40B4-BE49-F238E27FC236}">
                <a16:creationId xmlns:a16="http://schemas.microsoft.com/office/drawing/2014/main" id="{4F659537-C3C6-43FF-BAE6-5839B4E3D480}"/>
              </a:ext>
            </a:extLst>
          </p:cNvPr>
          <p:cNvSpPr txBox="1"/>
          <p:nvPr/>
        </p:nvSpPr>
        <p:spPr>
          <a:xfrm>
            <a:off x="541867" y="2709333"/>
            <a:ext cx="9922933" cy="5170646"/>
          </a:xfrm>
          <a:prstGeom prst="rect">
            <a:avLst/>
          </a:prstGeom>
          <a:noFill/>
        </p:spPr>
        <p:txBody>
          <a:bodyPr wrap="square" rtlCol="0">
            <a:spAutoFit/>
          </a:bodyPr>
          <a:lstStyle/>
          <a:p>
            <a:pPr algn="just"/>
            <a:r>
              <a:rPr lang="en-US" sz="3000" b="1" dirty="0">
                <a:solidFill>
                  <a:srgbClr val="3366FF"/>
                </a:solidFill>
              </a:rPr>
              <a:t>John Robinson </a:t>
            </a:r>
            <a:r>
              <a:rPr lang="en-US" sz="3000" dirty="0"/>
              <a:t>(England 1575-1625 Netherlands) was the </a:t>
            </a:r>
            <a:r>
              <a:rPr lang="en-US" sz="3000" b="1" dirty="0"/>
              <a:t>beloved </a:t>
            </a:r>
            <a:r>
              <a:rPr lang="en-US" sz="3000" b="1" dirty="0">
                <a:solidFill>
                  <a:srgbClr val="3366FF"/>
                </a:solidFill>
              </a:rPr>
              <a:t>pastor of the “Pilgrim Fathers”</a:t>
            </a:r>
            <a:r>
              <a:rPr lang="en-US" sz="3000" b="1" dirty="0"/>
              <a:t> in Leiden</a:t>
            </a:r>
            <a:r>
              <a:rPr lang="en-US" sz="3000" dirty="0"/>
              <a:t>. </a:t>
            </a:r>
          </a:p>
          <a:p>
            <a:pPr algn="just"/>
            <a:r>
              <a:rPr lang="en-US" sz="3000" dirty="0"/>
              <a:t>Shown here </a:t>
            </a:r>
            <a:r>
              <a:rPr lang="en-US" sz="3000" b="1" dirty="0"/>
              <a:t>praying</a:t>
            </a:r>
            <a:r>
              <a:rPr lang="en-US" sz="3000" dirty="0"/>
              <a:t> with them </a:t>
            </a:r>
            <a:r>
              <a:rPr lang="en-US" sz="3000" b="1" dirty="0"/>
              <a:t>before their departure </a:t>
            </a:r>
            <a:r>
              <a:rPr lang="en-US" sz="3000" dirty="0"/>
              <a:t>on the </a:t>
            </a:r>
            <a:r>
              <a:rPr lang="en-US" sz="3000" b="1" dirty="0"/>
              <a:t>Speedwell</a:t>
            </a:r>
            <a:r>
              <a:rPr lang="en-US" sz="3000" dirty="0"/>
              <a:t>, the sister ship of the </a:t>
            </a:r>
            <a:r>
              <a:rPr lang="en-US" sz="3000" b="1" dirty="0"/>
              <a:t>Mayflower,</a:t>
            </a:r>
            <a:r>
              <a:rPr lang="en-US" sz="3000" dirty="0"/>
              <a:t> </a:t>
            </a:r>
            <a:r>
              <a:rPr lang="en-US" sz="3000" i="1" dirty="0"/>
              <a:t>he remained in the Netherlands with part of his flock</a:t>
            </a:r>
            <a:r>
              <a:rPr lang="en-US" sz="3000" dirty="0"/>
              <a:t>. 									</a:t>
            </a:r>
          </a:p>
          <a:p>
            <a:pPr algn="just"/>
            <a:r>
              <a:rPr lang="en-US" sz="3000" b="1" dirty="0"/>
              <a:t>In </a:t>
            </a:r>
            <a:r>
              <a:rPr lang="en-US" sz="3000" b="1" dirty="0">
                <a:solidFill>
                  <a:srgbClr val="3366FF"/>
                </a:solidFill>
              </a:rPr>
              <a:t>1631</a:t>
            </a:r>
            <a:r>
              <a:rPr lang="en-US" sz="3000" b="1" dirty="0"/>
              <a:t>, his son </a:t>
            </a:r>
            <a:r>
              <a:rPr lang="en-US" sz="3000" b="1" dirty="0">
                <a:solidFill>
                  <a:srgbClr val="3366FF"/>
                </a:solidFill>
              </a:rPr>
              <a:t>Isaac Robinson </a:t>
            </a:r>
            <a:r>
              <a:rPr lang="en-US" sz="3000" b="1" dirty="0"/>
              <a:t>sailed to the </a:t>
            </a:r>
            <a:r>
              <a:rPr lang="en-US" sz="3000" b="1" dirty="0">
                <a:solidFill>
                  <a:srgbClr val="3366FF"/>
                </a:solidFill>
              </a:rPr>
              <a:t>Plymouth Colony</a:t>
            </a:r>
            <a:r>
              <a:rPr lang="en-US" sz="3000" dirty="0">
                <a:solidFill>
                  <a:srgbClr val="3366FF"/>
                </a:solidFill>
              </a:rPr>
              <a:t>.</a:t>
            </a:r>
          </a:p>
          <a:p>
            <a:pPr algn="just"/>
            <a:r>
              <a:rPr lang="en-US" sz="3000" b="1" dirty="0">
                <a:solidFill>
                  <a:srgbClr val="3366FF"/>
                </a:solidFill>
              </a:rPr>
              <a:t>Isaac Robinson </a:t>
            </a:r>
            <a:r>
              <a:rPr lang="en-US" sz="3000" b="1" dirty="0"/>
              <a:t>was esteemed in </a:t>
            </a:r>
            <a:r>
              <a:rPr lang="en-US" sz="3000" b="1" dirty="0">
                <a:solidFill>
                  <a:srgbClr val="3366FF"/>
                </a:solidFill>
              </a:rPr>
              <a:t>Plymouth</a:t>
            </a:r>
            <a:r>
              <a:rPr lang="en-US" sz="3000" b="1" dirty="0">
                <a:solidFill>
                  <a:srgbClr val="FF0000"/>
                </a:solidFill>
              </a:rPr>
              <a:t> </a:t>
            </a:r>
            <a:r>
              <a:rPr lang="en-US" sz="3000" dirty="0"/>
              <a:t>and was one of four men </a:t>
            </a:r>
            <a:r>
              <a:rPr lang="en-US" sz="3000" b="1" dirty="0">
                <a:solidFill>
                  <a:srgbClr val="FF0000"/>
                </a:solidFill>
              </a:rPr>
              <a:t>chosen by the </a:t>
            </a:r>
            <a:r>
              <a:rPr lang="en-US" sz="3000" b="1" dirty="0">
                <a:solidFill>
                  <a:srgbClr val="3366FF"/>
                </a:solidFill>
              </a:rPr>
              <a:t>General Court in 1659 </a:t>
            </a:r>
            <a:r>
              <a:rPr lang="en-US" sz="3000" b="1" dirty="0">
                <a:solidFill>
                  <a:srgbClr val="008000"/>
                </a:solidFill>
              </a:rPr>
              <a:t>to attend Quaker meetings in Sandwich</a:t>
            </a:r>
            <a:r>
              <a:rPr lang="en-US" sz="3000" dirty="0">
                <a:solidFill>
                  <a:srgbClr val="008000"/>
                </a:solidFill>
              </a:rPr>
              <a:t> </a:t>
            </a:r>
            <a:r>
              <a:rPr lang="en-US" sz="3000" dirty="0"/>
              <a:t>to try </a:t>
            </a:r>
            <a:r>
              <a:rPr lang="en-US" sz="3000" b="1" dirty="0">
                <a:solidFill>
                  <a:srgbClr val="FF0000"/>
                </a:solidFill>
              </a:rPr>
              <a:t>to understand these heretics and “reduce them from the error of their ways.”</a:t>
            </a:r>
          </a:p>
        </p:txBody>
      </p:sp>
      <p:pic>
        <p:nvPicPr>
          <p:cNvPr id="9" name="Picture 8">
            <a:extLst>
              <a:ext uri="{FF2B5EF4-FFF2-40B4-BE49-F238E27FC236}">
                <a16:creationId xmlns:a16="http://schemas.microsoft.com/office/drawing/2014/main" id="{524A8A8A-79B3-45CB-B37B-584C83BFE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36" y="8083596"/>
            <a:ext cx="9525000" cy="7631906"/>
          </a:xfrm>
          <a:prstGeom prst="rect">
            <a:avLst/>
          </a:prstGeom>
        </p:spPr>
      </p:pic>
      <p:sp>
        <p:nvSpPr>
          <p:cNvPr id="10" name="TextBox 9">
            <a:extLst>
              <a:ext uri="{FF2B5EF4-FFF2-40B4-BE49-F238E27FC236}">
                <a16:creationId xmlns:a16="http://schemas.microsoft.com/office/drawing/2014/main" id="{C4279457-1240-4363-B67A-51D118062EDE}"/>
              </a:ext>
            </a:extLst>
          </p:cNvPr>
          <p:cNvSpPr txBox="1"/>
          <p:nvPr/>
        </p:nvSpPr>
        <p:spPr>
          <a:xfrm>
            <a:off x="11019837" y="8101668"/>
            <a:ext cx="10033000" cy="7478970"/>
          </a:xfrm>
          <a:prstGeom prst="rect">
            <a:avLst/>
          </a:prstGeom>
          <a:noFill/>
        </p:spPr>
        <p:txBody>
          <a:bodyPr wrap="square" rtlCol="0">
            <a:spAutoFit/>
          </a:bodyPr>
          <a:lstStyle/>
          <a:p>
            <a:pPr algn="just"/>
            <a:r>
              <a:rPr lang="en-US" sz="3000" dirty="0"/>
              <a:t>In fact</a:t>
            </a:r>
            <a:r>
              <a:rPr lang="en-US" sz="3000" dirty="0">
                <a:solidFill>
                  <a:srgbClr val="3366FF"/>
                </a:solidFill>
              </a:rPr>
              <a:t>, </a:t>
            </a:r>
            <a:r>
              <a:rPr lang="en-US" sz="3000" b="1" dirty="0">
                <a:solidFill>
                  <a:srgbClr val="3366FF"/>
                </a:solidFill>
              </a:rPr>
              <a:t>Robinson </a:t>
            </a:r>
            <a:r>
              <a:rPr lang="en-US" sz="3000" b="1" dirty="0">
                <a:solidFill>
                  <a:srgbClr val="FF0000"/>
                </a:solidFill>
              </a:rPr>
              <a:t>found </a:t>
            </a:r>
            <a:r>
              <a:rPr lang="en-US" sz="3000" b="1" dirty="0">
                <a:solidFill>
                  <a:srgbClr val="008000"/>
                </a:solidFill>
              </a:rPr>
              <a:t>the Quakers </a:t>
            </a:r>
            <a:r>
              <a:rPr lang="en-US" sz="3000" b="1" dirty="0">
                <a:solidFill>
                  <a:srgbClr val="FF0000"/>
                </a:solidFill>
              </a:rPr>
              <a:t>congenial </a:t>
            </a:r>
            <a:r>
              <a:rPr lang="en-US" sz="3000" dirty="0"/>
              <a:t>and, though he </a:t>
            </a:r>
            <a:r>
              <a:rPr lang="en-US" sz="3000" b="1" dirty="0">
                <a:solidFill>
                  <a:srgbClr val="FF0000"/>
                </a:solidFill>
              </a:rPr>
              <a:t>did not join them</a:t>
            </a:r>
            <a:r>
              <a:rPr lang="en-US" sz="3000" dirty="0"/>
              <a:t>, he </a:t>
            </a:r>
            <a:r>
              <a:rPr lang="en-US" sz="3000" b="1" dirty="0"/>
              <a:t>wrote to the governor </a:t>
            </a:r>
            <a:r>
              <a:rPr lang="en-US" sz="3000" b="1" dirty="0">
                <a:solidFill>
                  <a:srgbClr val="FF0000"/>
                </a:solidFill>
              </a:rPr>
              <a:t>suggesting they should not be persecuted</a:t>
            </a:r>
            <a:r>
              <a:rPr lang="en-US" sz="3000" b="1" dirty="0"/>
              <a:t>.</a:t>
            </a:r>
            <a:r>
              <a:rPr lang="en-US" sz="3000" dirty="0"/>
              <a:t>  For this, the General Court found him a “manifest opposer of the laws” and disenfranchised him.</a:t>
            </a:r>
          </a:p>
          <a:p>
            <a:endParaRPr lang="en-US" sz="3000" dirty="0"/>
          </a:p>
          <a:p>
            <a:pPr algn="just"/>
            <a:r>
              <a:rPr lang="en-US" sz="3000" dirty="0"/>
              <a:t>Even while </a:t>
            </a:r>
            <a:r>
              <a:rPr lang="en-US" sz="3000" b="1" dirty="0">
                <a:solidFill>
                  <a:srgbClr val="FF0000"/>
                </a:solidFill>
              </a:rPr>
              <a:t>he was disenfranchised</a:t>
            </a:r>
            <a:r>
              <a:rPr lang="en-US" sz="3000" dirty="0"/>
              <a:t>, the </a:t>
            </a:r>
            <a:r>
              <a:rPr lang="en-US" sz="3000" b="1" dirty="0">
                <a:solidFill>
                  <a:srgbClr val="3366FF"/>
                </a:solidFill>
              </a:rPr>
              <a:t>Plymouth General Court</a:t>
            </a:r>
            <a:r>
              <a:rPr lang="en-US" sz="3000" dirty="0"/>
              <a:t> </a:t>
            </a:r>
            <a:r>
              <a:rPr lang="en-US" sz="3000" b="1" dirty="0">
                <a:solidFill>
                  <a:srgbClr val="FF0000"/>
                </a:solidFill>
              </a:rPr>
              <a:t>permitted</a:t>
            </a:r>
            <a:r>
              <a:rPr lang="en-US" sz="3000" dirty="0"/>
              <a:t> </a:t>
            </a:r>
            <a:r>
              <a:rPr lang="en-US" sz="3000" b="1" dirty="0">
                <a:solidFill>
                  <a:srgbClr val="3366FF"/>
                </a:solidFill>
              </a:rPr>
              <a:t>Robinson</a:t>
            </a:r>
            <a:r>
              <a:rPr lang="en-US" sz="3000" b="1" dirty="0"/>
              <a:t> </a:t>
            </a:r>
            <a:r>
              <a:rPr lang="en-US" sz="3000" b="1" dirty="0">
                <a:solidFill>
                  <a:srgbClr val="3366FF"/>
                </a:solidFill>
              </a:rPr>
              <a:t>and others to form and settle the Town of Falmouth</a:t>
            </a:r>
            <a:r>
              <a:rPr lang="en-US" sz="3000" dirty="0"/>
              <a:t>—known as </a:t>
            </a:r>
            <a:r>
              <a:rPr lang="en-US" sz="3000" b="1" dirty="0" err="1">
                <a:solidFill>
                  <a:srgbClr val="3366FF"/>
                </a:solidFill>
              </a:rPr>
              <a:t>Suckanesset</a:t>
            </a:r>
            <a:r>
              <a:rPr lang="en-US" sz="3000" b="1" dirty="0">
                <a:solidFill>
                  <a:srgbClr val="3366FF"/>
                </a:solidFill>
              </a:rPr>
              <a:t> until the </a:t>
            </a:r>
            <a:r>
              <a:rPr lang="en-US" sz="3000" b="1" dirty="0" err="1">
                <a:solidFill>
                  <a:srgbClr val="3366FF"/>
                </a:solidFill>
              </a:rPr>
              <a:t>1690s</a:t>
            </a:r>
            <a:r>
              <a:rPr lang="en-US" sz="3000" dirty="0"/>
              <a:t>.</a:t>
            </a:r>
          </a:p>
          <a:p>
            <a:endParaRPr lang="en-US" sz="3000" dirty="0"/>
          </a:p>
          <a:p>
            <a:pPr algn="just"/>
            <a:r>
              <a:rPr lang="en-US" sz="3000" b="1" dirty="0"/>
              <a:t>The political reasons for this are murky</a:t>
            </a:r>
            <a:r>
              <a:rPr lang="en-US" sz="3000" dirty="0"/>
              <a:t>, but it seems clear that both the </a:t>
            </a:r>
            <a:r>
              <a:rPr lang="en-US" sz="3000" b="1" dirty="0">
                <a:solidFill>
                  <a:srgbClr val="3366FF"/>
                </a:solidFill>
              </a:rPr>
              <a:t>General Court and Robinson </a:t>
            </a:r>
            <a:r>
              <a:rPr lang="en-US" sz="3000" b="1" dirty="0"/>
              <a:t>were happy to maximize the distance separating them</a:t>
            </a:r>
            <a:r>
              <a:rPr lang="en-US" sz="3000" dirty="0"/>
              <a:t>.</a:t>
            </a:r>
          </a:p>
          <a:p>
            <a:endParaRPr lang="en-US" sz="3000" dirty="0"/>
          </a:p>
          <a:p>
            <a:pPr algn="just"/>
            <a:r>
              <a:rPr lang="en-US" sz="3000" b="1" dirty="0">
                <a:solidFill>
                  <a:srgbClr val="FF0000"/>
                </a:solidFill>
              </a:rPr>
              <a:t>Given </a:t>
            </a:r>
            <a:r>
              <a:rPr lang="en-US" sz="3000" b="1" dirty="0">
                <a:solidFill>
                  <a:srgbClr val="0000FF"/>
                </a:solidFill>
              </a:rPr>
              <a:t>Robinson’s</a:t>
            </a:r>
            <a:r>
              <a:rPr lang="en-US" sz="3000" b="1" dirty="0">
                <a:solidFill>
                  <a:srgbClr val="FF0000"/>
                </a:solidFill>
              </a:rPr>
              <a:t> support for </a:t>
            </a:r>
            <a:r>
              <a:rPr lang="en-US" sz="3000" b="1" dirty="0">
                <a:solidFill>
                  <a:srgbClr val="008000"/>
                </a:solidFill>
              </a:rPr>
              <a:t>Quakers</a:t>
            </a:r>
            <a:r>
              <a:rPr lang="en-US" sz="3000" dirty="0"/>
              <a:t>, this was </a:t>
            </a:r>
            <a:r>
              <a:rPr lang="en-US" sz="3000" b="1" dirty="0"/>
              <a:t>a clear signal </a:t>
            </a:r>
            <a:r>
              <a:rPr lang="en-US" sz="3000" dirty="0"/>
              <a:t>to them </a:t>
            </a:r>
            <a:r>
              <a:rPr lang="en-US" sz="3000" b="1" dirty="0"/>
              <a:t>that </a:t>
            </a:r>
            <a:r>
              <a:rPr lang="en-US" sz="3000" b="1" dirty="0">
                <a:solidFill>
                  <a:srgbClr val="FF0000"/>
                </a:solidFill>
              </a:rPr>
              <a:t>life in </a:t>
            </a:r>
            <a:r>
              <a:rPr lang="en-US" sz="3000" b="1" dirty="0">
                <a:solidFill>
                  <a:srgbClr val="008000"/>
                </a:solidFill>
              </a:rPr>
              <a:t>FALMOUTH would be far preferable </a:t>
            </a:r>
            <a:r>
              <a:rPr lang="en-US" sz="3000" b="1" dirty="0"/>
              <a:t>to the </a:t>
            </a:r>
            <a:r>
              <a:rPr lang="en-US" sz="3000" b="1" dirty="0">
                <a:solidFill>
                  <a:srgbClr val="FF0000"/>
                </a:solidFill>
              </a:rPr>
              <a:t>persecution they faced in Sandwich</a:t>
            </a:r>
            <a:r>
              <a:rPr lang="en-US" sz="3000" dirty="0">
                <a:solidFill>
                  <a:srgbClr val="FF0000"/>
                </a:solidFill>
              </a:rPr>
              <a:t>.</a:t>
            </a:r>
          </a:p>
        </p:txBody>
      </p:sp>
      <p:sp>
        <p:nvSpPr>
          <p:cNvPr id="7" name="TextBox 6">
            <a:extLst>
              <a:ext uri="{FF2B5EF4-FFF2-40B4-BE49-F238E27FC236}">
                <a16:creationId xmlns:a16="http://schemas.microsoft.com/office/drawing/2014/main" id="{BD0FCBC2-DE56-4BFD-B0E5-B96AC8E3EB03}"/>
              </a:ext>
            </a:extLst>
          </p:cNvPr>
          <p:cNvSpPr txBox="1"/>
          <p:nvPr/>
        </p:nvSpPr>
        <p:spPr>
          <a:xfrm>
            <a:off x="6570133" y="15749777"/>
            <a:ext cx="2404533" cy="276999"/>
          </a:xfrm>
          <a:prstGeom prst="rect">
            <a:avLst/>
          </a:prstGeom>
          <a:noFill/>
        </p:spPr>
        <p:txBody>
          <a:bodyPr wrap="square" rtlCol="0">
            <a:spAutoFit/>
          </a:bodyPr>
          <a:lstStyle/>
          <a:p>
            <a:r>
              <a:rPr lang="en-US" sz="1200" dirty="0"/>
              <a:t>Wikipedia</a:t>
            </a:r>
          </a:p>
        </p:txBody>
      </p:sp>
      <p:pic>
        <p:nvPicPr>
          <p:cNvPr id="3" name="Picture 2">
            <a:extLst>
              <a:ext uri="{FF2B5EF4-FFF2-40B4-BE49-F238E27FC236}">
                <a16:creationId xmlns:a16="http://schemas.microsoft.com/office/drawing/2014/main" id="{FA649528-AA2D-4B03-AB89-5AC62A87C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41867"/>
            <a:ext cx="10476807" cy="6858000"/>
          </a:xfrm>
          <a:prstGeom prst="rect">
            <a:avLst/>
          </a:prstGeom>
        </p:spPr>
      </p:pic>
      <p:sp>
        <p:nvSpPr>
          <p:cNvPr id="11" name="TextBox 10">
            <a:extLst>
              <a:ext uri="{FF2B5EF4-FFF2-40B4-BE49-F238E27FC236}">
                <a16:creationId xmlns:a16="http://schemas.microsoft.com/office/drawing/2014/main" id="{58C4A385-CF14-40D4-BA40-E15E7409AABE}"/>
              </a:ext>
            </a:extLst>
          </p:cNvPr>
          <p:cNvSpPr txBox="1"/>
          <p:nvPr/>
        </p:nvSpPr>
        <p:spPr>
          <a:xfrm>
            <a:off x="14833600" y="7399867"/>
            <a:ext cx="6570133" cy="369332"/>
          </a:xfrm>
          <a:prstGeom prst="rect">
            <a:avLst/>
          </a:prstGeom>
          <a:noFill/>
        </p:spPr>
        <p:txBody>
          <a:bodyPr wrap="square" rtlCol="0">
            <a:spAutoFit/>
          </a:bodyPr>
          <a:lstStyle/>
          <a:p>
            <a:r>
              <a:rPr lang="en-US" dirty="0"/>
              <a:t>Robert Walter Weir, 1843, U.S. Capitol Rotunda</a:t>
            </a:r>
          </a:p>
        </p:txBody>
      </p:sp>
      <p:sp>
        <p:nvSpPr>
          <p:cNvPr id="2" name="TextBox 1"/>
          <p:cNvSpPr txBox="1"/>
          <p:nvPr/>
        </p:nvSpPr>
        <p:spPr>
          <a:xfrm>
            <a:off x="2134517" y="15917303"/>
            <a:ext cx="6893358" cy="400110"/>
          </a:xfrm>
          <a:prstGeom prst="rect">
            <a:avLst/>
          </a:prstGeom>
          <a:noFill/>
        </p:spPr>
        <p:txBody>
          <a:bodyPr wrap="none" rtlCol="0">
            <a:spAutoFit/>
          </a:bodyPr>
          <a:lstStyle/>
          <a:p>
            <a:r>
              <a:rPr lang="en-US" sz="2000" dirty="0"/>
              <a:t>Source: WEST FALMOUTH QUAKER INFORMATION CENTER 2019</a:t>
            </a:r>
          </a:p>
        </p:txBody>
      </p:sp>
    </p:spTree>
    <p:extLst>
      <p:ext uri="{BB962C8B-B14F-4D97-AF65-F5344CB8AC3E}">
        <p14:creationId xmlns:p14="http://schemas.microsoft.com/office/powerpoint/2010/main" val="711899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A0A499-1C10-F942-8558-CE030144FD9A}"/>
              </a:ext>
            </a:extLst>
          </p:cNvPr>
          <p:cNvSpPr txBox="1"/>
          <p:nvPr/>
        </p:nvSpPr>
        <p:spPr>
          <a:xfrm>
            <a:off x="1031630" y="7924800"/>
            <a:ext cx="20327815" cy="6863417"/>
          </a:xfrm>
          <a:prstGeom prst="rect">
            <a:avLst/>
          </a:prstGeom>
          <a:noFill/>
        </p:spPr>
        <p:txBody>
          <a:bodyPr wrap="square" rtlCol="0">
            <a:spAutoFit/>
          </a:bodyPr>
          <a:lstStyle/>
          <a:p>
            <a:pPr algn="ctr"/>
            <a:r>
              <a:rPr lang="en-US" sz="4000" dirty="0">
                <a:solidFill>
                  <a:srgbClr val="141414"/>
                </a:solidFill>
              </a:rPr>
              <a:t>The Mashpee Wampanoag Tribe’s citizens are </a:t>
            </a:r>
          </a:p>
          <a:p>
            <a:pPr algn="ctr"/>
            <a:r>
              <a:rPr lang="en-US" sz="4000" dirty="0">
                <a:solidFill>
                  <a:srgbClr val="141414"/>
                </a:solidFill>
              </a:rPr>
              <a:t>currently suffering a massive loss of resources and services </a:t>
            </a:r>
          </a:p>
          <a:p>
            <a:pPr algn="ctr"/>
            <a:r>
              <a:rPr lang="en-US" sz="4000" dirty="0">
                <a:solidFill>
                  <a:srgbClr val="141414"/>
                </a:solidFill>
              </a:rPr>
              <a:t>due to the uncertainty of the trust status of the Reservation. </a:t>
            </a:r>
          </a:p>
          <a:p>
            <a:pPr algn="ctr"/>
            <a:r>
              <a:rPr lang="en-US" sz="4000" dirty="0">
                <a:solidFill>
                  <a:srgbClr val="141414"/>
                </a:solidFill>
              </a:rPr>
              <a:t>Millions of dollars of funding are being lost or delayed for </a:t>
            </a:r>
          </a:p>
          <a:p>
            <a:pPr algn="ctr"/>
            <a:r>
              <a:rPr lang="en-US" sz="4000" dirty="0">
                <a:solidFill>
                  <a:srgbClr val="141414"/>
                </a:solidFill>
              </a:rPr>
              <a:t>our clean water program, </a:t>
            </a:r>
          </a:p>
          <a:p>
            <a:pPr algn="ctr"/>
            <a:r>
              <a:rPr lang="en-US" sz="4000" dirty="0">
                <a:solidFill>
                  <a:srgbClr val="141414"/>
                </a:solidFill>
              </a:rPr>
              <a:t>our children’s education through our </a:t>
            </a:r>
            <a:r>
              <a:rPr lang="en-US" sz="4000" dirty="0" err="1">
                <a:solidFill>
                  <a:srgbClr val="141414"/>
                </a:solidFill>
              </a:rPr>
              <a:t>Mukayuhsak</a:t>
            </a:r>
            <a:r>
              <a:rPr lang="en-US" sz="4000" dirty="0">
                <a:solidFill>
                  <a:srgbClr val="141414"/>
                </a:solidFill>
              </a:rPr>
              <a:t> </a:t>
            </a:r>
            <a:r>
              <a:rPr lang="en-US" sz="4000" dirty="0" err="1">
                <a:solidFill>
                  <a:srgbClr val="141414"/>
                </a:solidFill>
              </a:rPr>
              <a:t>Weekuw</a:t>
            </a:r>
            <a:r>
              <a:rPr lang="en-US" sz="4000" dirty="0">
                <a:solidFill>
                  <a:srgbClr val="141414"/>
                </a:solidFill>
              </a:rPr>
              <a:t> immersion pre-school and kindergarten and critical community service programs.</a:t>
            </a:r>
          </a:p>
          <a:p>
            <a:pPr algn="ctr"/>
            <a:r>
              <a:rPr lang="en-US" sz="4000" dirty="0">
                <a:solidFill>
                  <a:srgbClr val="141414"/>
                </a:solidFill>
              </a:rPr>
              <a:t> It’s also a direct threat to our emergency services, housing and substance abuse program that’s desperately needed to combat the opioid epidemic. These are just a few of the ways this negative ruling is impacting our community and our children. </a:t>
            </a:r>
          </a:p>
          <a:p>
            <a:pPr algn="ctr"/>
            <a:r>
              <a:rPr lang="en-US" sz="4000" dirty="0">
                <a:solidFill>
                  <a:srgbClr val="141414"/>
                </a:solidFill>
              </a:rPr>
              <a:t>Please consider ways that you can help correct this injustice. </a:t>
            </a:r>
            <a:endParaRPr lang="en-US" sz="4000" dirty="0"/>
          </a:p>
        </p:txBody>
      </p:sp>
      <p:sp>
        <p:nvSpPr>
          <p:cNvPr id="7" name="TextBox 6">
            <a:extLst>
              <a:ext uri="{FF2B5EF4-FFF2-40B4-BE49-F238E27FC236}">
                <a16:creationId xmlns:a16="http://schemas.microsoft.com/office/drawing/2014/main" id="{62472A14-59B6-CF44-9733-F7E567D964EB}"/>
              </a:ext>
            </a:extLst>
          </p:cNvPr>
          <p:cNvSpPr txBox="1"/>
          <p:nvPr/>
        </p:nvSpPr>
        <p:spPr>
          <a:xfrm>
            <a:off x="750276" y="586152"/>
            <a:ext cx="20609169" cy="6986528"/>
          </a:xfrm>
          <a:prstGeom prst="rect">
            <a:avLst/>
          </a:prstGeom>
          <a:noFill/>
        </p:spPr>
        <p:txBody>
          <a:bodyPr wrap="square" rtlCol="0">
            <a:spAutoFit/>
          </a:bodyPr>
          <a:lstStyle/>
          <a:p>
            <a:pPr algn="ctr"/>
            <a:r>
              <a:rPr lang="en-US" sz="3200" b="1" dirty="0"/>
              <a:t>In September 7, 2018,  the Department of the Interior </a:t>
            </a:r>
          </a:p>
          <a:p>
            <a:pPr algn="ctr"/>
            <a:r>
              <a:rPr lang="en-US" sz="3200" b="1" dirty="0"/>
              <a:t>issued the first Carcieri decision</a:t>
            </a:r>
          </a:p>
          <a:p>
            <a:pPr algn="ctr"/>
            <a:r>
              <a:rPr lang="en-US" sz="3200" b="1" dirty="0"/>
              <a:t>in which it refused to reaffirm its own authority to confirm the status of the Mashpee Wampanoag Tribe’s reservation.</a:t>
            </a:r>
          </a:p>
          <a:p>
            <a:pPr algn="ctr"/>
            <a:r>
              <a:rPr lang="en-US" sz="3200" dirty="0"/>
              <a:t>The decision opens the door for the Mashpee Wampanoag Tribe’s reservation </a:t>
            </a:r>
          </a:p>
          <a:p>
            <a:pPr algn="ctr"/>
            <a:r>
              <a:rPr lang="en-US" sz="3200" dirty="0"/>
              <a:t>to be taken out of trust and disestablished </a:t>
            </a:r>
          </a:p>
          <a:p>
            <a:pPr algn="ctr"/>
            <a:r>
              <a:rPr lang="en-US" sz="3200" dirty="0"/>
              <a:t>and follows on the heels of the federal government’s refusal to continue</a:t>
            </a:r>
          </a:p>
          <a:p>
            <a:pPr algn="ctr"/>
            <a:r>
              <a:rPr lang="en-US" sz="3200" dirty="0"/>
              <a:t> to defend the status of the Tribe’s reservation in court.</a:t>
            </a:r>
          </a:p>
          <a:p>
            <a:pPr algn="ctr"/>
            <a:r>
              <a:rPr lang="en-US" sz="3200" b="1" dirty="0"/>
              <a:t>The Department rejected the clear evidence of federal jurisdiction</a:t>
            </a:r>
          </a:p>
          <a:p>
            <a:pPr algn="ctr"/>
            <a:r>
              <a:rPr lang="en-US" sz="3200" dirty="0"/>
              <a:t> </a:t>
            </a:r>
            <a:r>
              <a:rPr lang="en-US" sz="3200" b="1" dirty="0"/>
              <a:t>provided in multiple federal reports (some commissioned by Congress), </a:t>
            </a:r>
          </a:p>
          <a:p>
            <a:pPr algn="ctr"/>
            <a:r>
              <a:rPr lang="en-US" sz="3200" b="1" dirty="0"/>
              <a:t>Mashpee children attending federal Indian schools, federal representative of the Tribe, </a:t>
            </a:r>
          </a:p>
          <a:p>
            <a:pPr algn="ctr"/>
            <a:r>
              <a:rPr lang="en-US" sz="3200" b="1" dirty="0"/>
              <a:t>and other evidence accepted as sufficient in prior decisions.</a:t>
            </a:r>
          </a:p>
          <a:p>
            <a:pPr algn="ctr"/>
            <a:r>
              <a:rPr lang="en-US" sz="3200" dirty="0"/>
              <a:t>HR 312, The Mashpee Reservation Reaffirmation Act, is a bipartisan bill that reaffirms the status of Mashpee’s reservation that and has widespread support from Indian country.</a:t>
            </a:r>
          </a:p>
          <a:p>
            <a:pPr algn="ctr"/>
            <a:r>
              <a:rPr lang="en-US" sz="3200" b="1" dirty="0"/>
              <a:t>Passage of HR 312 will prevent Interior from disestablishing the Tribe’s reservation.</a:t>
            </a:r>
          </a:p>
        </p:txBody>
      </p:sp>
      <p:sp>
        <p:nvSpPr>
          <p:cNvPr id="8" name="TextBox 7">
            <a:extLst>
              <a:ext uri="{FF2B5EF4-FFF2-40B4-BE49-F238E27FC236}">
                <a16:creationId xmlns:a16="http://schemas.microsoft.com/office/drawing/2014/main" id="{202153A4-AE73-5A41-BF1F-9002BD0F70EC}"/>
              </a:ext>
            </a:extLst>
          </p:cNvPr>
          <p:cNvSpPr txBox="1"/>
          <p:nvPr/>
        </p:nvSpPr>
        <p:spPr>
          <a:xfrm>
            <a:off x="6260123" y="15140337"/>
            <a:ext cx="10590976" cy="584775"/>
          </a:xfrm>
          <a:prstGeom prst="rect">
            <a:avLst/>
          </a:prstGeom>
          <a:noFill/>
        </p:spPr>
        <p:txBody>
          <a:bodyPr wrap="none" rtlCol="0">
            <a:spAutoFit/>
          </a:bodyPr>
          <a:lstStyle/>
          <a:p>
            <a:r>
              <a:rPr lang="en-US" sz="3200" dirty="0"/>
              <a:t>https://</a:t>
            </a:r>
            <a:r>
              <a:rPr lang="en-US" sz="3200" dirty="0" err="1"/>
              <a:t>mashpeewampanoagtribe-nsn.gov</a:t>
            </a:r>
            <a:r>
              <a:rPr lang="en-US" sz="3200" dirty="0"/>
              <a:t>/</a:t>
            </a:r>
            <a:r>
              <a:rPr lang="en-US" sz="3200" dirty="0" err="1"/>
              <a:t>standwithmashpee</a:t>
            </a:r>
            <a:endParaRPr lang="en-US" sz="3200" dirty="0"/>
          </a:p>
        </p:txBody>
      </p:sp>
    </p:spTree>
    <p:extLst>
      <p:ext uri="{BB962C8B-B14F-4D97-AF65-F5344CB8AC3E}">
        <p14:creationId xmlns:p14="http://schemas.microsoft.com/office/powerpoint/2010/main" val="19051101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descr="Cla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567" y="2899688"/>
            <a:ext cx="7496526" cy="4872742"/>
          </a:xfrm>
          <a:prstGeom prst="rect">
            <a:avLst/>
          </a:prstGeom>
        </p:spPr>
      </p:pic>
      <p:sp>
        <p:nvSpPr>
          <p:cNvPr id="3" name="Rectangle 2"/>
          <p:cNvSpPr/>
          <p:nvPr/>
        </p:nvSpPr>
        <p:spPr>
          <a:xfrm>
            <a:off x="9476223" y="2027546"/>
            <a:ext cx="10972800" cy="6247864"/>
          </a:xfrm>
          <a:prstGeom prst="rect">
            <a:avLst/>
          </a:prstGeom>
        </p:spPr>
        <p:txBody>
          <a:bodyPr>
            <a:spAutoFit/>
          </a:bodyPr>
          <a:lstStyle/>
          <a:p>
            <a:r>
              <a:rPr lang="en-US" sz="4000" dirty="0">
                <a:solidFill>
                  <a:srgbClr val="FF0000"/>
                </a:solidFill>
                <a:hlinkClick r:id="rId3">
                  <a:extLst>
                    <a:ext uri="{A12FA001-AC4F-418D-AE19-62706E023703}">
                      <ahyp:hlinkClr xmlns:ahyp="http://schemas.microsoft.com/office/drawing/2018/hyperlinkcolor" val="tx"/>
                    </a:ext>
                  </a:extLst>
                </a:hlinkClick>
              </a:rPr>
              <a:t>MASHPEE HIGH SCHOOL </a:t>
            </a:r>
            <a:r>
              <a:rPr lang="en-US" sz="4000" dirty="0">
                <a:solidFill>
                  <a:srgbClr val="0563C1"/>
                </a:solidFill>
                <a:hlinkClick r:id="rId3">
                  <a:extLst>
                    <a:ext uri="{A12FA001-AC4F-418D-AE19-62706E023703}">
                      <ahyp:hlinkClr xmlns:ahyp="http://schemas.microsoft.com/office/drawing/2018/hyperlinkcolor" val="tx"/>
                    </a:ext>
                  </a:extLst>
                </a:hlinkClick>
              </a:rPr>
              <a:t>OFFERS </a:t>
            </a:r>
          </a:p>
          <a:p>
            <a:r>
              <a:rPr lang="en-US" sz="4000" dirty="0">
                <a:solidFill>
                  <a:schemeClr val="accent2">
                    <a:lumMod val="75000"/>
                  </a:schemeClr>
                </a:solidFill>
                <a:hlinkClick r:id="rId3">
                  <a:extLst>
                    <a:ext uri="{A12FA001-AC4F-418D-AE19-62706E023703}">
                      <ahyp:hlinkClr xmlns:ahyp="http://schemas.microsoft.com/office/drawing/2018/hyperlinkcolor" val="tx"/>
                    </a:ext>
                  </a:extLst>
                </a:hlinkClick>
              </a:rPr>
              <a:t>FIRST-EVER </a:t>
            </a:r>
            <a:r>
              <a:rPr lang="en-US" sz="4000" dirty="0">
                <a:solidFill>
                  <a:srgbClr val="0563C1"/>
                </a:solidFill>
                <a:hlinkClick r:id="rId3">
                  <a:extLst>
                    <a:ext uri="{A12FA001-AC4F-418D-AE19-62706E023703}">
                      <ahyp:hlinkClr xmlns:ahyp="http://schemas.microsoft.com/office/drawing/2018/hyperlinkcolor" val="tx"/>
                    </a:ext>
                  </a:extLst>
                </a:hlinkClick>
              </a:rPr>
              <a:t>NATIVE AMERICAN LANGUAGE COURSE</a:t>
            </a:r>
          </a:p>
          <a:p>
            <a:r>
              <a:rPr lang="en-US" sz="4000" dirty="0"/>
              <a:t>Learning a new language has long been a requirement at most American high schools. While the typical offerings include Spanish, French, and Latin, in Mashpee, a small group of students is taking on a language that hasn’t been spoken fluently in centuries. WCAI’s Kathryn </a:t>
            </a:r>
            <a:r>
              <a:rPr lang="en-US" sz="4000" dirty="0" err="1"/>
              <a:t>Eident</a:t>
            </a:r>
            <a:r>
              <a:rPr lang="en-US" sz="4000" dirty="0"/>
              <a:t> has more on the </a:t>
            </a:r>
            <a:r>
              <a:rPr lang="en-US" sz="4000" b="1" dirty="0" err="1"/>
              <a:t>Wôpanâak</a:t>
            </a:r>
            <a:r>
              <a:rPr lang="en-US" sz="4000" b="1" dirty="0"/>
              <a:t> Language </a:t>
            </a:r>
            <a:r>
              <a:rPr lang="en-US" sz="4000" dirty="0"/>
              <a:t>class at </a:t>
            </a:r>
          </a:p>
          <a:p>
            <a:r>
              <a:rPr lang="en-US" sz="4000" b="1" dirty="0">
                <a:solidFill>
                  <a:srgbClr val="FF6600"/>
                </a:solidFill>
              </a:rPr>
              <a:t>Mashpee High School.</a:t>
            </a:r>
          </a:p>
        </p:txBody>
      </p:sp>
      <p:sp>
        <p:nvSpPr>
          <p:cNvPr id="4" name="TextBox 3"/>
          <p:cNvSpPr txBox="1"/>
          <p:nvPr/>
        </p:nvSpPr>
        <p:spPr>
          <a:xfrm>
            <a:off x="3916657" y="762071"/>
            <a:ext cx="15560670" cy="1015663"/>
          </a:xfrm>
          <a:prstGeom prst="rect">
            <a:avLst/>
          </a:prstGeom>
          <a:noFill/>
        </p:spPr>
        <p:txBody>
          <a:bodyPr wrap="none" rtlCol="0">
            <a:spAutoFit/>
          </a:bodyPr>
          <a:lstStyle/>
          <a:p>
            <a:r>
              <a:rPr lang="en-US" sz="6000" dirty="0"/>
              <a:t>2018 </a:t>
            </a:r>
            <a:r>
              <a:rPr lang="en-US" sz="4800" dirty="0">
                <a:solidFill>
                  <a:srgbClr val="FF6600"/>
                </a:solidFill>
              </a:rPr>
              <a:t>WAMPANOAG  LANGUAGE </a:t>
            </a:r>
            <a:r>
              <a:rPr lang="en-US" sz="4800" dirty="0"/>
              <a:t>in MASHPEE HIGH SCHOOL</a:t>
            </a:r>
          </a:p>
        </p:txBody>
      </p:sp>
      <p:pic>
        <p:nvPicPr>
          <p:cNvPr id="5" name="Picture 4" descr="MukWeekandSachemBunn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779" y="8078880"/>
            <a:ext cx="5931752" cy="7889230"/>
          </a:xfrm>
          <a:prstGeom prst="rect">
            <a:avLst/>
          </a:prstGeom>
        </p:spPr>
      </p:pic>
      <p:sp>
        <p:nvSpPr>
          <p:cNvPr id="6" name="Rectangle 5"/>
          <p:cNvSpPr/>
          <p:nvPr/>
        </p:nvSpPr>
        <p:spPr>
          <a:xfrm>
            <a:off x="9684057" y="10925585"/>
            <a:ext cx="9427355" cy="1938992"/>
          </a:xfrm>
          <a:prstGeom prst="rect">
            <a:avLst/>
          </a:prstGeom>
        </p:spPr>
        <p:txBody>
          <a:bodyPr wrap="square">
            <a:spAutoFit/>
          </a:bodyPr>
          <a:lstStyle/>
          <a:p>
            <a:r>
              <a:rPr lang="en-US" sz="6000" dirty="0"/>
              <a:t>MUKAYUHSAK WEEKUW: </a:t>
            </a:r>
          </a:p>
          <a:p>
            <a:r>
              <a:rPr lang="en-US" sz="6000" dirty="0">
                <a:solidFill>
                  <a:srgbClr val="FF6600"/>
                </a:solidFill>
              </a:rPr>
              <a:t>THE CHILDREN’S HOUSE</a:t>
            </a:r>
          </a:p>
        </p:txBody>
      </p:sp>
      <p:pic>
        <p:nvPicPr>
          <p:cNvPr id="7" name="Picture 6" descr="colorlines-screenshot-mashpee-wampanoag-tribal-seal-now-11221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22" y="527477"/>
            <a:ext cx="3175000" cy="2082800"/>
          </a:xfrm>
          <a:prstGeom prst="rect">
            <a:avLst/>
          </a:prstGeom>
        </p:spPr>
      </p:pic>
    </p:spTree>
    <p:extLst>
      <p:ext uri="{BB962C8B-B14F-4D97-AF65-F5344CB8AC3E}">
        <p14:creationId xmlns:p14="http://schemas.microsoft.com/office/powerpoint/2010/main" val="1866421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descr="5a45b6f6d40f2.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596" y="5577669"/>
            <a:ext cx="10364160" cy="10233279"/>
          </a:xfrm>
          <a:prstGeom prst="rect">
            <a:avLst/>
          </a:prstGeom>
        </p:spPr>
      </p:pic>
      <p:sp>
        <p:nvSpPr>
          <p:cNvPr id="4" name="TextBox 3"/>
          <p:cNvSpPr txBox="1"/>
          <p:nvPr/>
        </p:nvSpPr>
        <p:spPr>
          <a:xfrm>
            <a:off x="3469278" y="935159"/>
            <a:ext cx="17606965" cy="1938992"/>
          </a:xfrm>
          <a:prstGeom prst="rect">
            <a:avLst/>
          </a:prstGeom>
          <a:noFill/>
        </p:spPr>
        <p:txBody>
          <a:bodyPr wrap="square" rtlCol="0">
            <a:spAutoFit/>
          </a:bodyPr>
          <a:lstStyle/>
          <a:p>
            <a:pPr marL="1143000" indent="-1143000">
              <a:buAutoNum type="arabicPlain" startAt="2019"/>
            </a:pPr>
            <a:r>
              <a:rPr lang="en-US" sz="6000" dirty="0">
                <a:solidFill>
                  <a:srgbClr val="FF6600"/>
                </a:solidFill>
              </a:rPr>
              <a:t>     MASHPEE WAMPANOAG  </a:t>
            </a:r>
          </a:p>
          <a:p>
            <a:r>
              <a:rPr lang="en-US" sz="6000" dirty="0">
                <a:solidFill>
                  <a:srgbClr val="FF6600"/>
                </a:solidFill>
              </a:rPr>
              <a:t>             														AFFORDABLE  HOUSING</a:t>
            </a:r>
          </a:p>
        </p:txBody>
      </p:sp>
      <p:pic>
        <p:nvPicPr>
          <p:cNvPr id="5" name="Picture 4" descr="AR-1904196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076" y="3146602"/>
            <a:ext cx="12420469" cy="8151927"/>
          </a:xfrm>
          <a:prstGeom prst="rect">
            <a:avLst/>
          </a:prstGeom>
        </p:spPr>
      </p:pic>
      <p:pic>
        <p:nvPicPr>
          <p:cNvPr id="6" name="Picture 5" descr="Unknown-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16" y="499943"/>
            <a:ext cx="2832100" cy="2870200"/>
          </a:xfrm>
          <a:prstGeom prst="rect">
            <a:avLst/>
          </a:prstGeom>
        </p:spPr>
      </p:pic>
    </p:spTree>
    <p:extLst>
      <p:ext uri="{BB962C8B-B14F-4D97-AF65-F5344CB8AC3E}">
        <p14:creationId xmlns:p14="http://schemas.microsoft.com/office/powerpoint/2010/main" val="681635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3399233" y="982695"/>
            <a:ext cx="16626326" cy="1938992"/>
          </a:xfrm>
          <a:prstGeom prst="rect">
            <a:avLst/>
          </a:prstGeom>
        </p:spPr>
        <p:txBody>
          <a:bodyPr wrap="square">
            <a:spAutoFit/>
          </a:bodyPr>
          <a:lstStyle/>
          <a:p>
            <a:r>
              <a:rPr lang="en-US" sz="6000" dirty="0"/>
              <a:t>2019 June  Tribe Gets </a:t>
            </a:r>
            <a:r>
              <a:rPr lang="en-US" sz="6000" b="1" dirty="0"/>
              <a:t>Grant For </a:t>
            </a:r>
          </a:p>
          <a:p>
            <a:r>
              <a:rPr lang="en-US" sz="6000" b="1" dirty="0"/>
              <a:t>								Cultural Education Efforts</a:t>
            </a:r>
          </a:p>
        </p:txBody>
      </p:sp>
      <p:sp>
        <p:nvSpPr>
          <p:cNvPr id="3" name="Rectangle 2"/>
          <p:cNvSpPr/>
          <p:nvPr/>
        </p:nvSpPr>
        <p:spPr>
          <a:xfrm>
            <a:off x="1925690" y="3768775"/>
            <a:ext cx="18023424" cy="12434173"/>
          </a:xfrm>
          <a:prstGeom prst="rect">
            <a:avLst/>
          </a:prstGeom>
        </p:spPr>
        <p:txBody>
          <a:bodyPr wrap="square">
            <a:spAutoFit/>
          </a:bodyPr>
          <a:lstStyle/>
          <a:p>
            <a:r>
              <a:rPr lang="en-US" sz="4000" b="1" dirty="0">
                <a:solidFill>
                  <a:srgbClr val="FF6600"/>
                </a:solidFill>
              </a:rPr>
              <a:t>The Mashpee Wampanoag Tribe </a:t>
            </a:r>
            <a:r>
              <a:rPr lang="en-US" sz="4000" b="1" dirty="0"/>
              <a:t>recently received a nearly </a:t>
            </a:r>
            <a:r>
              <a:rPr lang="en-US" sz="4000" b="1" dirty="0">
                <a:solidFill>
                  <a:srgbClr val="FF6600"/>
                </a:solidFill>
              </a:rPr>
              <a:t>$20,000 grant </a:t>
            </a:r>
            <a:r>
              <a:rPr lang="en-US" sz="4000" dirty="0"/>
              <a:t>from the </a:t>
            </a:r>
            <a:r>
              <a:rPr lang="en-US" sz="4000" b="1" dirty="0"/>
              <a:t>First Nations Development Institute</a:t>
            </a:r>
            <a:r>
              <a:rPr lang="en-US" sz="4000" dirty="0"/>
              <a:t>, a Colorado-based non-profit that assists tribes across the country.</a:t>
            </a:r>
          </a:p>
          <a:p>
            <a:r>
              <a:rPr lang="en-US" sz="4000" b="1" dirty="0"/>
              <a:t>The award will support a new project: </a:t>
            </a:r>
            <a:r>
              <a:rPr lang="en-US" sz="4000" b="1" dirty="0">
                <a:solidFill>
                  <a:srgbClr val="FF6600"/>
                </a:solidFill>
              </a:rPr>
              <a:t>We Are The Seventh Generation.</a:t>
            </a:r>
          </a:p>
          <a:p>
            <a:r>
              <a:rPr lang="en-US" sz="4000" dirty="0"/>
              <a:t>Seventh Generation was </a:t>
            </a:r>
            <a:r>
              <a:rPr lang="en-US" sz="4000" dirty="0">
                <a:solidFill>
                  <a:srgbClr val="FF6600"/>
                </a:solidFill>
              </a:rPr>
              <a:t>designed to help youth retain and perpetuate the cultural integrity of Wampanoag community values through participation in seasonally dictated activities and ceremonial gatherings</a:t>
            </a:r>
            <a:r>
              <a:rPr lang="en-US" sz="4000" dirty="0"/>
              <a:t>. </a:t>
            </a:r>
          </a:p>
          <a:p>
            <a:r>
              <a:rPr lang="en-US" sz="4000" dirty="0"/>
              <a:t>The idea is to leverage knowledge and skills of culture-keepers and elders by fostering connections with youth, as they strengthen identity, assume responsibility, and develop pride.</a:t>
            </a:r>
          </a:p>
          <a:p>
            <a:r>
              <a:rPr lang="en-US" sz="4000" dirty="0"/>
              <a:t>“</a:t>
            </a:r>
            <a:r>
              <a:rPr lang="en-US" sz="4000" b="1" dirty="0"/>
              <a:t>The grant supports a dedicated focus on an age group often overlooked for specific inclusion in cultural activities.”</a:t>
            </a:r>
          </a:p>
          <a:p>
            <a:r>
              <a:rPr lang="en-US" sz="4000" b="1" dirty="0"/>
              <a:t>The grant is for a total of $19,100. </a:t>
            </a:r>
          </a:p>
          <a:p>
            <a:r>
              <a:rPr lang="en-US" sz="5400" b="1" dirty="0">
                <a:solidFill>
                  <a:srgbClr val="FF6600"/>
                </a:solidFill>
              </a:rPr>
              <a:t>Thirty Wampanoag youth ages 10 to 14 will engage in a 12-month science, technology, engineering, art and mathematics </a:t>
            </a:r>
            <a:r>
              <a:rPr lang="en-US" sz="5400" dirty="0">
                <a:solidFill>
                  <a:srgbClr val="FF6600"/>
                </a:solidFill>
              </a:rPr>
              <a:t>(STEAM) based cultural project</a:t>
            </a:r>
            <a:r>
              <a:rPr lang="en-US" sz="4000" dirty="0"/>
              <a:t>. </a:t>
            </a:r>
          </a:p>
          <a:p>
            <a:r>
              <a:rPr lang="en-US" sz="4000" dirty="0"/>
              <a:t>The idea behind STEAM is that it </a:t>
            </a:r>
            <a:r>
              <a:rPr lang="en-US" sz="4000" b="1" dirty="0"/>
              <a:t>fosters children’s curiosity, creativity, and learning </a:t>
            </a:r>
            <a:r>
              <a:rPr lang="en-US" sz="4000" dirty="0"/>
              <a:t>as they try things and explore the world around them. Tribal youth from Mashpee and the Wampanoag community beyond will participate.</a:t>
            </a:r>
          </a:p>
        </p:txBody>
      </p:sp>
      <p:pic>
        <p:nvPicPr>
          <p:cNvPr id="4" name="Picture 3" descr="Unknown-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88" y="488642"/>
            <a:ext cx="2832100" cy="2870200"/>
          </a:xfrm>
          <a:prstGeom prst="rect">
            <a:avLst/>
          </a:prstGeom>
        </p:spPr>
      </p:pic>
    </p:spTree>
    <p:extLst>
      <p:ext uri="{BB962C8B-B14F-4D97-AF65-F5344CB8AC3E}">
        <p14:creationId xmlns:p14="http://schemas.microsoft.com/office/powerpoint/2010/main" val="1486579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8EC70-16E7-5C4E-B897-0190B337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5735" y="3280771"/>
            <a:ext cx="10490217" cy="8523301"/>
          </a:xfrm>
          <a:prstGeom prst="rect">
            <a:avLst/>
          </a:prstGeom>
        </p:spPr>
      </p:pic>
      <p:sp>
        <p:nvSpPr>
          <p:cNvPr id="4" name="TextBox 3">
            <a:extLst>
              <a:ext uri="{FF2B5EF4-FFF2-40B4-BE49-F238E27FC236}">
                <a16:creationId xmlns:a16="http://schemas.microsoft.com/office/drawing/2014/main" id="{6FAA8FBF-63E6-5040-894A-ED076A3A2845}"/>
              </a:ext>
            </a:extLst>
          </p:cNvPr>
          <p:cNvSpPr txBox="1"/>
          <p:nvPr/>
        </p:nvSpPr>
        <p:spPr>
          <a:xfrm>
            <a:off x="1027501" y="883913"/>
            <a:ext cx="11524717" cy="2000548"/>
          </a:xfrm>
          <a:prstGeom prst="rect">
            <a:avLst/>
          </a:prstGeom>
          <a:noFill/>
        </p:spPr>
        <p:txBody>
          <a:bodyPr wrap="square" rtlCol="0">
            <a:spAutoFit/>
          </a:bodyPr>
          <a:lstStyle/>
          <a:p>
            <a:pPr marL="742950" indent="-742950">
              <a:buAutoNum type="arabicPlain" startAt="2019"/>
            </a:pPr>
            <a:r>
              <a:rPr lang="en-US" sz="4400" dirty="0"/>
              <a:t>   </a:t>
            </a:r>
            <a:r>
              <a:rPr lang="en-US" sz="4400" b="1" dirty="0">
                <a:solidFill>
                  <a:schemeClr val="accent2"/>
                </a:solidFill>
              </a:rPr>
              <a:t>MASHPEE SELECTMAN:  </a:t>
            </a:r>
            <a:r>
              <a:rPr lang="en-US" sz="4400" dirty="0"/>
              <a:t>DAVID WEEDEN,</a:t>
            </a:r>
          </a:p>
          <a:p>
            <a:r>
              <a:rPr lang="en-US" sz="4400" dirty="0"/>
              <a:t>	        MASHPEE WAMPANOAG</a:t>
            </a:r>
            <a:endParaRPr lang="en-US" sz="3600" dirty="0"/>
          </a:p>
          <a:p>
            <a:pPr marL="742950" indent="-742950">
              <a:buAutoNum type="arabicPlain" startAt="2019"/>
            </a:pPr>
            <a:endParaRPr lang="en-US" sz="3600" dirty="0"/>
          </a:p>
        </p:txBody>
      </p:sp>
      <p:sp>
        <p:nvSpPr>
          <p:cNvPr id="6" name="Rectangle 5">
            <a:extLst>
              <a:ext uri="{FF2B5EF4-FFF2-40B4-BE49-F238E27FC236}">
                <a16:creationId xmlns:a16="http://schemas.microsoft.com/office/drawing/2014/main" id="{3D8BECB1-BD35-354F-90E8-8E52CDD781C7}"/>
              </a:ext>
            </a:extLst>
          </p:cNvPr>
          <p:cNvSpPr/>
          <p:nvPr/>
        </p:nvSpPr>
        <p:spPr>
          <a:xfrm>
            <a:off x="979648" y="2895560"/>
            <a:ext cx="9245170" cy="3416320"/>
          </a:xfrm>
          <a:prstGeom prst="rect">
            <a:avLst/>
          </a:prstGeom>
        </p:spPr>
        <p:txBody>
          <a:bodyPr wrap="square">
            <a:spAutoFit/>
          </a:bodyPr>
          <a:lstStyle/>
          <a:p>
            <a:r>
              <a:rPr lang="en-US" sz="2400" dirty="0">
                <a:latin typeface="adobe-garamond-pro"/>
              </a:rPr>
              <a:t> </a:t>
            </a:r>
            <a:r>
              <a:rPr lang="en-US" sz="3600" dirty="0">
                <a:latin typeface="adobe-garamond-pro"/>
              </a:rPr>
              <a:t>Serves as:</a:t>
            </a:r>
          </a:p>
          <a:p>
            <a:pPr marL="342900" indent="-342900">
              <a:buFont typeface="Arial" panose="020B0604020202020204" pitchFamily="34" charset="0"/>
              <a:buChar char="•"/>
            </a:pPr>
            <a:r>
              <a:rPr lang="en-US" sz="3600" b="1" dirty="0">
                <a:latin typeface="adobe-garamond-pro"/>
              </a:rPr>
              <a:t>Interim Tribal Historic Preservation Officer </a:t>
            </a:r>
          </a:p>
          <a:p>
            <a:pPr marL="342900" indent="-342900">
              <a:buFont typeface="Arial" panose="020B0604020202020204" pitchFamily="34" charset="0"/>
              <a:buChar char="•"/>
            </a:pPr>
            <a:r>
              <a:rPr lang="en-US" sz="3600" b="1" dirty="0">
                <a:latin typeface="adobe-garamond-pro"/>
              </a:rPr>
              <a:t>Council Member </a:t>
            </a:r>
            <a:r>
              <a:rPr lang="en-US" sz="3600" dirty="0">
                <a:latin typeface="adobe-garamond-pro"/>
              </a:rPr>
              <a:t>for the Mashpee Wampanoag Tribe </a:t>
            </a:r>
          </a:p>
          <a:p>
            <a:endParaRPr lang="en-US" sz="3600" dirty="0">
              <a:latin typeface="adobe-garamond-pro"/>
            </a:endParaRPr>
          </a:p>
          <a:p>
            <a:r>
              <a:rPr lang="en-US" sz="3600" dirty="0">
                <a:latin typeface="adobe-garamond-pro"/>
              </a:rPr>
              <a:t>Formerly on town of </a:t>
            </a:r>
            <a:r>
              <a:rPr lang="en-US" sz="3600" b="1" dirty="0">
                <a:latin typeface="adobe-garamond-pro"/>
              </a:rPr>
              <a:t>Mashpee’s Planning Board</a:t>
            </a:r>
            <a:endParaRPr lang="en-US" sz="3600" b="1" dirty="0"/>
          </a:p>
        </p:txBody>
      </p:sp>
    </p:spTree>
    <p:extLst>
      <p:ext uri="{BB962C8B-B14F-4D97-AF65-F5344CB8AC3E}">
        <p14:creationId xmlns:p14="http://schemas.microsoft.com/office/powerpoint/2010/main" val="274855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48BED8-F44D-4C14-B17D-F990D3423679}"/>
              </a:ext>
            </a:extLst>
          </p:cNvPr>
          <p:cNvPicPr>
            <a:picLocks noChangeAspect="1"/>
          </p:cNvPicPr>
          <p:nvPr/>
        </p:nvPicPr>
        <p:blipFill rotWithShape="1">
          <a:blip r:embed="rId2">
            <a:extLst>
              <a:ext uri="{28A0092B-C50C-407E-A947-70E740481C1C}">
                <a14:useLocalDpi xmlns:a14="http://schemas.microsoft.com/office/drawing/2010/main" val="0"/>
              </a:ext>
            </a:extLst>
          </a:blip>
          <a:srcRect l="11668" t="27408" r="8333" b="17778"/>
          <a:stretch/>
        </p:blipFill>
        <p:spPr>
          <a:xfrm>
            <a:off x="851601" y="6976250"/>
            <a:ext cx="5029200" cy="2584182"/>
          </a:xfrm>
          <a:prstGeom prst="rect">
            <a:avLst/>
          </a:prstGeom>
        </p:spPr>
      </p:pic>
      <p:pic>
        <p:nvPicPr>
          <p:cNvPr id="3" name="Picture 2">
            <a:extLst>
              <a:ext uri="{FF2B5EF4-FFF2-40B4-BE49-F238E27FC236}">
                <a16:creationId xmlns:a16="http://schemas.microsoft.com/office/drawing/2014/main" id="{8DE755FF-CAD5-4FC7-A956-7278BF96C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01" y="11152799"/>
            <a:ext cx="5029200" cy="3771021"/>
          </a:xfrm>
          <a:prstGeom prst="rect">
            <a:avLst/>
          </a:prstGeom>
        </p:spPr>
      </p:pic>
      <p:pic>
        <p:nvPicPr>
          <p:cNvPr id="4" name="Picture 3">
            <a:extLst>
              <a:ext uri="{FF2B5EF4-FFF2-40B4-BE49-F238E27FC236}">
                <a16:creationId xmlns:a16="http://schemas.microsoft.com/office/drawing/2014/main" id="{4D17AA60-D454-4D4B-B986-0205420D6E3F}"/>
              </a:ext>
            </a:extLst>
          </p:cNvPr>
          <p:cNvPicPr>
            <a:picLocks noChangeAspect="1"/>
          </p:cNvPicPr>
          <p:nvPr/>
        </p:nvPicPr>
        <p:blipFill rotWithShape="1">
          <a:blip r:embed="rId4">
            <a:extLst>
              <a:ext uri="{28A0092B-C50C-407E-A947-70E740481C1C}">
                <a14:useLocalDpi xmlns:a14="http://schemas.microsoft.com/office/drawing/2010/main" val="0"/>
              </a:ext>
            </a:extLst>
          </a:blip>
          <a:srcRect r="1000" b="16349"/>
          <a:stretch/>
        </p:blipFill>
        <p:spPr>
          <a:xfrm rot="16200000">
            <a:off x="13581752" y="8497939"/>
            <a:ext cx="9440010" cy="5323227"/>
          </a:xfrm>
          <a:prstGeom prst="rect">
            <a:avLst/>
          </a:prstGeom>
        </p:spPr>
      </p:pic>
      <p:sp>
        <p:nvSpPr>
          <p:cNvPr id="5" name="TextBox 4">
            <a:extLst>
              <a:ext uri="{FF2B5EF4-FFF2-40B4-BE49-F238E27FC236}">
                <a16:creationId xmlns:a16="http://schemas.microsoft.com/office/drawing/2014/main" id="{513E72C9-3C6E-426C-A4F3-9160ED38D149}"/>
              </a:ext>
            </a:extLst>
          </p:cNvPr>
          <p:cNvSpPr txBox="1"/>
          <p:nvPr/>
        </p:nvSpPr>
        <p:spPr>
          <a:xfrm>
            <a:off x="6370319" y="6940244"/>
            <a:ext cx="8564881" cy="8863965"/>
          </a:xfrm>
          <a:prstGeom prst="rect">
            <a:avLst/>
          </a:prstGeom>
          <a:noFill/>
        </p:spPr>
        <p:txBody>
          <a:bodyPr wrap="square" rtlCol="0">
            <a:spAutoFit/>
          </a:bodyPr>
          <a:lstStyle/>
          <a:p>
            <a:pPr algn="just"/>
            <a:r>
              <a:rPr lang="en-US" sz="3000" dirty="0"/>
              <a:t>(left above) The gravestone of </a:t>
            </a:r>
            <a:r>
              <a:rPr lang="en-US" sz="3000" b="1" dirty="0"/>
              <a:t>Samuel Lamar Jordan, </a:t>
            </a:r>
            <a:r>
              <a:rPr lang="en-US" sz="3000" dirty="0"/>
              <a:t>the </a:t>
            </a:r>
            <a:r>
              <a:rPr lang="en-US" sz="3000" b="1" dirty="0"/>
              <a:t>first African-American known to be buried </a:t>
            </a:r>
            <a:r>
              <a:rPr lang="en-US" sz="3000" dirty="0"/>
              <a:t>in our cemetery.</a:t>
            </a:r>
          </a:p>
          <a:p>
            <a:endParaRPr lang="en-US" sz="3000" dirty="0"/>
          </a:p>
          <a:p>
            <a:pPr algn="just"/>
            <a:r>
              <a:rPr lang="en-US" sz="3000" dirty="0"/>
              <a:t>(left below) Some of the </a:t>
            </a:r>
            <a:r>
              <a:rPr lang="en-US" sz="3000" b="1" dirty="0"/>
              <a:t>Meeting children </a:t>
            </a:r>
            <a:r>
              <a:rPr lang="en-US" sz="3000" dirty="0"/>
              <a:t>(and assistants) </a:t>
            </a:r>
            <a:r>
              <a:rPr lang="en-US" sz="3000" b="1" dirty="0"/>
              <a:t>plant a regenerative garden</a:t>
            </a:r>
            <a:r>
              <a:rPr lang="en-US" sz="3000" dirty="0"/>
              <a:t>, designed to increase the amount of carbon in the soil.  They have chosen to name it </a:t>
            </a:r>
            <a:r>
              <a:rPr lang="en-US" sz="3000" b="1" dirty="0"/>
              <a:t>Friend’s Garden </a:t>
            </a:r>
            <a:r>
              <a:rPr lang="en-US" sz="3000" dirty="0"/>
              <a:t>in memory of Martin Fido, a recently deceased and beloved Meeting stalwart who worked tirelessly with and for the children.</a:t>
            </a:r>
          </a:p>
          <a:p>
            <a:endParaRPr lang="en-US" sz="3000" dirty="0"/>
          </a:p>
          <a:p>
            <a:pPr algn="just"/>
            <a:r>
              <a:rPr lang="en-US" sz="3000" dirty="0"/>
              <a:t>(right) A projection from </a:t>
            </a:r>
            <a:r>
              <a:rPr lang="en-US" sz="3000" b="1" dirty="0"/>
              <a:t>NOAA/ the National Oceanographic and Atmospheric Administration </a:t>
            </a:r>
            <a:r>
              <a:rPr lang="en-US" sz="3000" dirty="0"/>
              <a:t>showing the result of a </a:t>
            </a:r>
            <a:r>
              <a:rPr lang="en-US" sz="3000" b="1" dirty="0"/>
              <a:t>seven-foot sea level rise</a:t>
            </a:r>
            <a:r>
              <a:rPr lang="en-US" sz="3000" dirty="0"/>
              <a:t>, with the location of the Meetinghouse marked in red.  The melting of only 40% of the glaciers in West Antarctica (the smaller side of that continent) would bring about such a seven-foot rise.</a:t>
            </a:r>
            <a:endParaRPr lang="en-US" sz="4000" dirty="0"/>
          </a:p>
        </p:txBody>
      </p:sp>
      <p:sp>
        <p:nvSpPr>
          <p:cNvPr id="8" name="TextBox 7">
            <a:extLst>
              <a:ext uri="{FF2B5EF4-FFF2-40B4-BE49-F238E27FC236}">
                <a16:creationId xmlns:a16="http://schemas.microsoft.com/office/drawing/2014/main" id="{2CEAFA30-E185-48B9-A127-27BFBFC4A06B}"/>
              </a:ext>
            </a:extLst>
          </p:cNvPr>
          <p:cNvSpPr txBox="1"/>
          <p:nvPr/>
        </p:nvSpPr>
        <p:spPr>
          <a:xfrm>
            <a:off x="411480" y="1240969"/>
            <a:ext cx="21142234" cy="5170646"/>
          </a:xfrm>
          <a:prstGeom prst="rect">
            <a:avLst/>
          </a:prstGeom>
          <a:noFill/>
        </p:spPr>
        <p:txBody>
          <a:bodyPr wrap="square" rtlCol="0">
            <a:spAutoFit/>
          </a:bodyPr>
          <a:lstStyle/>
          <a:p>
            <a:pPr algn="just"/>
            <a:r>
              <a:rPr lang="en-US" sz="3000" b="1" dirty="0"/>
              <a:t>The Meeting got a lifeline in 1962 </a:t>
            </a:r>
            <a:r>
              <a:rPr lang="en-US" sz="3000" dirty="0"/>
              <a:t>when the </a:t>
            </a:r>
            <a:r>
              <a:rPr lang="en-US" sz="3000" b="1" dirty="0"/>
              <a:t>Unitarian Fellowship of Falmouth </a:t>
            </a:r>
            <a:r>
              <a:rPr lang="en-US" sz="3000" dirty="0"/>
              <a:t>made arrangements to use the building each week and to replace the old wood-burning furnace with a gas model.  </a:t>
            </a:r>
            <a:r>
              <a:rPr lang="en-US" sz="3000" b="1" dirty="0"/>
              <a:t>They remained with</a:t>
            </a:r>
            <a:r>
              <a:rPr lang="en-US" sz="3000" dirty="0"/>
              <a:t> </a:t>
            </a:r>
            <a:r>
              <a:rPr lang="en-US" sz="3000" b="1" dirty="0"/>
              <a:t>us until 1995</a:t>
            </a:r>
            <a:r>
              <a:rPr lang="en-US" sz="3000" dirty="0"/>
              <a:t>, when they built their own building next to the Falmouth Jewish Congregation.</a:t>
            </a:r>
          </a:p>
          <a:p>
            <a:pPr algn="just"/>
            <a:endParaRPr lang="en-US" sz="3000" dirty="0"/>
          </a:p>
          <a:p>
            <a:pPr algn="just"/>
            <a:r>
              <a:rPr lang="en-US" sz="3000" b="1" dirty="0"/>
              <a:t>In 1964, a small influx of Quakers</a:t>
            </a:r>
            <a:r>
              <a:rPr lang="en-US" sz="3000" dirty="0"/>
              <a:t> from other areas, </a:t>
            </a:r>
            <a:r>
              <a:rPr lang="en-US" sz="3000" b="1" dirty="0"/>
              <a:t>both year-round and summer-only</a:t>
            </a:r>
            <a:r>
              <a:rPr lang="en-US" sz="3000" dirty="0"/>
              <a:t>, allowed us to </a:t>
            </a:r>
            <a:r>
              <a:rPr lang="en-US" sz="3000" b="1" dirty="0"/>
              <a:t>return to traditional silent meetings all year</a:t>
            </a:r>
            <a:r>
              <a:rPr lang="en-US" sz="3000" dirty="0"/>
              <a:t>.  (And to install running water in the Meetinghouse!)  There were </a:t>
            </a:r>
            <a:r>
              <a:rPr lang="en-US" sz="3000" b="1" dirty="0"/>
              <a:t>a few survivors from Dr. Henderson’s days</a:t>
            </a:r>
            <a:r>
              <a:rPr lang="en-US" sz="3000" dirty="0"/>
              <a:t>, notably </a:t>
            </a:r>
            <a:r>
              <a:rPr lang="en-US" sz="3000" b="1" dirty="0"/>
              <a:t>Cecilia Bowerman </a:t>
            </a:r>
            <a:r>
              <a:rPr lang="en-US" sz="3000" b="1" dirty="0" err="1"/>
              <a:t>Fuglister</a:t>
            </a:r>
            <a:r>
              <a:rPr lang="en-US" sz="3000" dirty="0"/>
              <a:t>, to witness this return.</a:t>
            </a:r>
          </a:p>
          <a:p>
            <a:pPr algn="just"/>
            <a:endParaRPr lang="en-US" sz="3000" dirty="0"/>
          </a:p>
          <a:p>
            <a:pPr algn="just"/>
            <a:r>
              <a:rPr lang="en-US" sz="3000" b="1" dirty="0"/>
              <a:t>The Meeting entered a new era of activism and social justice</a:t>
            </a:r>
            <a:r>
              <a:rPr lang="en-US" sz="3000" dirty="0"/>
              <a:t>, often the fruits of Quaker faith:  </a:t>
            </a:r>
            <a:r>
              <a:rPr lang="en-US" sz="3000" b="1" dirty="0"/>
              <a:t>draft counseling </a:t>
            </a:r>
            <a:r>
              <a:rPr lang="en-US" sz="3000" dirty="0"/>
              <a:t>and other </a:t>
            </a:r>
            <a:r>
              <a:rPr lang="en-US" sz="3000" b="1" dirty="0"/>
              <a:t>opposition to the endemic wars of the “post-war” era</a:t>
            </a:r>
            <a:r>
              <a:rPr lang="en-US" sz="3000" dirty="0"/>
              <a:t>, </a:t>
            </a:r>
            <a:r>
              <a:rPr lang="en-US" sz="3000" b="1" dirty="0"/>
              <a:t>working for equal justice </a:t>
            </a:r>
            <a:r>
              <a:rPr lang="en-US" sz="3000" dirty="0"/>
              <a:t>and </a:t>
            </a:r>
            <a:r>
              <a:rPr lang="en-US" sz="3000" b="1" dirty="0"/>
              <a:t>equal opportunities </a:t>
            </a:r>
            <a:r>
              <a:rPr lang="en-US" sz="3000" dirty="0"/>
              <a:t>for every person,  and </a:t>
            </a:r>
            <a:r>
              <a:rPr lang="en-US" sz="3000" b="1" dirty="0"/>
              <a:t>climate crisis activism.</a:t>
            </a:r>
          </a:p>
        </p:txBody>
      </p:sp>
      <p:sp>
        <p:nvSpPr>
          <p:cNvPr id="9" name="TextBox 8">
            <a:extLst>
              <a:ext uri="{FF2B5EF4-FFF2-40B4-BE49-F238E27FC236}">
                <a16:creationId xmlns:a16="http://schemas.microsoft.com/office/drawing/2014/main" id="{59ABC74A-E0ED-4E5D-B08A-2E74AD8D7C44}"/>
              </a:ext>
            </a:extLst>
          </p:cNvPr>
          <p:cNvSpPr txBox="1"/>
          <p:nvPr/>
        </p:nvSpPr>
        <p:spPr>
          <a:xfrm>
            <a:off x="7359830" y="329011"/>
            <a:ext cx="6629400" cy="707886"/>
          </a:xfrm>
          <a:prstGeom prst="rect">
            <a:avLst/>
          </a:prstGeom>
          <a:noFill/>
        </p:spPr>
        <p:txBody>
          <a:bodyPr wrap="square" rtlCol="0">
            <a:spAutoFit/>
          </a:bodyPr>
          <a:lstStyle/>
          <a:p>
            <a:r>
              <a:rPr lang="en-US" sz="4000" dirty="0"/>
              <a:t>NEW ENERGY AND REVIVAL</a:t>
            </a:r>
          </a:p>
        </p:txBody>
      </p:sp>
      <p:sp>
        <p:nvSpPr>
          <p:cNvPr id="6" name="TextBox 5"/>
          <p:cNvSpPr txBox="1"/>
          <p:nvPr/>
        </p:nvSpPr>
        <p:spPr>
          <a:xfrm>
            <a:off x="876917" y="9691443"/>
            <a:ext cx="4989354" cy="369332"/>
          </a:xfrm>
          <a:prstGeom prst="rect">
            <a:avLst/>
          </a:prstGeom>
          <a:noFill/>
        </p:spPr>
        <p:txBody>
          <a:bodyPr wrap="square" rtlCol="0">
            <a:spAutoFit/>
          </a:bodyPr>
          <a:lstStyle/>
          <a:p>
            <a:r>
              <a:rPr lang="en-US" dirty="0"/>
              <a:t>Son of Larry + </a:t>
            </a:r>
            <a:r>
              <a:rPr lang="en-US" dirty="0" err="1"/>
              <a:t>Carolyne</a:t>
            </a:r>
            <a:r>
              <a:rPr lang="en-US" dirty="0"/>
              <a:t> Lamar Jordan</a:t>
            </a:r>
          </a:p>
        </p:txBody>
      </p:sp>
      <p:sp>
        <p:nvSpPr>
          <p:cNvPr id="7" name="Rectangle 6"/>
          <p:cNvSpPr/>
          <p:nvPr/>
        </p:nvSpPr>
        <p:spPr>
          <a:xfrm>
            <a:off x="708223" y="15777256"/>
            <a:ext cx="6222489" cy="369332"/>
          </a:xfrm>
          <a:prstGeom prst="rect">
            <a:avLst/>
          </a:prstGeom>
        </p:spPr>
        <p:txBody>
          <a:bodyPr wrap="none">
            <a:spAutoFit/>
          </a:bodyPr>
          <a:lstStyle/>
          <a:p>
            <a:r>
              <a:rPr lang="en-US" dirty="0"/>
              <a:t>Source: WEST FALMOUTH QUAKER INFORMATION CENTER 2019</a:t>
            </a:r>
          </a:p>
        </p:txBody>
      </p:sp>
    </p:spTree>
    <p:extLst>
      <p:ext uri="{BB962C8B-B14F-4D97-AF65-F5344CB8AC3E}">
        <p14:creationId xmlns:p14="http://schemas.microsoft.com/office/powerpoint/2010/main" val="40170414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393101" y="6467829"/>
            <a:ext cx="20501711" cy="2800767"/>
          </a:xfrm>
          <a:prstGeom prst="rect">
            <a:avLst/>
          </a:prstGeom>
        </p:spPr>
        <p:txBody>
          <a:bodyPr wrap="square">
            <a:spAutoFit/>
          </a:bodyPr>
          <a:lstStyle/>
          <a:p>
            <a:r>
              <a:rPr lang="en-US" sz="4400" b="1" dirty="0"/>
              <a:t>1948 - 1951,	  </a:t>
            </a:r>
            <a:r>
              <a:rPr lang="en-US" sz="4400" b="1" dirty="0">
                <a:solidFill>
                  <a:srgbClr val="008000"/>
                </a:solidFill>
              </a:rPr>
              <a:t>several winters</a:t>
            </a:r>
            <a:r>
              <a:rPr lang="en-US" sz="4400" dirty="0">
                <a:solidFill>
                  <a:srgbClr val="008000"/>
                </a:solidFill>
              </a:rPr>
              <a:t> </a:t>
            </a:r>
            <a:r>
              <a:rPr lang="en-US" sz="4400" dirty="0"/>
              <a:t>building was </a:t>
            </a:r>
            <a:r>
              <a:rPr lang="en-US" sz="4400" b="1" dirty="0">
                <a:solidFill>
                  <a:srgbClr val="008000"/>
                </a:solidFill>
              </a:rPr>
              <a:t>rented</a:t>
            </a:r>
            <a:r>
              <a:rPr lang="en-US" sz="4400" b="1" dirty="0"/>
              <a:t> to the </a:t>
            </a:r>
            <a:r>
              <a:rPr lang="en-US" sz="4400" b="1" dirty="0">
                <a:solidFill>
                  <a:srgbClr val="3366FF"/>
                </a:solidFill>
              </a:rPr>
              <a:t>Seventh Day Adventists </a:t>
            </a:r>
          </a:p>
          <a:p>
            <a:pPr lvl="3"/>
            <a:r>
              <a:rPr lang="en-US" sz="4400" b="1" dirty="0"/>
              <a:t>                 group</a:t>
            </a:r>
            <a:r>
              <a:rPr lang="en-US" sz="4400" dirty="0"/>
              <a:t> which needed a meeting place until they could acquire their own. </a:t>
            </a:r>
          </a:p>
          <a:p>
            <a:endParaRPr lang="en-US" sz="4400" dirty="0"/>
          </a:p>
          <a:p>
            <a:r>
              <a:rPr lang="en-US" sz="4400" b="1" dirty="0"/>
              <a:t>1962  - 1984	   shared the building</a:t>
            </a:r>
            <a:r>
              <a:rPr lang="en-US" sz="4400" dirty="0"/>
              <a:t> with </a:t>
            </a:r>
            <a:r>
              <a:rPr lang="en-US" sz="4400" b="1" dirty="0">
                <a:solidFill>
                  <a:srgbClr val="3366FF"/>
                </a:solidFill>
              </a:rPr>
              <a:t>Unitarian Fellowship</a:t>
            </a:r>
          </a:p>
        </p:txBody>
      </p:sp>
      <p:sp>
        <p:nvSpPr>
          <p:cNvPr id="5" name="Rectangle 4"/>
          <p:cNvSpPr/>
          <p:nvPr/>
        </p:nvSpPr>
        <p:spPr>
          <a:xfrm>
            <a:off x="362861" y="9975093"/>
            <a:ext cx="21076244" cy="2800767"/>
          </a:xfrm>
          <a:prstGeom prst="rect">
            <a:avLst/>
          </a:prstGeom>
        </p:spPr>
        <p:txBody>
          <a:bodyPr wrap="square">
            <a:spAutoFit/>
          </a:bodyPr>
          <a:lstStyle/>
          <a:p>
            <a:pPr lvl="1"/>
            <a:r>
              <a:rPr lang="en-US" sz="4400" b="1" dirty="0"/>
              <a:t>1965                </a:t>
            </a:r>
            <a:r>
              <a:rPr lang="en-US" sz="4400" b="1" dirty="0">
                <a:solidFill>
                  <a:srgbClr val="008000"/>
                </a:solidFill>
              </a:rPr>
              <a:t>renewed Quaker patterns </a:t>
            </a:r>
            <a:r>
              <a:rPr lang="en-US" sz="4400" b="1" dirty="0"/>
              <a:t>with year-round </a:t>
            </a:r>
            <a:r>
              <a:rPr lang="en-US" sz="4400" b="1" dirty="0" err="1"/>
              <a:t>unprogrammed</a:t>
            </a:r>
            <a:r>
              <a:rPr lang="en-US" sz="4400" b="1" dirty="0"/>
              <a:t> meetings </a:t>
            </a:r>
          </a:p>
          <a:p>
            <a:r>
              <a:rPr lang="en-US" sz="4400" b="1" dirty="0"/>
              <a:t>						       and active committees</a:t>
            </a:r>
            <a:r>
              <a:rPr lang="en-US" sz="4400" dirty="0"/>
              <a:t>. </a:t>
            </a:r>
          </a:p>
          <a:p>
            <a:endParaRPr lang="en-US" sz="4400" dirty="0"/>
          </a:p>
          <a:p>
            <a:pPr marL="914400" indent="-914400">
              <a:buAutoNum type="arabicPlain" startAt="2019"/>
            </a:pPr>
            <a:r>
              <a:rPr lang="en-US" sz="4400" dirty="0"/>
              <a:t>                   </a:t>
            </a:r>
            <a:r>
              <a:rPr lang="en-US" sz="4400" b="1" dirty="0">
                <a:solidFill>
                  <a:srgbClr val="008000"/>
                </a:solidFill>
              </a:rPr>
              <a:t>Meeting prospers </a:t>
            </a:r>
            <a:r>
              <a:rPr lang="en-US" sz="4400" dirty="0"/>
              <a:t>with growing membership and renewed vitality</a:t>
            </a:r>
          </a:p>
        </p:txBody>
      </p:sp>
      <p:sp>
        <p:nvSpPr>
          <p:cNvPr id="6" name="TextBox 5"/>
          <p:cNvSpPr txBox="1"/>
          <p:nvPr/>
        </p:nvSpPr>
        <p:spPr>
          <a:xfrm>
            <a:off x="475265" y="1315676"/>
            <a:ext cx="12970243" cy="2862322"/>
          </a:xfrm>
          <a:prstGeom prst="rect">
            <a:avLst/>
          </a:prstGeom>
          <a:noFill/>
        </p:spPr>
        <p:txBody>
          <a:bodyPr wrap="none" rtlCol="0">
            <a:spAutoFit/>
          </a:bodyPr>
          <a:lstStyle/>
          <a:p>
            <a:r>
              <a:rPr lang="en-US" sz="6000" dirty="0"/>
              <a:t>1958 -1965   </a:t>
            </a:r>
            <a:r>
              <a:rPr lang="en-US" sz="6000" dirty="0">
                <a:solidFill>
                  <a:srgbClr val="008000"/>
                </a:solidFill>
              </a:rPr>
              <a:t>WEST FALMOUTH MEETING</a:t>
            </a:r>
          </a:p>
          <a:p>
            <a:endParaRPr lang="en-US" sz="6000" dirty="0">
              <a:solidFill>
                <a:srgbClr val="008000"/>
              </a:solidFill>
            </a:endParaRPr>
          </a:p>
          <a:p>
            <a:r>
              <a:rPr lang="en-US" sz="6000" dirty="0">
                <a:solidFill>
                  <a:srgbClr val="008000"/>
                </a:solidFill>
              </a:rPr>
              <a:t>									TRANSITIONAL YEARS</a:t>
            </a:r>
          </a:p>
        </p:txBody>
      </p:sp>
      <p:sp>
        <p:nvSpPr>
          <p:cNvPr id="7" name="TextBox 6"/>
          <p:cNvSpPr txBox="1"/>
          <p:nvPr/>
        </p:nvSpPr>
        <p:spPr>
          <a:xfrm>
            <a:off x="4868400" y="13787178"/>
            <a:ext cx="10964861" cy="707886"/>
          </a:xfrm>
          <a:prstGeom prst="rect">
            <a:avLst/>
          </a:prstGeom>
          <a:noFill/>
        </p:spPr>
        <p:txBody>
          <a:bodyPr wrap="none" rtlCol="0">
            <a:spAutoFit/>
          </a:bodyPr>
          <a:lstStyle/>
          <a:p>
            <a:r>
              <a:rPr lang="en-US" sz="4000" dirty="0"/>
              <a:t>http://</a:t>
            </a:r>
            <a:r>
              <a:rPr lang="en-US" sz="4000" dirty="0" err="1"/>
              <a:t>www.capecodquakers.org</a:t>
            </a:r>
            <a:r>
              <a:rPr lang="en-US" sz="4000" dirty="0"/>
              <a:t>/</a:t>
            </a:r>
            <a:r>
              <a:rPr lang="en-US" sz="4000" dirty="0" err="1"/>
              <a:t>wfmemories.html</a:t>
            </a:r>
            <a:endParaRPr lang="en-US" sz="4000" dirty="0"/>
          </a:p>
        </p:txBody>
      </p:sp>
      <p:pic>
        <p:nvPicPr>
          <p:cNvPr id="8" name="Picture 7" descr="Unknown-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8411" y="1324636"/>
            <a:ext cx="6573722" cy="4627900"/>
          </a:xfrm>
          <a:prstGeom prst="rect">
            <a:avLst/>
          </a:prstGeom>
        </p:spPr>
      </p:pic>
    </p:spTree>
    <p:extLst>
      <p:ext uri="{BB962C8B-B14F-4D97-AF65-F5344CB8AC3E}">
        <p14:creationId xmlns:p14="http://schemas.microsoft.com/office/powerpoint/2010/main" val="696227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21912" y="455714"/>
            <a:ext cx="15273056" cy="1015663"/>
          </a:xfrm>
          <a:prstGeom prst="rect">
            <a:avLst/>
          </a:prstGeom>
          <a:noFill/>
        </p:spPr>
        <p:txBody>
          <a:bodyPr wrap="none" rtlCol="0">
            <a:spAutoFit/>
          </a:bodyPr>
          <a:lstStyle/>
          <a:p>
            <a:r>
              <a:rPr lang="en-US" sz="6000" b="1" dirty="0">
                <a:solidFill>
                  <a:srgbClr val="008000"/>
                </a:solidFill>
              </a:rPr>
              <a:t>21</a:t>
            </a:r>
            <a:r>
              <a:rPr lang="en-US" sz="6000" b="1" baseline="30000" dirty="0">
                <a:solidFill>
                  <a:srgbClr val="008000"/>
                </a:solidFill>
              </a:rPr>
              <a:t>st</a:t>
            </a:r>
            <a:r>
              <a:rPr lang="en-US" sz="6000" b="1" dirty="0">
                <a:solidFill>
                  <a:srgbClr val="008000"/>
                </a:solidFill>
              </a:rPr>
              <a:t> c   ACTIVISTS     </a:t>
            </a:r>
            <a:r>
              <a:rPr lang="en-US" sz="6000" dirty="0">
                <a:solidFill>
                  <a:srgbClr val="008000"/>
                </a:solidFill>
              </a:rPr>
              <a:t>WEST FALMOUTH MEETING	</a:t>
            </a:r>
          </a:p>
        </p:txBody>
      </p:sp>
      <p:pic>
        <p:nvPicPr>
          <p:cNvPr id="3" name="Picture 2" descr="IMG_96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8970" y="2429510"/>
            <a:ext cx="3735277" cy="4979154"/>
          </a:xfrm>
          <a:prstGeom prst="rect">
            <a:avLst/>
          </a:prstGeom>
        </p:spPr>
      </p:pic>
      <p:sp>
        <p:nvSpPr>
          <p:cNvPr id="4" name="TextBox 3"/>
          <p:cNvSpPr txBox="1"/>
          <p:nvPr/>
        </p:nvSpPr>
        <p:spPr>
          <a:xfrm>
            <a:off x="10531409" y="7495886"/>
            <a:ext cx="4243539" cy="1200329"/>
          </a:xfrm>
          <a:prstGeom prst="rect">
            <a:avLst/>
          </a:prstGeom>
          <a:noFill/>
        </p:spPr>
        <p:txBody>
          <a:bodyPr wrap="square" rtlCol="0">
            <a:spAutoFit/>
          </a:bodyPr>
          <a:lstStyle/>
          <a:p>
            <a:pPr algn="ctr"/>
            <a:r>
              <a:rPr lang="en-US" sz="3600" b="1" dirty="0">
                <a:solidFill>
                  <a:srgbClr val="008000"/>
                </a:solidFill>
              </a:rPr>
              <a:t>STEVE GATES</a:t>
            </a:r>
          </a:p>
          <a:p>
            <a:pPr algn="ctr"/>
            <a:r>
              <a:rPr lang="en-US" sz="3600" b="1" dirty="0">
                <a:solidFill>
                  <a:srgbClr val="000000"/>
                </a:solidFill>
              </a:rPr>
              <a:t>LEGACY GRANT </a:t>
            </a:r>
            <a:r>
              <a:rPr lang="en-US" sz="3600" b="1" dirty="0">
                <a:solidFill>
                  <a:srgbClr val="008000"/>
                </a:solidFill>
              </a:rPr>
              <a:t>2019</a:t>
            </a:r>
          </a:p>
        </p:txBody>
      </p:sp>
      <p:pic>
        <p:nvPicPr>
          <p:cNvPr id="5" name="Picture 4" descr="Unknown-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816" y="2451319"/>
            <a:ext cx="4120453" cy="4924444"/>
          </a:xfrm>
          <a:prstGeom prst="rect">
            <a:avLst/>
          </a:prstGeom>
        </p:spPr>
      </p:pic>
      <p:sp>
        <p:nvSpPr>
          <p:cNvPr id="6" name="TextBox 5"/>
          <p:cNvSpPr txBox="1"/>
          <p:nvPr/>
        </p:nvSpPr>
        <p:spPr>
          <a:xfrm>
            <a:off x="5203758" y="7495883"/>
            <a:ext cx="4615236" cy="1200329"/>
          </a:xfrm>
          <a:prstGeom prst="rect">
            <a:avLst/>
          </a:prstGeom>
          <a:noFill/>
        </p:spPr>
        <p:txBody>
          <a:bodyPr wrap="square" rtlCol="0">
            <a:spAutoFit/>
          </a:bodyPr>
          <a:lstStyle/>
          <a:p>
            <a:pPr algn="ctr"/>
            <a:r>
              <a:rPr lang="en-US" sz="3600" b="1" dirty="0">
                <a:solidFill>
                  <a:srgbClr val="008000"/>
                </a:solidFill>
              </a:rPr>
              <a:t>JAY O’HARA</a:t>
            </a:r>
          </a:p>
          <a:p>
            <a:pPr algn="ctr"/>
            <a:r>
              <a:rPr lang="en-US" sz="3600" b="1" dirty="0">
                <a:solidFill>
                  <a:srgbClr val="000000"/>
                </a:solidFill>
              </a:rPr>
              <a:t>LEGACY GRANT </a:t>
            </a:r>
            <a:r>
              <a:rPr lang="en-US" sz="3600" b="1" dirty="0">
                <a:solidFill>
                  <a:srgbClr val="008000"/>
                </a:solidFill>
              </a:rPr>
              <a:t>2017</a:t>
            </a:r>
          </a:p>
        </p:txBody>
      </p:sp>
      <p:sp>
        <p:nvSpPr>
          <p:cNvPr id="7" name="TextBox 6"/>
          <p:cNvSpPr txBox="1"/>
          <p:nvPr/>
        </p:nvSpPr>
        <p:spPr>
          <a:xfrm>
            <a:off x="5513502" y="1517762"/>
            <a:ext cx="3627541" cy="646331"/>
          </a:xfrm>
          <a:prstGeom prst="rect">
            <a:avLst/>
          </a:prstGeom>
          <a:noFill/>
        </p:spPr>
        <p:txBody>
          <a:bodyPr wrap="none" rtlCol="0">
            <a:spAutoFit/>
          </a:bodyPr>
          <a:lstStyle/>
          <a:p>
            <a:r>
              <a:rPr lang="en-US" sz="3600" b="1" dirty="0">
                <a:solidFill>
                  <a:srgbClr val="FF6600"/>
                </a:solidFill>
              </a:rPr>
              <a:t>CLIMATE CHANGE</a:t>
            </a:r>
          </a:p>
        </p:txBody>
      </p:sp>
      <p:sp>
        <p:nvSpPr>
          <p:cNvPr id="8" name="Rectangle 7"/>
          <p:cNvSpPr/>
          <p:nvPr/>
        </p:nvSpPr>
        <p:spPr>
          <a:xfrm>
            <a:off x="10744222" y="1636861"/>
            <a:ext cx="3627541" cy="646331"/>
          </a:xfrm>
          <a:prstGeom prst="rect">
            <a:avLst/>
          </a:prstGeom>
        </p:spPr>
        <p:txBody>
          <a:bodyPr wrap="none">
            <a:spAutoFit/>
          </a:bodyPr>
          <a:lstStyle/>
          <a:p>
            <a:r>
              <a:rPr lang="en-US" sz="3600" b="1" dirty="0">
                <a:solidFill>
                  <a:srgbClr val="FF6600"/>
                </a:solidFill>
              </a:rPr>
              <a:t>CLIMATE CHANGE</a:t>
            </a:r>
          </a:p>
        </p:txBody>
      </p:sp>
      <p:pic>
        <p:nvPicPr>
          <p:cNvPr id="9" name="Picture 8" descr="Unknown-3.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4702" y="2341993"/>
            <a:ext cx="3691999" cy="5057270"/>
          </a:xfrm>
          <a:prstGeom prst="rect">
            <a:avLst/>
          </a:prstGeom>
        </p:spPr>
      </p:pic>
      <p:sp>
        <p:nvSpPr>
          <p:cNvPr id="10" name="Rectangle 9"/>
          <p:cNvSpPr/>
          <p:nvPr/>
        </p:nvSpPr>
        <p:spPr>
          <a:xfrm>
            <a:off x="16338594" y="1509265"/>
            <a:ext cx="3627541" cy="646331"/>
          </a:xfrm>
          <a:prstGeom prst="rect">
            <a:avLst/>
          </a:prstGeom>
        </p:spPr>
        <p:txBody>
          <a:bodyPr wrap="none">
            <a:spAutoFit/>
          </a:bodyPr>
          <a:lstStyle/>
          <a:p>
            <a:r>
              <a:rPr lang="en-US" sz="3600" b="1" dirty="0">
                <a:solidFill>
                  <a:srgbClr val="FF6600"/>
                </a:solidFill>
              </a:rPr>
              <a:t>CLIMATE CHANGE</a:t>
            </a:r>
          </a:p>
        </p:txBody>
      </p:sp>
      <p:sp>
        <p:nvSpPr>
          <p:cNvPr id="11" name="TextBox 10"/>
          <p:cNvSpPr txBox="1"/>
          <p:nvPr/>
        </p:nvSpPr>
        <p:spPr>
          <a:xfrm>
            <a:off x="16199783" y="7279064"/>
            <a:ext cx="4226488" cy="1754327"/>
          </a:xfrm>
          <a:prstGeom prst="rect">
            <a:avLst/>
          </a:prstGeom>
          <a:noFill/>
        </p:spPr>
        <p:txBody>
          <a:bodyPr wrap="none" rtlCol="0">
            <a:spAutoFit/>
          </a:bodyPr>
          <a:lstStyle/>
          <a:p>
            <a:pPr algn="ctr"/>
            <a:r>
              <a:rPr lang="en-US" sz="3600" b="1" dirty="0">
                <a:solidFill>
                  <a:srgbClr val="008000"/>
                </a:solidFill>
              </a:rPr>
              <a:t>LARRY JORDAN</a:t>
            </a:r>
          </a:p>
          <a:p>
            <a:r>
              <a:rPr lang="en-US" sz="3600" b="1" dirty="0">
                <a:solidFill>
                  <a:srgbClr val="000000"/>
                </a:solidFill>
              </a:rPr>
              <a:t>QUAKER INSTITUTE</a:t>
            </a:r>
          </a:p>
          <a:p>
            <a:r>
              <a:rPr lang="en-US" sz="3600" b="1" dirty="0">
                <a:solidFill>
                  <a:srgbClr val="000000"/>
                </a:solidFill>
              </a:rPr>
              <a:t>For the FUTURE </a:t>
            </a:r>
            <a:r>
              <a:rPr lang="en-US" sz="3600" b="1" dirty="0">
                <a:solidFill>
                  <a:srgbClr val="008000"/>
                </a:solidFill>
              </a:rPr>
              <a:t>2019</a:t>
            </a:r>
          </a:p>
        </p:txBody>
      </p:sp>
      <p:pic>
        <p:nvPicPr>
          <p:cNvPr id="12" name="Picture 11" descr="IMG_967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185" y="9911511"/>
            <a:ext cx="3826252" cy="5100425"/>
          </a:xfrm>
          <a:prstGeom prst="rect">
            <a:avLst/>
          </a:prstGeom>
        </p:spPr>
      </p:pic>
      <p:sp>
        <p:nvSpPr>
          <p:cNvPr id="13" name="TextBox 12"/>
          <p:cNvSpPr txBox="1"/>
          <p:nvPr/>
        </p:nvSpPr>
        <p:spPr>
          <a:xfrm>
            <a:off x="5329357" y="14980520"/>
            <a:ext cx="5575452" cy="1200329"/>
          </a:xfrm>
          <a:prstGeom prst="rect">
            <a:avLst/>
          </a:prstGeom>
          <a:noFill/>
        </p:spPr>
        <p:txBody>
          <a:bodyPr wrap="square" rtlCol="0">
            <a:spAutoFit/>
          </a:bodyPr>
          <a:lstStyle/>
          <a:p>
            <a:r>
              <a:rPr lang="en-US" sz="3600" b="1" dirty="0">
                <a:solidFill>
                  <a:srgbClr val="008000"/>
                </a:solidFill>
              </a:rPr>
              <a:t>NAN GARRETT LOGAN</a:t>
            </a:r>
          </a:p>
          <a:p>
            <a:r>
              <a:rPr lang="en-US" sz="3600" b="1" dirty="0"/>
              <a:t>STATE HOUSE AWARD </a:t>
            </a:r>
            <a:r>
              <a:rPr lang="en-US" sz="3600" b="1" dirty="0">
                <a:solidFill>
                  <a:srgbClr val="008000"/>
                </a:solidFill>
              </a:rPr>
              <a:t>2019</a:t>
            </a:r>
          </a:p>
        </p:txBody>
      </p:sp>
      <p:sp>
        <p:nvSpPr>
          <p:cNvPr id="14" name="TextBox 13"/>
          <p:cNvSpPr txBox="1"/>
          <p:nvPr/>
        </p:nvSpPr>
        <p:spPr>
          <a:xfrm>
            <a:off x="5944844" y="8801820"/>
            <a:ext cx="3711221" cy="1200329"/>
          </a:xfrm>
          <a:prstGeom prst="rect">
            <a:avLst/>
          </a:prstGeom>
          <a:noFill/>
        </p:spPr>
        <p:txBody>
          <a:bodyPr wrap="square" rtlCol="0">
            <a:spAutoFit/>
          </a:bodyPr>
          <a:lstStyle/>
          <a:p>
            <a:r>
              <a:rPr lang="en-US" sz="3600" b="1" dirty="0">
                <a:solidFill>
                  <a:srgbClr val="FF6600"/>
                </a:solidFill>
              </a:rPr>
              <a:t>GRANDMOTHERS </a:t>
            </a:r>
          </a:p>
          <a:p>
            <a:r>
              <a:rPr lang="en-US" sz="3600" b="1" dirty="0">
                <a:solidFill>
                  <a:srgbClr val="FF6600"/>
                </a:solidFill>
              </a:rPr>
              <a:t>AGAINST GUNS</a:t>
            </a:r>
          </a:p>
        </p:txBody>
      </p:sp>
      <p:pic>
        <p:nvPicPr>
          <p:cNvPr id="15" name="Picture 14" descr="brenda+nola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95" y="9825872"/>
            <a:ext cx="3876116" cy="5168153"/>
          </a:xfrm>
          <a:prstGeom prst="rect">
            <a:avLst/>
          </a:prstGeom>
        </p:spPr>
      </p:pic>
      <p:sp>
        <p:nvSpPr>
          <p:cNvPr id="16" name="TextBox 15"/>
          <p:cNvSpPr txBox="1"/>
          <p:nvPr/>
        </p:nvSpPr>
        <p:spPr>
          <a:xfrm>
            <a:off x="743247" y="9126356"/>
            <a:ext cx="4416293" cy="646331"/>
          </a:xfrm>
          <a:prstGeom prst="rect">
            <a:avLst/>
          </a:prstGeom>
          <a:noFill/>
        </p:spPr>
        <p:txBody>
          <a:bodyPr wrap="none" rtlCol="0">
            <a:spAutoFit/>
          </a:bodyPr>
          <a:lstStyle/>
          <a:p>
            <a:r>
              <a:rPr lang="en-US" sz="3600" b="1" dirty="0">
                <a:solidFill>
                  <a:srgbClr val="FF6600"/>
                </a:solidFill>
              </a:rPr>
              <a:t>RESTORATIVE JUSTICE</a:t>
            </a:r>
          </a:p>
        </p:txBody>
      </p:sp>
      <p:sp>
        <p:nvSpPr>
          <p:cNvPr id="17" name="TextBox 16"/>
          <p:cNvSpPr txBox="1"/>
          <p:nvPr/>
        </p:nvSpPr>
        <p:spPr>
          <a:xfrm>
            <a:off x="685056" y="14881256"/>
            <a:ext cx="4608954" cy="1200329"/>
          </a:xfrm>
          <a:prstGeom prst="rect">
            <a:avLst/>
          </a:prstGeom>
          <a:noFill/>
        </p:spPr>
        <p:txBody>
          <a:bodyPr wrap="none" rtlCol="0">
            <a:spAutoFit/>
          </a:bodyPr>
          <a:lstStyle/>
          <a:p>
            <a:r>
              <a:rPr lang="en-US" sz="3600" b="1" dirty="0">
                <a:solidFill>
                  <a:srgbClr val="008000"/>
                </a:solidFill>
              </a:rPr>
              <a:t>BRENDA NOLAN </a:t>
            </a:r>
          </a:p>
          <a:p>
            <a:r>
              <a:rPr lang="en-US" sz="3600" b="1" dirty="0">
                <a:solidFill>
                  <a:srgbClr val="008000"/>
                </a:solidFill>
              </a:rPr>
              <a:t>+ PAULA BLUMENTHAL</a:t>
            </a:r>
          </a:p>
        </p:txBody>
      </p:sp>
      <p:pic>
        <p:nvPicPr>
          <p:cNvPr id="18" name="Picture 17" descr="Unknown-4.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1666" y="9928373"/>
            <a:ext cx="3852826" cy="5006717"/>
          </a:xfrm>
          <a:prstGeom prst="rect">
            <a:avLst/>
          </a:prstGeom>
        </p:spPr>
      </p:pic>
      <p:sp>
        <p:nvSpPr>
          <p:cNvPr id="19" name="TextBox 18"/>
          <p:cNvSpPr txBox="1"/>
          <p:nvPr/>
        </p:nvSpPr>
        <p:spPr>
          <a:xfrm>
            <a:off x="10559919" y="8798534"/>
            <a:ext cx="4587213" cy="1200329"/>
          </a:xfrm>
          <a:prstGeom prst="rect">
            <a:avLst/>
          </a:prstGeom>
          <a:noFill/>
        </p:spPr>
        <p:txBody>
          <a:bodyPr wrap="square" rtlCol="0">
            <a:spAutoFit/>
          </a:bodyPr>
          <a:lstStyle/>
          <a:p>
            <a:r>
              <a:rPr lang="en-US" sz="3600" b="1" dirty="0">
                <a:solidFill>
                  <a:srgbClr val="FF6600"/>
                </a:solidFill>
              </a:rPr>
              <a:t>PEACE + DIVERSITY+  </a:t>
            </a:r>
          </a:p>
          <a:p>
            <a:r>
              <a:rPr lang="en-US" sz="3600" b="1" dirty="0">
                <a:solidFill>
                  <a:srgbClr val="FF6600"/>
                </a:solidFill>
              </a:rPr>
              <a:t>INDIGENOUS RIGHTS</a:t>
            </a:r>
          </a:p>
        </p:txBody>
      </p:sp>
      <p:sp>
        <p:nvSpPr>
          <p:cNvPr id="20" name="TextBox 19"/>
          <p:cNvSpPr txBox="1"/>
          <p:nvPr/>
        </p:nvSpPr>
        <p:spPr>
          <a:xfrm>
            <a:off x="10790302" y="14861093"/>
            <a:ext cx="5450019" cy="1200329"/>
          </a:xfrm>
          <a:prstGeom prst="rect">
            <a:avLst/>
          </a:prstGeom>
          <a:noFill/>
        </p:spPr>
        <p:txBody>
          <a:bodyPr wrap="square" rtlCol="0">
            <a:spAutoFit/>
          </a:bodyPr>
          <a:lstStyle/>
          <a:p>
            <a:r>
              <a:rPr lang="en-US" sz="3600" b="1" dirty="0">
                <a:solidFill>
                  <a:srgbClr val="008000"/>
                </a:solidFill>
              </a:rPr>
              <a:t>ERICA H. ADAMS</a:t>
            </a:r>
          </a:p>
          <a:p>
            <a:r>
              <a:rPr lang="en-US" sz="3600" b="1" dirty="0">
                <a:solidFill>
                  <a:srgbClr val="000000"/>
                </a:solidFill>
              </a:rPr>
              <a:t>LEGACY GRANT </a:t>
            </a:r>
            <a:r>
              <a:rPr lang="en-US" sz="3600" b="1" dirty="0">
                <a:solidFill>
                  <a:srgbClr val="008000"/>
                </a:solidFill>
              </a:rPr>
              <a:t>2019 +2017</a:t>
            </a:r>
            <a:endParaRPr lang="en-US" sz="3600" b="1" dirty="0">
              <a:solidFill>
                <a:srgbClr val="000000"/>
              </a:solidFill>
            </a:endParaRPr>
          </a:p>
        </p:txBody>
      </p:sp>
      <p:pic>
        <p:nvPicPr>
          <p:cNvPr id="22" name="Picture 21" descr="Unknown-2.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70004" y="10020883"/>
            <a:ext cx="4826902" cy="4826902"/>
          </a:xfrm>
          <a:prstGeom prst="rect">
            <a:avLst/>
          </a:prstGeom>
        </p:spPr>
      </p:pic>
      <p:sp>
        <p:nvSpPr>
          <p:cNvPr id="23" name="TextBox 22"/>
          <p:cNvSpPr txBox="1"/>
          <p:nvPr/>
        </p:nvSpPr>
        <p:spPr>
          <a:xfrm>
            <a:off x="16100230" y="9016522"/>
            <a:ext cx="4835159" cy="1077218"/>
          </a:xfrm>
          <a:prstGeom prst="rect">
            <a:avLst/>
          </a:prstGeom>
          <a:noFill/>
        </p:spPr>
        <p:txBody>
          <a:bodyPr wrap="square" rtlCol="0">
            <a:spAutoFit/>
          </a:bodyPr>
          <a:lstStyle/>
          <a:p>
            <a:r>
              <a:rPr lang="en-US" sz="3200" b="1" dirty="0"/>
              <a:t>QUNO /   </a:t>
            </a:r>
            <a:r>
              <a:rPr lang="en-US" sz="3200" b="1" dirty="0">
                <a:solidFill>
                  <a:srgbClr val="FF6600"/>
                </a:solidFill>
              </a:rPr>
              <a:t>QUAKER </a:t>
            </a:r>
          </a:p>
          <a:p>
            <a:r>
              <a:rPr lang="en-US" sz="3200" b="1" dirty="0">
                <a:solidFill>
                  <a:srgbClr val="FF6600"/>
                </a:solidFill>
              </a:rPr>
              <a:t>UNITED NATIONS	OFFICE</a:t>
            </a:r>
          </a:p>
        </p:txBody>
      </p:sp>
      <p:sp>
        <p:nvSpPr>
          <p:cNvPr id="24" name="TextBox 23"/>
          <p:cNvSpPr txBox="1"/>
          <p:nvPr/>
        </p:nvSpPr>
        <p:spPr>
          <a:xfrm>
            <a:off x="16047900" y="14970344"/>
            <a:ext cx="5471946" cy="646331"/>
          </a:xfrm>
          <a:prstGeom prst="rect">
            <a:avLst/>
          </a:prstGeom>
          <a:noFill/>
        </p:spPr>
        <p:txBody>
          <a:bodyPr wrap="none" rtlCol="0">
            <a:spAutoFit/>
          </a:bodyPr>
          <a:lstStyle/>
          <a:p>
            <a:r>
              <a:rPr lang="en-US" sz="3600" b="1" dirty="0">
                <a:solidFill>
                  <a:srgbClr val="008000"/>
                </a:solidFill>
              </a:rPr>
              <a:t>CAROLYNE LAMAR JORDAN</a:t>
            </a:r>
          </a:p>
        </p:txBody>
      </p:sp>
      <p:pic>
        <p:nvPicPr>
          <p:cNvPr id="26" name="Picture 25">
            <a:extLst>
              <a:ext uri="{FF2B5EF4-FFF2-40B4-BE49-F238E27FC236}">
                <a16:creationId xmlns:a16="http://schemas.microsoft.com/office/drawing/2014/main" id="{1DF0B02C-9A6C-E942-9BFE-73D590B92C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195" y="2451319"/>
            <a:ext cx="3797690" cy="2673574"/>
          </a:xfrm>
          <a:prstGeom prst="rect">
            <a:avLst/>
          </a:prstGeom>
        </p:spPr>
      </p:pic>
      <p:pic>
        <p:nvPicPr>
          <p:cNvPr id="28" name="Picture 27">
            <a:extLst>
              <a:ext uri="{FF2B5EF4-FFF2-40B4-BE49-F238E27FC236}">
                <a16:creationId xmlns:a16="http://schemas.microsoft.com/office/drawing/2014/main" id="{4E66EAEB-D741-7549-9470-E00050294D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710" y="5605951"/>
            <a:ext cx="3658633" cy="2736773"/>
          </a:xfrm>
          <a:prstGeom prst="rect">
            <a:avLst/>
          </a:prstGeom>
        </p:spPr>
      </p:pic>
    </p:spTree>
    <p:extLst>
      <p:ext uri="{BB962C8B-B14F-4D97-AF65-F5344CB8AC3E}">
        <p14:creationId xmlns:p14="http://schemas.microsoft.com/office/powerpoint/2010/main" val="39057713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_SESSIONS_LEGACY VENUE 2_2018 OCT LEGACY _MASHPEE LIBRARY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71" y="661332"/>
            <a:ext cx="10058400" cy="7772400"/>
          </a:xfrm>
          <a:prstGeom prst="rect">
            <a:avLst/>
          </a:prstGeom>
        </p:spPr>
      </p:pic>
      <p:pic>
        <p:nvPicPr>
          <p:cNvPr id="3" name="Picture 2" descr="1_SESSIONS LEGACY VENUE_ 1_ 2019 FEB_LEGACY BROOKLINE LIBRARY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5250" y="886660"/>
            <a:ext cx="10058400" cy="7772400"/>
          </a:xfrm>
          <a:prstGeom prst="rect">
            <a:avLst/>
          </a:prstGeom>
        </p:spPr>
      </p:pic>
      <p:pic>
        <p:nvPicPr>
          <p:cNvPr id="4" name="Picture 3" descr="4_SESSIONS LEGACY VENUE 4_2019 APRIL TALKS Sagemont School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13" y="8686800"/>
            <a:ext cx="10058400" cy="7772400"/>
          </a:xfrm>
          <a:prstGeom prst="rect">
            <a:avLst/>
          </a:prstGeom>
        </p:spPr>
      </p:pic>
      <p:pic>
        <p:nvPicPr>
          <p:cNvPr id="5" name="Picture 4" descr="5_SESSIONS_LEGACY VENUE 4_ 2019 APRIL SAGEMONT SCHOOL FLORIDA TALKS Classroom cop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6502" y="8322491"/>
            <a:ext cx="10171983" cy="7860169"/>
          </a:xfrm>
          <a:prstGeom prst="rect">
            <a:avLst/>
          </a:prstGeom>
        </p:spPr>
      </p:pic>
    </p:spTree>
    <p:extLst>
      <p:ext uri="{BB962C8B-B14F-4D97-AF65-F5344CB8AC3E}">
        <p14:creationId xmlns:p14="http://schemas.microsoft.com/office/powerpoint/2010/main" val="1995889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_2018_PRESS_Mashpee Resident Curates Maya Photography Exhibit at Library Erica H Adams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05" y="1935168"/>
            <a:ext cx="9853921" cy="12752133"/>
          </a:xfrm>
          <a:prstGeom prst="rect">
            <a:avLst/>
          </a:prstGeom>
        </p:spPr>
      </p:pic>
      <p:pic>
        <p:nvPicPr>
          <p:cNvPr id="4" name="Picture 3" descr="2_2019_Feb5_Review_Arts Fuse_Respeto_Friends Meeting at Cambridge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7266" y="1858272"/>
            <a:ext cx="10372374" cy="13423073"/>
          </a:xfrm>
          <a:prstGeom prst="rect">
            <a:avLst/>
          </a:prstGeom>
        </p:spPr>
      </p:pic>
      <p:sp>
        <p:nvSpPr>
          <p:cNvPr id="5" name="TextBox 4"/>
          <p:cNvSpPr txBox="1"/>
          <p:nvPr/>
        </p:nvSpPr>
        <p:spPr>
          <a:xfrm>
            <a:off x="737409" y="778406"/>
            <a:ext cx="8109762" cy="707886"/>
          </a:xfrm>
          <a:prstGeom prst="rect">
            <a:avLst/>
          </a:prstGeom>
          <a:noFill/>
        </p:spPr>
        <p:txBody>
          <a:bodyPr wrap="none" rtlCol="0">
            <a:spAutoFit/>
          </a:bodyPr>
          <a:lstStyle/>
          <a:p>
            <a:r>
              <a:rPr lang="en-US" sz="4000" dirty="0"/>
              <a:t>2018 PRESS       MASHPEE ENTERPRISE</a:t>
            </a:r>
          </a:p>
        </p:txBody>
      </p:sp>
      <p:sp>
        <p:nvSpPr>
          <p:cNvPr id="6" name="Rectangle 5"/>
          <p:cNvSpPr/>
          <p:nvPr/>
        </p:nvSpPr>
        <p:spPr>
          <a:xfrm>
            <a:off x="11568520" y="772979"/>
            <a:ext cx="8383275" cy="707886"/>
          </a:xfrm>
          <a:prstGeom prst="rect">
            <a:avLst/>
          </a:prstGeom>
        </p:spPr>
        <p:txBody>
          <a:bodyPr wrap="none">
            <a:spAutoFit/>
          </a:bodyPr>
          <a:lstStyle/>
          <a:p>
            <a:r>
              <a:rPr lang="en-US" sz="4000" dirty="0"/>
              <a:t>2019  PRESS         ARTS FUSE        Boston</a:t>
            </a:r>
          </a:p>
        </p:txBody>
      </p:sp>
    </p:spTree>
    <p:extLst>
      <p:ext uri="{BB962C8B-B14F-4D97-AF65-F5344CB8AC3E}">
        <p14:creationId xmlns:p14="http://schemas.microsoft.com/office/powerpoint/2010/main" val="3891079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extBox 2"/>
          <p:cNvSpPr txBox="1"/>
          <p:nvPr/>
        </p:nvSpPr>
        <p:spPr>
          <a:xfrm>
            <a:off x="0" y="252626"/>
            <a:ext cx="21592824" cy="4456605"/>
          </a:xfrm>
          <a:prstGeom prst="rect">
            <a:avLst/>
          </a:prstGeom>
          <a:noFill/>
        </p:spPr>
        <p:txBody>
          <a:bodyPr wrap="square" rtlCol="0">
            <a:spAutoFit/>
          </a:bodyPr>
          <a:lstStyle/>
          <a:p>
            <a:pPr algn="ctr"/>
            <a:r>
              <a:rPr lang="en-US" sz="5400" b="1" dirty="0">
                <a:solidFill>
                  <a:srgbClr val="008000"/>
                </a:solidFill>
              </a:rPr>
              <a:t>1621 </a:t>
            </a:r>
            <a:r>
              <a:rPr lang="en-US" sz="5400" b="1" dirty="0">
                <a:solidFill>
                  <a:schemeClr val="accent2">
                    <a:lumMod val="75000"/>
                  </a:schemeClr>
                </a:solidFill>
              </a:rPr>
              <a:t>WAMPANOAG</a:t>
            </a:r>
            <a:r>
              <a:rPr lang="en-US" sz="5400" b="1" dirty="0">
                <a:solidFill>
                  <a:srgbClr val="FF6600"/>
                </a:solidFill>
              </a:rPr>
              <a:t> </a:t>
            </a:r>
            <a:r>
              <a:rPr lang="en-US" sz="5400" b="1" dirty="0"/>
              <a:t> Samoset </a:t>
            </a:r>
            <a:r>
              <a:rPr lang="en-US" sz="3600" dirty="0"/>
              <a:t>(</a:t>
            </a:r>
            <a:r>
              <a:rPr lang="en-US" sz="3600" dirty="0" err="1"/>
              <a:t>Abenaki</a:t>
            </a:r>
            <a:r>
              <a:rPr lang="en-US" sz="3600" dirty="0"/>
              <a:t>/Maine 1590 -1653) </a:t>
            </a:r>
            <a:r>
              <a:rPr lang="en-US" sz="3600" b="1" dirty="0"/>
              <a:t>: </a:t>
            </a:r>
            <a:r>
              <a:rPr lang="en-US" sz="4400" b="1" dirty="0">
                <a:solidFill>
                  <a:srgbClr val="008000"/>
                </a:solidFill>
              </a:rPr>
              <a:t>“WELCOME ENGLISHMEN”</a:t>
            </a:r>
          </a:p>
          <a:p>
            <a:pPr algn="ctr"/>
            <a:r>
              <a:rPr lang="en-US" sz="4400" dirty="0"/>
              <a:t>+  English speaking </a:t>
            </a:r>
            <a:r>
              <a:rPr lang="en-US" sz="5400" b="1" dirty="0"/>
              <a:t>Squanto</a:t>
            </a:r>
            <a:r>
              <a:rPr lang="en-US" sz="5400" dirty="0"/>
              <a:t> </a:t>
            </a:r>
            <a:r>
              <a:rPr lang="en-US" sz="4400" dirty="0"/>
              <a:t>(</a:t>
            </a:r>
            <a:r>
              <a:rPr lang="en-US" sz="4400" dirty="0" err="1"/>
              <a:t>Tisquatum</a:t>
            </a:r>
            <a:r>
              <a:rPr lang="en-US" sz="4400" dirty="0"/>
              <a:t>) </a:t>
            </a:r>
            <a:r>
              <a:rPr lang="en-US" sz="3600" dirty="0"/>
              <a:t>(</a:t>
            </a:r>
            <a:r>
              <a:rPr lang="en-US" sz="3600" dirty="0" err="1"/>
              <a:t>Pautuxet</a:t>
            </a:r>
            <a:r>
              <a:rPr lang="en-US" sz="3600" dirty="0"/>
              <a:t>: </a:t>
            </a:r>
            <a:r>
              <a:rPr lang="en-US" sz="3600" dirty="0" err="1"/>
              <a:t>PLymouth</a:t>
            </a:r>
            <a:r>
              <a:rPr lang="en-US" sz="3600" dirty="0"/>
              <a:t> 1590-1622 Chatham)</a:t>
            </a:r>
          </a:p>
          <a:p>
            <a:pPr>
              <a:lnSpc>
                <a:spcPct val="60000"/>
              </a:lnSpc>
            </a:pPr>
            <a:endParaRPr lang="en-US" sz="4000" dirty="0"/>
          </a:p>
          <a:p>
            <a:pPr>
              <a:lnSpc>
                <a:spcPct val="60000"/>
              </a:lnSpc>
            </a:pPr>
            <a:r>
              <a:rPr lang="en-US" sz="4000" b="1" dirty="0">
                <a:solidFill>
                  <a:srgbClr val="FF6600"/>
                </a:solidFill>
              </a:rPr>
              <a:t>									</a:t>
            </a:r>
            <a:r>
              <a:rPr lang="en-US" sz="5400" b="1" dirty="0">
                <a:solidFill>
                  <a:srgbClr val="FF6600"/>
                </a:solidFill>
              </a:rPr>
              <a:t>	</a:t>
            </a:r>
            <a:r>
              <a:rPr lang="en-US" sz="5400" b="1" dirty="0">
                <a:solidFill>
                  <a:schemeClr val="accent2">
                    <a:lumMod val="75000"/>
                  </a:schemeClr>
                </a:solidFill>
              </a:rPr>
              <a:t>HELPED</a:t>
            </a:r>
            <a:r>
              <a:rPr lang="en-US" sz="5400" b="1" dirty="0">
                <a:solidFill>
                  <a:srgbClr val="008000"/>
                </a:solidFill>
              </a:rPr>
              <a:t> PILGRIMS + PLYMOUTH COLONY  </a:t>
            </a:r>
          </a:p>
          <a:p>
            <a:pPr lvl="8">
              <a:lnSpc>
                <a:spcPct val="60000"/>
              </a:lnSpc>
            </a:pPr>
            <a:endParaRPr lang="en-US" sz="3600" dirty="0">
              <a:solidFill>
                <a:srgbClr val="FF6600"/>
              </a:solidFill>
            </a:endParaRPr>
          </a:p>
          <a:p>
            <a:pPr lvl="8">
              <a:lnSpc>
                <a:spcPct val="80000"/>
              </a:lnSpc>
            </a:pPr>
            <a:r>
              <a:rPr lang="en-US" sz="3600" dirty="0">
                <a:solidFill>
                  <a:srgbClr val="FF6600"/>
                </a:solidFill>
              </a:rPr>
              <a:t>		</a:t>
            </a:r>
            <a:r>
              <a:rPr lang="en-US" sz="3600" b="1" dirty="0">
                <a:solidFill>
                  <a:schemeClr val="accent2">
                    <a:lumMod val="75000"/>
                  </a:schemeClr>
                </a:solidFill>
              </a:rPr>
              <a:t>ESTABLISH</a:t>
            </a:r>
            <a:r>
              <a:rPr lang="en-US" sz="3600" dirty="0">
                <a:solidFill>
                  <a:srgbClr val="FF6600"/>
                </a:solidFill>
              </a:rPr>
              <a:t> </a:t>
            </a:r>
            <a:r>
              <a:rPr lang="en-US" sz="3600" b="1" dirty="0">
                <a:solidFill>
                  <a:srgbClr val="000000"/>
                </a:solidFill>
              </a:rPr>
              <a:t>GOOD RELATIONSHIP </a:t>
            </a:r>
            <a:r>
              <a:rPr lang="en-US" sz="3600" dirty="0"/>
              <a:t>WITH </a:t>
            </a:r>
            <a:r>
              <a:rPr lang="en-US" sz="3600" b="1" dirty="0">
                <a:solidFill>
                  <a:schemeClr val="accent2">
                    <a:lumMod val="75000"/>
                  </a:schemeClr>
                </a:solidFill>
              </a:rPr>
              <a:t>WAMPANOAG</a:t>
            </a:r>
            <a:r>
              <a:rPr lang="en-US" sz="3600" b="1" dirty="0">
                <a:solidFill>
                  <a:srgbClr val="FF6600"/>
                </a:solidFill>
              </a:rPr>
              <a:t> </a:t>
            </a:r>
            <a:r>
              <a:rPr lang="en-US" sz="3600" b="1" dirty="0"/>
              <a:t>CHIEF MASSASOIT</a:t>
            </a:r>
          </a:p>
          <a:p>
            <a:pPr lvl="2">
              <a:lnSpc>
                <a:spcPct val="80000"/>
              </a:lnSpc>
            </a:pPr>
            <a:r>
              <a:rPr lang="en-US" sz="3600" dirty="0">
                <a:solidFill>
                  <a:srgbClr val="FF6600"/>
                </a:solidFill>
              </a:rPr>
              <a:t>								</a:t>
            </a:r>
            <a:r>
              <a:rPr lang="en-US" sz="3600" b="1" dirty="0">
                <a:solidFill>
                  <a:schemeClr val="accent2">
                    <a:lumMod val="75000"/>
                  </a:schemeClr>
                </a:solidFill>
              </a:rPr>
              <a:t>GROW</a:t>
            </a:r>
            <a:r>
              <a:rPr lang="en-US" sz="3600" dirty="0">
                <a:solidFill>
                  <a:schemeClr val="accent2">
                    <a:lumMod val="75000"/>
                  </a:schemeClr>
                </a:solidFill>
              </a:rPr>
              <a:t> </a:t>
            </a:r>
            <a:r>
              <a:rPr lang="en-US" sz="3600" dirty="0"/>
              <a:t>CORN, FISH, and SURVIVAL SKILLS</a:t>
            </a:r>
            <a:endParaRPr lang="en-US" sz="4000" dirty="0"/>
          </a:p>
          <a:p>
            <a:pPr lvl="2">
              <a:lnSpc>
                <a:spcPct val="80000"/>
              </a:lnSpc>
            </a:pPr>
            <a:r>
              <a:rPr lang="en-US" sz="4800" b="1" dirty="0">
                <a:solidFill>
                  <a:srgbClr val="000000"/>
                </a:solidFill>
              </a:rPr>
              <a:t>SIGNED</a:t>
            </a:r>
            <a:r>
              <a:rPr lang="en-US" sz="4800" dirty="0">
                <a:solidFill>
                  <a:srgbClr val="008000"/>
                </a:solidFill>
              </a:rPr>
              <a:t> </a:t>
            </a:r>
            <a:r>
              <a:rPr lang="en-US" sz="4800" b="1" dirty="0">
                <a:solidFill>
                  <a:srgbClr val="008000"/>
                </a:solidFill>
              </a:rPr>
              <a:t>TREATY OF FRIENDSHIP </a:t>
            </a:r>
            <a:r>
              <a:rPr lang="en-US" sz="4400" b="1" dirty="0"/>
              <a:t>with</a:t>
            </a:r>
            <a:r>
              <a:rPr lang="en-US" sz="4400" b="1" dirty="0">
                <a:solidFill>
                  <a:srgbClr val="008000"/>
                </a:solidFill>
              </a:rPr>
              <a:t> </a:t>
            </a:r>
            <a:r>
              <a:rPr lang="en-US" sz="4400" b="1" dirty="0">
                <a:solidFill>
                  <a:schemeClr val="accent2">
                    <a:lumMod val="75000"/>
                  </a:schemeClr>
                </a:solidFill>
              </a:rPr>
              <a:t>MASSASOIT</a:t>
            </a:r>
            <a:r>
              <a:rPr lang="en-US" sz="4400" b="1" dirty="0">
                <a:solidFill>
                  <a:srgbClr val="FF6600"/>
                </a:solidFill>
              </a:rPr>
              <a:t> </a:t>
            </a:r>
            <a:r>
              <a:rPr lang="en-US" sz="4400" b="1" dirty="0">
                <a:solidFill>
                  <a:srgbClr val="000000"/>
                </a:solidFill>
              </a:rPr>
              <a:t>sachem of </a:t>
            </a:r>
            <a:r>
              <a:rPr lang="en-US" sz="4400" b="1" dirty="0" err="1">
                <a:solidFill>
                  <a:srgbClr val="000000"/>
                </a:solidFill>
              </a:rPr>
              <a:t>Pokanoket</a:t>
            </a:r>
            <a:r>
              <a:rPr lang="en-US" sz="4400" b="1" dirty="0">
                <a:solidFill>
                  <a:srgbClr val="000000"/>
                </a:solidFill>
              </a:rPr>
              <a:t> </a:t>
            </a:r>
            <a:r>
              <a:rPr lang="en-US" sz="4400" b="1" dirty="0">
                <a:solidFill>
                  <a:schemeClr val="accent2">
                    <a:lumMod val="75000"/>
                  </a:schemeClr>
                </a:solidFill>
              </a:rPr>
              <a:t>WAMPANOG</a:t>
            </a:r>
          </a:p>
        </p:txBody>
      </p:sp>
      <p:sp>
        <p:nvSpPr>
          <p:cNvPr id="4" name="Rectangle 3"/>
          <p:cNvSpPr/>
          <p:nvPr/>
        </p:nvSpPr>
        <p:spPr>
          <a:xfrm>
            <a:off x="10880467" y="8044934"/>
            <a:ext cx="184666" cy="369332"/>
          </a:xfrm>
          <a:prstGeom prst="rect">
            <a:avLst/>
          </a:prstGeom>
        </p:spPr>
        <p:txBody>
          <a:bodyPr wrap="none">
            <a:spAutoFit/>
          </a:bodyPr>
          <a:lstStyle/>
          <a:p>
            <a:r>
              <a:rPr lang="en-US" dirty="0"/>
              <a:t> </a:t>
            </a:r>
          </a:p>
        </p:txBody>
      </p:sp>
      <p:pic>
        <p:nvPicPr>
          <p:cNvPr id="5" name="Picture 4" descr="Interview_of_Samoset_with_the_Pilgrim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3589" y="4787271"/>
            <a:ext cx="10020090" cy="10971998"/>
          </a:xfrm>
          <a:prstGeom prst="rect">
            <a:avLst/>
          </a:prstGeom>
        </p:spPr>
      </p:pic>
      <p:pic>
        <p:nvPicPr>
          <p:cNvPr id="6" name="Picture 5" descr="141700783876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78" y="5057314"/>
            <a:ext cx="9810452" cy="10722824"/>
          </a:xfrm>
          <a:prstGeom prst="rect">
            <a:avLst/>
          </a:prstGeom>
        </p:spPr>
      </p:pic>
      <p:sp>
        <p:nvSpPr>
          <p:cNvPr id="2" name="TextBox 1"/>
          <p:cNvSpPr txBox="1"/>
          <p:nvPr/>
        </p:nvSpPr>
        <p:spPr>
          <a:xfrm>
            <a:off x="15157853" y="15711520"/>
            <a:ext cx="2746465" cy="584776"/>
          </a:xfrm>
          <a:prstGeom prst="rect">
            <a:avLst/>
          </a:prstGeom>
          <a:noFill/>
        </p:spPr>
        <p:txBody>
          <a:bodyPr wrap="none" rtlCol="0">
            <a:spAutoFit/>
          </a:bodyPr>
          <a:lstStyle/>
          <a:p>
            <a:r>
              <a:rPr lang="en-US" sz="3200" dirty="0"/>
              <a:t>Engraving 1853</a:t>
            </a:r>
          </a:p>
        </p:txBody>
      </p:sp>
    </p:spTree>
    <p:extLst>
      <p:ext uri="{BB962C8B-B14F-4D97-AF65-F5344CB8AC3E}">
        <p14:creationId xmlns:p14="http://schemas.microsoft.com/office/powerpoint/2010/main" val="2961139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AA1D9-875A-F74A-9F18-D32E9D39D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243" y="1074774"/>
            <a:ext cx="2628900" cy="3124200"/>
          </a:xfrm>
          <a:prstGeom prst="rect">
            <a:avLst/>
          </a:prstGeom>
        </p:spPr>
      </p:pic>
      <p:pic>
        <p:nvPicPr>
          <p:cNvPr id="11" name="Picture 10">
            <a:extLst>
              <a:ext uri="{FF2B5EF4-FFF2-40B4-BE49-F238E27FC236}">
                <a16:creationId xmlns:a16="http://schemas.microsoft.com/office/drawing/2014/main" id="{5549D5B0-AD74-F44A-9C30-11789A2E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1576" y="948552"/>
            <a:ext cx="8638754" cy="11179564"/>
          </a:xfrm>
          <a:prstGeom prst="rect">
            <a:avLst/>
          </a:prstGeom>
        </p:spPr>
      </p:pic>
      <p:sp>
        <p:nvSpPr>
          <p:cNvPr id="12" name="Rectangle 11">
            <a:extLst>
              <a:ext uri="{FF2B5EF4-FFF2-40B4-BE49-F238E27FC236}">
                <a16:creationId xmlns:a16="http://schemas.microsoft.com/office/drawing/2014/main" id="{926C2FAB-3ABC-7845-AE49-A5D20632BA10}"/>
              </a:ext>
            </a:extLst>
          </p:cNvPr>
          <p:cNvSpPr/>
          <p:nvPr/>
        </p:nvSpPr>
        <p:spPr>
          <a:xfrm>
            <a:off x="3696143" y="2366066"/>
            <a:ext cx="9909544" cy="1846659"/>
          </a:xfrm>
          <a:prstGeom prst="rect">
            <a:avLst/>
          </a:prstGeom>
        </p:spPr>
        <p:txBody>
          <a:bodyPr wrap="square">
            <a:spAutoFit/>
          </a:bodyPr>
          <a:lstStyle/>
          <a:p>
            <a:pPr marL="457200" marR="0">
              <a:spcBef>
                <a:spcPts val="0"/>
              </a:spcBef>
              <a:spcAft>
                <a:spcPts val="0"/>
              </a:spcAft>
            </a:pP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ERICA H ADAMS    </a:t>
            </a: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www.EricaHAdams.com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WEST FALMOUTH QUAKER + MASHPEE resident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ARTIST </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WRITER</a:t>
            </a:r>
            <a:r>
              <a:rPr lang="en-US" dirty="0">
                <a:latin typeface="Calibri" panose="020F0502020204030204" pitchFamily="34" charset="0"/>
                <a:ea typeface="Calibri" panose="020F0502020204030204" pitchFamily="34" charset="0"/>
                <a:cs typeface="Calibri" panose="020F0502020204030204" pitchFamily="34" charset="0"/>
              </a:rPr>
              <a:t> + </a:t>
            </a:r>
            <a:r>
              <a:rPr lang="en-US" b="1" dirty="0">
                <a:latin typeface="Calibri" panose="020F0502020204030204" pitchFamily="34" charset="0"/>
                <a:ea typeface="Calibri" panose="020F0502020204030204" pitchFamily="34" charset="0"/>
                <a:cs typeface="Calibri" panose="020F0502020204030204" pitchFamily="34" charset="0"/>
              </a:rPr>
              <a:t>CURATOR + </a:t>
            </a:r>
            <a:r>
              <a:rPr lang="en-US" dirty="0">
                <a:latin typeface="Calibri" panose="020F0502020204030204" pitchFamily="34" charset="0"/>
                <a:ea typeface="Calibri" panose="020F0502020204030204" pitchFamily="34" charset="0"/>
                <a:cs typeface="Calibri" panose="020F0502020204030204" pitchFamily="34" charset="0"/>
              </a:rPr>
              <a:t>Retired </a:t>
            </a:r>
            <a:r>
              <a:rPr lang="en-US" b="1" dirty="0">
                <a:latin typeface="Calibri" panose="020F0502020204030204" pitchFamily="34" charset="0"/>
                <a:ea typeface="Calibri" panose="020F0502020204030204" pitchFamily="34" charset="0"/>
                <a:cs typeface="Calibri" panose="020F0502020204030204" pitchFamily="34" charset="0"/>
              </a:rPr>
              <a:t>FACULTY of </a:t>
            </a:r>
            <a:r>
              <a:rPr lang="en-US" b="1" u="sng" dirty="0">
                <a:latin typeface="Calibri" panose="020F0502020204030204" pitchFamily="34" charset="0"/>
                <a:ea typeface="Calibri" panose="020F0502020204030204" pitchFamily="34" charset="0"/>
                <a:cs typeface="Calibri" panose="020F0502020204030204" pitchFamily="34" charset="0"/>
              </a:rPr>
              <a:t>Fine Arts</a:t>
            </a:r>
            <a:r>
              <a:rPr lang="en-US" u="sng" dirty="0">
                <a:latin typeface="Calibri" panose="020F0502020204030204" pitchFamily="34" charset="0"/>
                <a:ea typeface="Calibri" panose="020F0502020204030204" pitchFamily="34" charset="0"/>
                <a:cs typeface="Calibri" panose="020F0502020204030204" pitchFamily="34" charset="0"/>
              </a:rPr>
              <a:t> at </a:t>
            </a:r>
            <a:r>
              <a:rPr lang="en-US" b="1" u="sng" dirty="0">
                <a:latin typeface="Calibri" panose="020F0502020204030204" pitchFamily="34" charset="0"/>
                <a:ea typeface="Calibri" panose="020F0502020204030204" pitchFamily="34" charset="0"/>
                <a:cs typeface="Calibri" panose="020F0502020204030204" pitchFamily="34" charset="0"/>
              </a:rPr>
              <a:t>Tufts University</a:t>
            </a:r>
            <a:r>
              <a:rPr lang="en-US" u="sng"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u="sng" dirty="0">
                <a:latin typeface="Calibri" panose="020F0502020204030204" pitchFamily="34" charset="0"/>
                <a:ea typeface="Calibri" panose="020F0502020204030204" pitchFamily="34" charset="0"/>
                <a:cs typeface="Calibri" panose="020F0502020204030204" pitchFamily="34" charset="0"/>
              </a:rPr>
              <a:t>West Falmouth Library Grant </a:t>
            </a:r>
            <a:r>
              <a:rPr lang="en-US" b="1" u="sng" dirty="0">
                <a:latin typeface="Calibri" panose="020F0502020204030204" pitchFamily="34" charset="0"/>
                <a:ea typeface="Calibri" panose="020F0502020204030204" pitchFamily="34" charset="0"/>
                <a:cs typeface="Calibri" panose="020F0502020204030204" pitchFamily="34" charset="0"/>
              </a:rPr>
              <a:t>RESEARCH + ORAL HISTORIES </a:t>
            </a:r>
            <a:r>
              <a:rPr lang="en-US" dirty="0">
                <a:latin typeface="Calibri" panose="020F0502020204030204" pitchFamily="34" charset="0"/>
                <a:ea typeface="Calibri" panose="020F0502020204030204" pitchFamily="34" charset="0"/>
                <a:cs typeface="Calibri" panose="020F0502020204030204" pitchFamily="34" charset="0"/>
              </a:rPr>
              <a:t>including Wampanoag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QUAKER: (2) LEGACY GRANTS (</a:t>
            </a:r>
            <a:r>
              <a:rPr lang="en-US" dirty="0">
                <a:latin typeface="Calibri" panose="020F0502020204030204" pitchFamily="34" charset="0"/>
                <a:ea typeface="Calibri" panose="020F0502020204030204" pitchFamily="34" charset="0"/>
                <a:cs typeface="Calibri" panose="020F0502020204030204" pitchFamily="34" charset="0"/>
              </a:rPr>
              <a:t>2019 + 2017) </a:t>
            </a:r>
            <a:r>
              <a:rPr lang="en-US" b="1" dirty="0">
                <a:latin typeface="Calibri" panose="020F0502020204030204" pitchFamily="34" charset="0"/>
                <a:ea typeface="Calibri" panose="020F0502020204030204" pitchFamily="34" charset="0"/>
                <a:cs typeface="Calibri" panose="020F0502020204030204" pitchFamily="34" charset="0"/>
              </a:rPr>
              <a:t>to create dialogues about diversity + peace</a:t>
            </a:r>
            <a:r>
              <a:rPr lang="en-US" dirty="0">
                <a:latin typeface="Calibri" panose="020F0502020204030204" pitchFamily="34" charset="0"/>
                <a:ea typeface="Calibri" panose="020F0502020204030204" pitchFamily="34" charset="0"/>
                <a:cs typeface="Calibri" panose="020F0502020204030204" pitchFamily="34" charset="0"/>
              </a:rPr>
              <a:t>:</a:t>
            </a:r>
          </a:p>
          <a:p>
            <a:pPr marL="1257300" lvl="2" indent="-342900">
              <a:buFont typeface="Courier New" panose="02070309020205020404" pitchFamily="49" charset="0"/>
              <a:buChar char="o"/>
            </a:pPr>
            <a:r>
              <a:rPr lang="en-US" b="1" u="sng" dirty="0" err="1">
                <a:latin typeface="Calibri" panose="020F0502020204030204" pitchFamily="34" charset="0"/>
                <a:ea typeface="Calibri" panose="020F0502020204030204" pitchFamily="34" charset="0"/>
                <a:cs typeface="Calibri" panose="020F0502020204030204" pitchFamily="34" charset="0"/>
              </a:rPr>
              <a:t>Respeto</a:t>
            </a:r>
            <a:r>
              <a:rPr lang="en-US" b="1" u="sng" dirty="0">
                <a:latin typeface="Calibri" panose="020F0502020204030204" pitchFamily="34" charset="0"/>
                <a:ea typeface="Calibri" panose="020F0502020204030204" pitchFamily="34" charset="0"/>
                <a:cs typeface="Calibri" panose="020F0502020204030204" pitchFamily="34" charset="0"/>
              </a:rPr>
              <a:t>/Respect</a:t>
            </a:r>
            <a:r>
              <a:rPr lang="en-US" dirty="0">
                <a:latin typeface="Calibri" panose="020F0502020204030204" pitchFamily="34" charset="0"/>
                <a:ea typeface="Calibri" panose="020F0502020204030204" pitchFamily="34" charset="0"/>
                <a:cs typeface="Calibri" panose="020F0502020204030204" pitchFamily="34" charset="0"/>
              </a:rPr>
              <a:t> a CHIAPAS PHOTOGRAPHY PROJECT traveling exhibition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0CF86453-3B97-9546-A8E1-BC45FCA42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295" y="4810777"/>
            <a:ext cx="3500632" cy="2325975"/>
          </a:xfrm>
          <a:prstGeom prst="rect">
            <a:avLst/>
          </a:prstGeom>
        </p:spPr>
      </p:pic>
      <p:sp>
        <p:nvSpPr>
          <p:cNvPr id="16" name="Rectangle 15">
            <a:extLst>
              <a:ext uri="{FF2B5EF4-FFF2-40B4-BE49-F238E27FC236}">
                <a16:creationId xmlns:a16="http://schemas.microsoft.com/office/drawing/2014/main" id="{0814C306-4EF7-484B-BC5E-32BA505127BB}"/>
              </a:ext>
            </a:extLst>
          </p:cNvPr>
          <p:cNvSpPr/>
          <p:nvPr/>
        </p:nvSpPr>
        <p:spPr>
          <a:xfrm>
            <a:off x="4704647" y="5751757"/>
            <a:ext cx="6717621" cy="1384995"/>
          </a:xfrm>
          <a:prstGeom prst="rect">
            <a:avLst/>
          </a:prstGeom>
        </p:spPr>
        <p:txBody>
          <a:bodyPr wrap="square">
            <a:spAutoFit/>
          </a:bodyPr>
          <a:lstStyle/>
          <a:p>
            <a:pPr marL="457200" marR="0">
              <a:spcBef>
                <a:spcPts val="0"/>
              </a:spcBef>
              <a:spcAft>
                <a:spcPts val="0"/>
              </a:spcAft>
            </a:pP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RAMONA/</a:t>
            </a:r>
            <a:r>
              <a:rPr lang="en-US" sz="24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Nosapocket</a:t>
            </a: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 PETERS</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sz="2000" b="1" dirty="0">
                <a:latin typeface="Calibri" panose="020F0502020204030204" pitchFamily="34" charset="0"/>
                <a:ea typeface="Calibri" panose="020F0502020204030204" pitchFamily="34" charset="0"/>
                <a:cs typeface="Calibri" panose="020F0502020204030204" pitchFamily="34" charset="0"/>
              </a:rPr>
              <a:t>MASHPEE WAMPANOAG ----</a:t>
            </a:r>
            <a:r>
              <a:rPr lang="en-US" sz="2000" u="sng" dirty="0">
                <a:latin typeface="Calibri" panose="020F0502020204030204" pitchFamily="34" charset="0"/>
                <a:ea typeface="Calibri" panose="020F0502020204030204" pitchFamily="34" charset="0"/>
                <a:cs typeface="Calibri" panose="020F0502020204030204" pitchFamily="34" charset="0"/>
              </a:rPr>
              <a:t>BEAR CLAN Member</a:t>
            </a:r>
            <a:r>
              <a:rPr lang="en-US" sz="2000" dirty="0">
                <a:latin typeface="Calibri" panose="020F0502020204030204" pitchFamily="34" charset="0"/>
                <a:ea typeface="Calibri" panose="020F0502020204030204" pitchFamily="34" charset="0"/>
                <a:cs typeface="Calibri" panose="020F0502020204030204" pitchFamily="34"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sz="2000" b="1" dirty="0">
                <a:latin typeface="Calibri" panose="020F0502020204030204" pitchFamily="34" charset="0"/>
                <a:ea typeface="Calibri" panose="020F0502020204030204" pitchFamily="34" charset="0"/>
                <a:cs typeface="Calibri" panose="020F0502020204030204" pitchFamily="34" charset="0"/>
              </a:rPr>
              <a:t>President + Founder:</a:t>
            </a:r>
            <a:r>
              <a:rPr lang="en-US" sz="2000" dirty="0">
                <a:latin typeface="Calibri" panose="020F0502020204030204" pitchFamily="34" charset="0"/>
                <a:ea typeface="Calibri" panose="020F0502020204030204" pitchFamily="34" charset="0"/>
                <a:cs typeface="Calibri" panose="020F0502020204030204" pitchFamily="34" charset="0"/>
              </a:rPr>
              <a:t> NATIVE LAND CONSERVANCY, INC a Mashpee Wampanoag non-profit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C6439D1-77F8-F04E-A818-23630240B92D}"/>
              </a:ext>
            </a:extLst>
          </p:cNvPr>
          <p:cNvSpPr txBox="1"/>
          <p:nvPr/>
        </p:nvSpPr>
        <p:spPr>
          <a:xfrm>
            <a:off x="4310537" y="1165389"/>
            <a:ext cx="7243137" cy="523220"/>
          </a:xfrm>
          <a:prstGeom prst="rect">
            <a:avLst/>
          </a:prstGeom>
          <a:noFill/>
        </p:spPr>
        <p:txBody>
          <a:bodyPr wrap="none" rtlCol="0">
            <a:spAutoFit/>
          </a:bodyPr>
          <a:lstStyle/>
          <a:p>
            <a:r>
              <a:rPr lang="en-US" sz="2800" b="1" dirty="0">
                <a:solidFill>
                  <a:schemeClr val="accent6">
                    <a:lumMod val="75000"/>
                  </a:schemeClr>
                </a:solidFill>
              </a:rPr>
              <a:t>INTRO: WAMPANOAG LAND + QUAKER REFUGE</a:t>
            </a:r>
          </a:p>
        </p:txBody>
      </p:sp>
      <p:sp>
        <p:nvSpPr>
          <p:cNvPr id="19" name="TextBox 18">
            <a:extLst>
              <a:ext uri="{FF2B5EF4-FFF2-40B4-BE49-F238E27FC236}">
                <a16:creationId xmlns:a16="http://schemas.microsoft.com/office/drawing/2014/main" id="{C34C14FC-A994-264B-83AF-7A66AD7B7713}"/>
              </a:ext>
            </a:extLst>
          </p:cNvPr>
          <p:cNvSpPr txBox="1"/>
          <p:nvPr/>
        </p:nvSpPr>
        <p:spPr>
          <a:xfrm>
            <a:off x="4990349" y="4810777"/>
            <a:ext cx="4396525" cy="523220"/>
          </a:xfrm>
          <a:prstGeom prst="rect">
            <a:avLst/>
          </a:prstGeom>
          <a:noFill/>
        </p:spPr>
        <p:txBody>
          <a:bodyPr wrap="none" rtlCol="0">
            <a:spAutoFit/>
          </a:bodyPr>
          <a:lstStyle/>
          <a:p>
            <a:r>
              <a:rPr lang="en-US" sz="2800" b="1" dirty="0">
                <a:solidFill>
                  <a:schemeClr val="accent6">
                    <a:lumMod val="75000"/>
                  </a:schemeClr>
                </a:solidFill>
              </a:rPr>
              <a:t>WAMPANOAG SPIRITUALITY</a:t>
            </a:r>
          </a:p>
        </p:txBody>
      </p:sp>
      <p:pic>
        <p:nvPicPr>
          <p:cNvPr id="21" name="Picture 20">
            <a:extLst>
              <a:ext uri="{FF2B5EF4-FFF2-40B4-BE49-F238E27FC236}">
                <a16:creationId xmlns:a16="http://schemas.microsoft.com/office/drawing/2014/main" id="{7AA8E605-878F-6948-B536-4020B400B0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463" y="7456196"/>
            <a:ext cx="3460670" cy="3460670"/>
          </a:xfrm>
          <a:prstGeom prst="rect">
            <a:avLst/>
          </a:prstGeom>
        </p:spPr>
      </p:pic>
      <p:sp>
        <p:nvSpPr>
          <p:cNvPr id="22" name="TextBox 21">
            <a:extLst>
              <a:ext uri="{FF2B5EF4-FFF2-40B4-BE49-F238E27FC236}">
                <a16:creationId xmlns:a16="http://schemas.microsoft.com/office/drawing/2014/main" id="{68E56E03-32DC-6545-A3C8-A5A5C77BE917}"/>
              </a:ext>
            </a:extLst>
          </p:cNvPr>
          <p:cNvSpPr txBox="1"/>
          <p:nvPr/>
        </p:nvSpPr>
        <p:spPr>
          <a:xfrm>
            <a:off x="4990348" y="7769330"/>
            <a:ext cx="4269567" cy="523220"/>
          </a:xfrm>
          <a:prstGeom prst="rect">
            <a:avLst/>
          </a:prstGeom>
          <a:noFill/>
        </p:spPr>
        <p:txBody>
          <a:bodyPr wrap="none" rtlCol="0">
            <a:spAutoFit/>
          </a:bodyPr>
          <a:lstStyle/>
          <a:p>
            <a:r>
              <a:rPr lang="en-US" sz="2800" b="1" dirty="0">
                <a:solidFill>
                  <a:schemeClr val="accent6">
                    <a:lumMod val="75000"/>
                  </a:schemeClr>
                </a:solidFill>
              </a:rPr>
              <a:t>QUAKERS + WAMPANOAGS</a:t>
            </a:r>
          </a:p>
        </p:txBody>
      </p:sp>
      <p:sp>
        <p:nvSpPr>
          <p:cNvPr id="23" name="Rectangle 22">
            <a:extLst>
              <a:ext uri="{FF2B5EF4-FFF2-40B4-BE49-F238E27FC236}">
                <a16:creationId xmlns:a16="http://schemas.microsoft.com/office/drawing/2014/main" id="{7D4D05C4-3527-A449-8180-03EB732CCB74}"/>
              </a:ext>
            </a:extLst>
          </p:cNvPr>
          <p:cNvSpPr/>
          <p:nvPr/>
        </p:nvSpPr>
        <p:spPr>
          <a:xfrm>
            <a:off x="4704647" y="9186531"/>
            <a:ext cx="7558049" cy="1569660"/>
          </a:xfrm>
          <a:prstGeom prst="rect">
            <a:avLst/>
          </a:prstGeom>
        </p:spPr>
        <p:txBody>
          <a:bodyPr wrap="square">
            <a:spAutoFit/>
          </a:bodyPr>
          <a:lstStyle/>
          <a:p>
            <a:pPr marL="457200" marR="0">
              <a:spcBef>
                <a:spcPts val="0"/>
              </a:spcBef>
              <a:spcAft>
                <a:spcPts val="0"/>
              </a:spcAft>
            </a:pP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GAIL MELIX</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MANOMET WAMPANOAG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QUAKER:</a:t>
            </a:r>
            <a:r>
              <a:rPr lang="en-US" dirty="0">
                <a:latin typeface="Calibri" panose="020F0502020204030204" pitchFamily="34" charset="0"/>
                <a:ea typeface="Calibri" panose="020F0502020204030204" pitchFamily="34" charset="0"/>
                <a:cs typeface="Calibri" panose="020F0502020204030204" pitchFamily="34" charset="0"/>
              </a:rPr>
              <a:t> </a:t>
            </a:r>
            <a:r>
              <a:rPr lang="en-US" u="sng" dirty="0">
                <a:latin typeface="Calibri" panose="020F0502020204030204" pitchFamily="34" charset="0"/>
                <a:ea typeface="Calibri" panose="020F0502020204030204" pitchFamily="34" charset="0"/>
                <a:cs typeface="Calibri" panose="020F0502020204030204" pitchFamily="34" charset="0"/>
              </a:rPr>
              <a:t>SANDWICH MONTHLY MEETING</a:t>
            </a:r>
            <a:r>
              <a:rPr lang="en-US" dirty="0">
                <a:latin typeface="Calibri" panose="020F0502020204030204" pitchFamily="34" charset="0"/>
                <a:ea typeface="Calibri" panose="020F0502020204030204" pitchFamily="34" charset="0"/>
                <a:cs typeface="Calibri" panose="020F0502020204030204" pitchFamily="34" charset="0"/>
              </a:rPr>
              <a:t> + </a:t>
            </a:r>
            <a:r>
              <a:rPr lang="en-US" u="sng" dirty="0">
                <a:latin typeface="Calibri" panose="020F0502020204030204" pitchFamily="34" charset="0"/>
                <a:ea typeface="Calibri" panose="020F0502020204030204" pitchFamily="34" charset="0"/>
                <a:cs typeface="Calibri" panose="020F0502020204030204" pitchFamily="34" charset="0"/>
              </a:rPr>
              <a:t>NEYM EARTH CARE MINISTRY COMMITTEE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Retired </a:t>
            </a:r>
            <a:r>
              <a:rPr lang="en-US" b="1" dirty="0">
                <a:latin typeface="Calibri" panose="020F0502020204030204" pitchFamily="34" charset="0"/>
                <a:ea typeface="Calibri" panose="020F0502020204030204" pitchFamily="34" charset="0"/>
                <a:cs typeface="Calibri" panose="020F0502020204030204" pitchFamily="34" charset="0"/>
              </a:rPr>
              <a:t>RN – </a:t>
            </a:r>
            <a:r>
              <a:rPr lang="en-US" u="sng" dirty="0">
                <a:latin typeface="Calibri" panose="020F0502020204030204" pitchFamily="34" charset="0"/>
                <a:ea typeface="Calibri" panose="020F0502020204030204" pitchFamily="34" charset="0"/>
                <a:cs typeface="Calibri" panose="020F0502020204030204" pitchFamily="34" charset="0"/>
              </a:rPr>
              <a:t>Falmouth Hospital + Cape Cod Hospital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34791CE-F149-C044-86A4-5F4CFA99A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463" y="11320925"/>
            <a:ext cx="3479902" cy="4627911"/>
          </a:xfrm>
          <a:prstGeom prst="rect">
            <a:avLst/>
          </a:prstGeom>
        </p:spPr>
      </p:pic>
      <p:sp>
        <p:nvSpPr>
          <p:cNvPr id="26" name="Rectangle 25">
            <a:extLst>
              <a:ext uri="{FF2B5EF4-FFF2-40B4-BE49-F238E27FC236}">
                <a16:creationId xmlns:a16="http://schemas.microsoft.com/office/drawing/2014/main" id="{0409783A-EFF1-6547-82C7-FAE3A9892795}"/>
              </a:ext>
            </a:extLst>
          </p:cNvPr>
          <p:cNvSpPr/>
          <p:nvPr/>
        </p:nvSpPr>
        <p:spPr>
          <a:xfrm>
            <a:off x="4310537" y="12639884"/>
            <a:ext cx="10972800" cy="3508653"/>
          </a:xfrm>
          <a:prstGeom prst="rect">
            <a:avLst/>
          </a:prstGeom>
        </p:spPr>
        <p:txBody>
          <a:bodyPr>
            <a:spAutoFit/>
          </a:bodyPr>
          <a:lstStyle/>
          <a:p>
            <a:pPr marL="457200" marR="0">
              <a:spcBef>
                <a:spcPts val="0"/>
              </a:spcBef>
              <a:spcAft>
                <a:spcPts val="0"/>
              </a:spcAft>
            </a:pPr>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JOAN TAVARES AVANT </a:t>
            </a:r>
            <a:r>
              <a:rPr lang="en-US" sz="2400" u="sng" dirty="0">
                <a:solidFill>
                  <a:schemeClr val="accent1"/>
                </a:solidFill>
                <a:latin typeface="Calibri" panose="020F0502020204030204" pitchFamily="34" charset="0"/>
                <a:ea typeface="Calibri" panose="020F0502020204030204" pitchFamily="34" charset="0"/>
                <a:cs typeface="Calibri" panose="020F0502020204030204" pitchFamily="34" charset="0"/>
              </a:rPr>
              <a:t>aka “GRANNY SQUANNIT”</a:t>
            </a:r>
            <a:endParaRPr lang="en-US"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MASHPEE WAMPANOAG </a:t>
            </a:r>
            <a:r>
              <a:rPr lang="en-US" u="sng" dirty="0">
                <a:latin typeface="Calibri" panose="020F0502020204030204" pitchFamily="34" charset="0"/>
                <a:ea typeface="Calibri" panose="020F0502020204030204" pitchFamily="34" charset="0"/>
                <a:cs typeface="Calibri" panose="020F0502020204030204" pitchFamily="34" charset="0"/>
              </a:rPr>
              <a:t>DEER CLAN MOTHER + HISTORIAN + TRIBAL PRESIDENT (3 terms)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DIRECTOR of INDIAN EDUCATION (25 YEARS) </a:t>
            </a:r>
            <a:r>
              <a:rPr lang="en-US" dirty="0">
                <a:latin typeface="Calibri" panose="020F0502020204030204" pitchFamily="34" charset="0"/>
                <a:ea typeface="Calibri" panose="020F0502020204030204" pitchFamily="34" charset="0"/>
                <a:cs typeface="Calibri" panose="020F0502020204030204" pitchFamily="34" charset="0"/>
              </a:rPr>
              <a:t>in the </a:t>
            </a:r>
            <a:r>
              <a:rPr lang="en-US" u="sng" dirty="0">
                <a:latin typeface="Calibri" panose="020F0502020204030204" pitchFamily="34" charset="0"/>
                <a:ea typeface="Calibri" panose="020F0502020204030204" pitchFamily="34" charset="0"/>
                <a:cs typeface="Calibri" panose="020F0502020204030204" pitchFamily="34" charset="0"/>
              </a:rPr>
              <a:t>MASHPEE PUBLIC SCHOOLS</a:t>
            </a:r>
            <a:r>
              <a:rPr lang="en-US" dirty="0">
                <a:latin typeface="Calibri" panose="020F0502020204030204" pitchFamily="34" charset="0"/>
                <a:ea typeface="Calibri" panose="020F0502020204030204" pitchFamily="34" charset="0"/>
                <a:cs typeface="Calibri" panose="020F0502020204030204" pitchFamily="34" charset="0"/>
              </a:rPr>
              <a:t> created curriculum for natives + non-natives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AUTHOR </a:t>
            </a:r>
            <a:r>
              <a:rPr lang="en-US" u="sng" dirty="0">
                <a:latin typeface="Calibri" panose="020F0502020204030204" pitchFamily="34" charset="0"/>
                <a:ea typeface="Calibri" panose="020F0502020204030204" pitchFamily="34" charset="0"/>
                <a:cs typeface="Calibri" panose="020F0502020204030204" pitchFamily="34" charset="0"/>
              </a:rPr>
              <a:t>People of the First Light</a:t>
            </a:r>
            <a:r>
              <a:rPr lang="en-US" b="1" dirty="0">
                <a:latin typeface="Calibri" panose="020F0502020204030204" pitchFamily="34" charset="0"/>
                <a:ea typeface="Calibri" panose="020F0502020204030204" pitchFamily="34" charset="0"/>
                <a:cs typeface="Calibri" panose="020F0502020204030204" pitchFamily="34" charset="0"/>
              </a:rPr>
              <a:t> (2010) + COLUMNIST </a:t>
            </a:r>
            <a:r>
              <a:rPr lang="en-US" u="sng" dirty="0">
                <a:latin typeface="Calibri" panose="020F0502020204030204" pitchFamily="34" charset="0"/>
                <a:ea typeface="Calibri" panose="020F0502020204030204" pitchFamily="34" charset="0"/>
                <a:cs typeface="Calibri" panose="020F0502020204030204" pitchFamily="34" charset="0"/>
              </a:rPr>
              <a:t>Mashpee Enterprise</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EDITOR</a:t>
            </a:r>
            <a:r>
              <a:rPr lang="en-US" dirty="0">
                <a:latin typeface="Calibri" panose="020F0502020204030204" pitchFamily="34" charset="0"/>
                <a:ea typeface="Calibri" panose="020F0502020204030204" pitchFamily="34" charset="0"/>
                <a:cs typeface="Calibri" panose="020F0502020204030204" pitchFamily="34" charset="0"/>
              </a:rPr>
              <a:t> </a:t>
            </a:r>
            <a:r>
              <a:rPr lang="en-US" u="sng" dirty="0">
                <a:latin typeface="Calibri" panose="020F0502020204030204" pitchFamily="34" charset="0"/>
                <a:ea typeface="Calibri" panose="020F0502020204030204" pitchFamily="34" charset="0"/>
                <a:cs typeface="Calibri" panose="020F0502020204030204" pitchFamily="34" charset="0"/>
              </a:rPr>
              <a:t>National League of American Pen Women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QUOTE: </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 am honored to serve as </a:t>
            </a:r>
            <a:r>
              <a:rPr lang="en-US" b="1" dirty="0">
                <a:solidFill>
                  <a:srgbClr val="222222"/>
                </a:solidFill>
                <a:latin typeface="Calibri" panose="020F0502020204030204" pitchFamily="34" charset="0"/>
                <a:ea typeface="Calibri" panose="020F0502020204030204" pitchFamily="34" charset="0"/>
                <a:cs typeface="Calibri" panose="020F0502020204030204" pitchFamily="34" charset="0"/>
              </a:rPr>
              <a:t>a founding trustee for the WLRP project</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to open </a:t>
            </a:r>
            <a:r>
              <a:rPr lang="en-US" b="1" dirty="0">
                <a:solidFill>
                  <a:srgbClr val="222222"/>
                </a:solidFill>
                <a:latin typeface="Calibri" panose="020F0502020204030204" pitchFamily="34" charset="0"/>
                <a:ea typeface="Calibri" panose="020F0502020204030204" pitchFamily="34" charset="0"/>
                <a:cs typeface="Calibri" panose="020F0502020204030204" pitchFamily="34" charset="0"/>
              </a:rPr>
              <a:t>a K-3 immersion charter school in the fall of 2015</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It has been my forever passion to not only preserve the culture but to assist making wise pedagogic 			      decisions for our children and families in their own public recognized tribal school".</a:t>
            </a:r>
            <a:r>
              <a:rPr lang="en-US" baseline="30000" dirty="0">
                <a:solidFill>
                  <a:srgbClr val="0B0080"/>
                </a:solidFill>
                <a:latin typeface="Calibri" panose="020F0502020204030204" pitchFamily="34" charset="0"/>
                <a:ea typeface="Calibri" panose="020F0502020204030204" pitchFamily="34" charset="0"/>
                <a:cs typeface="Calibri" panose="020F0502020204030204" pitchFamily="34" charset="0"/>
                <a:hlinkClick r:id="rId8"/>
              </a:rPr>
              <a:t>[2]</a:t>
            </a:r>
            <a:r>
              <a:rPr lang="en-US" baseline="30000" dirty="0">
                <a:solidFill>
                  <a:srgbClr val="0B0080"/>
                </a:solidFill>
                <a:latin typeface="Calibri" panose="020F0502020204030204" pitchFamily="34" charset="0"/>
                <a:ea typeface="Calibri" panose="020F0502020204030204" pitchFamily="34" charset="0"/>
                <a:cs typeface="Calibri" panose="020F0502020204030204" pitchFamily="34" charset="0"/>
              </a:rPr>
              <a:t>					         </a:t>
            </a:r>
            <a:r>
              <a:rPr lang="en-US" baseline="300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b="1"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Wôpanâak</a:t>
            </a:r>
            <a:r>
              <a:rPr lang="en-US" b="1"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Language Reclamation Project</a:t>
            </a:r>
            <a:r>
              <a:rPr lang="en-US"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b="1" dirty="0">
                <a:latin typeface="Calibri" panose="020F0502020204030204" pitchFamily="34" charset="0"/>
                <a:ea typeface="Calibri" panose="020F0502020204030204" pitchFamily="34" charset="0"/>
                <a:cs typeface="Calibri" panose="020F0502020204030204" pitchFamily="34" charset="0"/>
              </a:rPr>
              <a:t>WIKIPEDIA: </a:t>
            </a: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9"/>
              </a:rPr>
              <a:t>https://en.wikipedia.org/wiki/Joan_Tavares_Avant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8C8321F1-BB3E-474B-BCB4-391681351698}"/>
              </a:ext>
            </a:extLst>
          </p:cNvPr>
          <p:cNvSpPr txBox="1"/>
          <p:nvPr/>
        </p:nvSpPr>
        <p:spPr>
          <a:xfrm>
            <a:off x="4983710" y="11490687"/>
            <a:ext cx="3281411" cy="523220"/>
          </a:xfrm>
          <a:prstGeom prst="rect">
            <a:avLst/>
          </a:prstGeom>
          <a:noFill/>
        </p:spPr>
        <p:txBody>
          <a:bodyPr wrap="none" rtlCol="0">
            <a:spAutoFit/>
          </a:bodyPr>
          <a:lstStyle/>
          <a:p>
            <a:r>
              <a:rPr lang="en-US" sz="2800" b="1" dirty="0">
                <a:solidFill>
                  <a:schemeClr val="accent6">
                    <a:lumMod val="75000"/>
                  </a:schemeClr>
                </a:solidFill>
              </a:rPr>
              <a:t>WAMPANOAG FOOD</a:t>
            </a:r>
          </a:p>
        </p:txBody>
      </p:sp>
    </p:spTree>
    <p:extLst>
      <p:ext uri="{BB962C8B-B14F-4D97-AF65-F5344CB8AC3E}">
        <p14:creationId xmlns:p14="http://schemas.microsoft.com/office/powerpoint/2010/main" val="35972459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7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9C4D42-16DC-C142-BAF4-B49DDA763466}"/>
              </a:ext>
            </a:extLst>
          </p:cNvPr>
          <p:cNvSpPr/>
          <p:nvPr/>
        </p:nvSpPr>
        <p:spPr>
          <a:xfrm>
            <a:off x="1756611" y="1205673"/>
            <a:ext cx="18432377" cy="13106665"/>
          </a:xfrm>
          <a:prstGeom prst="rect">
            <a:avLst/>
          </a:prstGeom>
        </p:spPr>
        <p:txBody>
          <a:bodyPr wrap="square">
            <a:spAutoFit/>
          </a:bodyPr>
          <a:lstStyle/>
          <a:p>
            <a:pPr algn="ctr">
              <a:lnSpc>
                <a:spcPct val="200000"/>
              </a:lnSpc>
            </a:pPr>
            <a:r>
              <a:rPr lang="en-US" sz="6000" dirty="0">
                <a:ea typeface="Cambria" panose="02040503050406030204" pitchFamily="18" charset="0"/>
                <a:cs typeface="Times New Roman" panose="02020603050405020304" pitchFamily="18" charset="0"/>
              </a:rPr>
              <a:t>“We name ourselves after the land we live with. </a:t>
            </a:r>
          </a:p>
          <a:p>
            <a:pPr algn="ctr">
              <a:lnSpc>
                <a:spcPct val="200000"/>
              </a:lnSpc>
            </a:pPr>
            <a:r>
              <a:rPr lang="en-US" sz="6000" dirty="0">
                <a:ea typeface="Cambria" panose="02040503050406030204" pitchFamily="18" charset="0"/>
                <a:cs typeface="Times New Roman" panose="02020603050405020304" pitchFamily="18" charset="0"/>
              </a:rPr>
              <a:t>Because, not only are we breathing in, we are also drinking from the water that is flavored by that very land. </a:t>
            </a:r>
          </a:p>
          <a:p>
            <a:pPr algn="ctr">
              <a:lnSpc>
                <a:spcPct val="200000"/>
              </a:lnSpc>
            </a:pPr>
            <a:r>
              <a:rPr lang="en-US" sz="6000" dirty="0">
                <a:ea typeface="Cambria" panose="02040503050406030204" pitchFamily="18" charset="0"/>
                <a:cs typeface="Times New Roman" panose="02020603050405020304" pitchFamily="18" charset="0"/>
              </a:rPr>
              <a:t>Whatever is deposited in the soil is in that water is in us. </a:t>
            </a:r>
          </a:p>
          <a:p>
            <a:pPr algn="ctr">
              <a:lnSpc>
                <a:spcPct val="200000"/>
              </a:lnSpc>
            </a:pPr>
            <a:r>
              <a:rPr lang="en-US" sz="6000" dirty="0">
                <a:ea typeface="Cambria" panose="02040503050406030204" pitchFamily="18" charset="0"/>
                <a:cs typeface="Times New Roman" panose="02020603050405020304" pitchFamily="18" charset="0"/>
              </a:rPr>
              <a:t>So we are all one thing, and we name ourselves after the place that is our nurturing. That sustains our life.”</a:t>
            </a:r>
          </a:p>
          <a:p>
            <a:pPr algn="ctr">
              <a:lnSpc>
                <a:spcPct val="250000"/>
              </a:lnSpc>
            </a:pPr>
            <a:r>
              <a:rPr lang="en-US" sz="6000" dirty="0">
                <a:ea typeface="Cambria" panose="02040503050406030204" pitchFamily="18" charset="0"/>
                <a:cs typeface="Times New Roman" panose="02020603050405020304" pitchFamily="18" charset="0"/>
              </a:rPr>
              <a:t>--- </a:t>
            </a:r>
            <a:r>
              <a:rPr lang="en-US" sz="6000" i="1" dirty="0">
                <a:ea typeface="Cambria" panose="02040503050406030204" pitchFamily="18" charset="0"/>
                <a:cs typeface="Times New Roman" panose="02020603050405020304" pitchFamily="18" charset="0"/>
              </a:rPr>
              <a:t>Ramona/</a:t>
            </a:r>
            <a:r>
              <a:rPr lang="en-US" sz="6000" i="1" dirty="0" err="1">
                <a:ea typeface="Cambria" panose="02040503050406030204" pitchFamily="18" charset="0"/>
                <a:cs typeface="Times New Roman" panose="02020603050405020304" pitchFamily="18" charset="0"/>
              </a:rPr>
              <a:t>Nosapocket</a:t>
            </a:r>
            <a:r>
              <a:rPr lang="en-US" sz="6000" i="1" dirty="0">
                <a:ea typeface="Cambria" panose="02040503050406030204" pitchFamily="18" charset="0"/>
                <a:cs typeface="Times New Roman" panose="02020603050405020304" pitchFamily="18" charset="0"/>
              </a:rPr>
              <a:t> Peters</a:t>
            </a:r>
            <a:endParaRPr lang="en-US" sz="6000" dirty="0">
              <a:effectLs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48078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descr="IMG_97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133" y="2289046"/>
            <a:ext cx="14822759" cy="11178320"/>
          </a:xfrm>
          <a:prstGeom prst="rect">
            <a:avLst/>
          </a:prstGeom>
        </p:spPr>
      </p:pic>
    </p:spTree>
    <p:extLst>
      <p:ext uri="{BB962C8B-B14F-4D97-AF65-F5344CB8AC3E}">
        <p14:creationId xmlns:p14="http://schemas.microsoft.com/office/powerpoint/2010/main" val="90697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E8968-1433-E846-88AD-4B7133F72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0" y="1468582"/>
            <a:ext cx="10504747" cy="12995563"/>
          </a:xfrm>
          <a:prstGeom prst="rect">
            <a:avLst/>
          </a:prstGeom>
        </p:spPr>
      </p:pic>
      <p:pic>
        <p:nvPicPr>
          <p:cNvPr id="5" name="Picture 4">
            <a:extLst>
              <a:ext uri="{FF2B5EF4-FFF2-40B4-BE49-F238E27FC236}">
                <a16:creationId xmlns:a16="http://schemas.microsoft.com/office/drawing/2014/main" id="{11A074E3-8D06-484C-A5FE-D89035DB3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506" y="688995"/>
            <a:ext cx="4191716" cy="6242012"/>
          </a:xfrm>
          <a:prstGeom prst="rect">
            <a:avLst/>
          </a:prstGeom>
        </p:spPr>
      </p:pic>
      <p:sp>
        <p:nvSpPr>
          <p:cNvPr id="6" name="TextBox 5">
            <a:extLst>
              <a:ext uri="{FF2B5EF4-FFF2-40B4-BE49-F238E27FC236}">
                <a16:creationId xmlns:a16="http://schemas.microsoft.com/office/drawing/2014/main" id="{99719DC8-1829-B140-8618-8246263B256B}"/>
              </a:ext>
            </a:extLst>
          </p:cNvPr>
          <p:cNvSpPr txBox="1"/>
          <p:nvPr/>
        </p:nvSpPr>
        <p:spPr>
          <a:xfrm>
            <a:off x="633739" y="688995"/>
            <a:ext cx="20678122" cy="15419606"/>
          </a:xfrm>
          <a:prstGeom prst="rect">
            <a:avLst/>
          </a:prstGeom>
          <a:noFill/>
        </p:spPr>
        <p:txBody>
          <a:bodyPr wrap="square" rtlCol="0">
            <a:spAutoFit/>
          </a:bodyPr>
          <a:lstStyle/>
          <a:p>
            <a:r>
              <a:rPr lang="en-US" sz="7200" b="1" dirty="0">
                <a:solidFill>
                  <a:schemeClr val="accent1">
                    <a:lumMod val="75000"/>
                  </a:schemeClr>
                </a:solidFill>
              </a:rPr>
              <a:t>EARLY QUAKERS</a:t>
            </a:r>
          </a:p>
          <a:p>
            <a:endParaRPr lang="en-US" sz="6600" dirty="0"/>
          </a:p>
          <a:p>
            <a:endParaRPr lang="en-US" sz="6600" dirty="0"/>
          </a:p>
          <a:p>
            <a:pPr marL="1143000" indent="-1143000">
              <a:buAutoNum type="arabicPlain" startAt="1660"/>
            </a:pPr>
            <a:r>
              <a:rPr lang="en-US" sz="6600" b="1" dirty="0">
                <a:solidFill>
                  <a:schemeClr val="accent1">
                    <a:lumMod val="75000"/>
                  </a:schemeClr>
                </a:solidFill>
              </a:rPr>
              <a:t>     MARY DYER</a:t>
            </a:r>
          </a:p>
          <a:p>
            <a:pPr lvl="1"/>
            <a:r>
              <a:rPr lang="en-US" sz="6600" b="1" dirty="0">
                <a:solidFill>
                  <a:schemeClr val="accent5">
                    <a:lumMod val="75000"/>
                  </a:schemeClr>
                </a:solidFill>
              </a:rPr>
              <a:t>					QUAKER</a:t>
            </a:r>
          </a:p>
          <a:p>
            <a:endParaRPr lang="en-US" sz="6600" b="1" dirty="0"/>
          </a:p>
          <a:p>
            <a:r>
              <a:rPr lang="en-US" sz="6600" b="1" dirty="0">
                <a:solidFill>
                  <a:schemeClr val="accent1">
                    <a:lumMod val="75000"/>
                  </a:schemeClr>
                </a:solidFill>
              </a:rPr>
              <a:t>HUNG </a:t>
            </a:r>
            <a:r>
              <a:rPr lang="en-US" sz="6600" dirty="0">
                <a:solidFill>
                  <a:schemeClr val="accent1">
                    <a:lumMod val="75000"/>
                  </a:schemeClr>
                </a:solidFill>
              </a:rPr>
              <a:t>on BOSTON COMMON</a:t>
            </a:r>
          </a:p>
          <a:p>
            <a:endParaRPr lang="en-US" sz="6600" dirty="0"/>
          </a:p>
          <a:p>
            <a:r>
              <a:rPr lang="en-US" sz="6600" b="1" dirty="0"/>
              <a:t>PURITAN response </a:t>
            </a:r>
          </a:p>
          <a:p>
            <a:pPr marL="857250" indent="-857250">
              <a:buFont typeface="Arial" panose="020B0604020202020204" pitchFamily="34" charset="0"/>
              <a:buChar char="•"/>
            </a:pPr>
            <a:r>
              <a:rPr lang="en-US" sz="6600" dirty="0"/>
              <a:t>JAILED + HUNG</a:t>
            </a:r>
          </a:p>
          <a:p>
            <a:pPr marL="857250" indent="-857250">
              <a:buFont typeface="Arial" panose="020B0604020202020204" pitchFamily="34" charset="0"/>
              <a:buChar char="•"/>
            </a:pPr>
            <a:r>
              <a:rPr lang="en-US" sz="6600" dirty="0"/>
              <a:t>SENT TO </a:t>
            </a:r>
          </a:p>
          <a:p>
            <a:pPr marL="1771650" lvl="2" indent="-857250">
              <a:buFont typeface="Arial" panose="020B0604020202020204" pitchFamily="34" charset="0"/>
              <a:buChar char="•"/>
            </a:pPr>
            <a:r>
              <a:rPr lang="en-US" sz="6600" dirty="0"/>
              <a:t>UK</a:t>
            </a:r>
          </a:p>
          <a:p>
            <a:pPr marL="1771650" lvl="2" indent="-857250">
              <a:buFont typeface="Arial" panose="020B0604020202020204" pitchFamily="34" charset="0"/>
              <a:buChar char="•"/>
            </a:pPr>
            <a:r>
              <a:rPr lang="en-US" sz="6600" dirty="0"/>
              <a:t>PILGRIMS in PLYMOUTH </a:t>
            </a:r>
          </a:p>
          <a:p>
            <a:pPr marL="1771650" lvl="2" indent="-857250">
              <a:buFont typeface="Arial" panose="020B0604020202020204" pitchFamily="34" charset="0"/>
              <a:buChar char="•"/>
            </a:pPr>
            <a:r>
              <a:rPr lang="en-US" sz="6600" dirty="0"/>
              <a:t>QUAKERS in SANDWICH </a:t>
            </a:r>
          </a:p>
          <a:p>
            <a:pPr marL="1771650" lvl="2" indent="-857250">
              <a:buFont typeface="Arial" panose="020B0604020202020204" pitchFamily="34" charset="0"/>
              <a:buChar char="•"/>
            </a:pPr>
            <a:r>
              <a:rPr lang="en-US" sz="6600" dirty="0"/>
              <a:t>FLED Sandwich to RHODE ISLAND or WEST FALMOUTH</a:t>
            </a:r>
          </a:p>
        </p:txBody>
      </p:sp>
    </p:spTree>
    <p:extLst>
      <p:ext uri="{BB962C8B-B14F-4D97-AF65-F5344CB8AC3E}">
        <p14:creationId xmlns:p14="http://schemas.microsoft.com/office/powerpoint/2010/main" val="217359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F9494A-0A43-F74F-9245-6C81525F985C}"/>
              </a:ext>
            </a:extLst>
          </p:cNvPr>
          <p:cNvSpPr txBox="1"/>
          <p:nvPr/>
        </p:nvSpPr>
        <p:spPr>
          <a:xfrm>
            <a:off x="854242" y="693851"/>
            <a:ext cx="20237115" cy="15071498"/>
          </a:xfrm>
          <a:prstGeom prst="rect">
            <a:avLst/>
          </a:prstGeom>
          <a:noFill/>
        </p:spPr>
        <p:txBody>
          <a:bodyPr wrap="square" rtlCol="0">
            <a:spAutoFit/>
          </a:bodyPr>
          <a:lstStyle/>
          <a:p>
            <a:pPr algn="ctr">
              <a:lnSpc>
                <a:spcPct val="200000"/>
              </a:lnSpc>
            </a:pPr>
            <a:r>
              <a:rPr lang="en-US" sz="6000" dirty="0">
                <a:solidFill>
                  <a:schemeClr val="bg1"/>
                </a:solidFill>
              </a:rPr>
              <a:t>“ALL YOU NEED TO KNOW</a:t>
            </a:r>
            <a:br>
              <a:rPr lang="en-US" sz="6000" dirty="0">
                <a:solidFill>
                  <a:schemeClr val="bg1"/>
                </a:solidFill>
              </a:rPr>
            </a:br>
            <a:r>
              <a:rPr lang="en-US" sz="6000" dirty="0">
                <a:solidFill>
                  <a:schemeClr val="bg1"/>
                </a:solidFill>
              </a:rPr>
              <a:t>ABOUT </a:t>
            </a:r>
          </a:p>
          <a:p>
            <a:pPr algn="ctr">
              <a:lnSpc>
                <a:spcPct val="200000"/>
              </a:lnSpc>
            </a:pPr>
            <a:r>
              <a:rPr lang="en-US" sz="6000" dirty="0"/>
              <a:t>THE FOUNDING of the U.S.	</a:t>
            </a:r>
          </a:p>
          <a:p>
            <a:pPr algn="ctr">
              <a:lnSpc>
                <a:spcPct val="200000"/>
              </a:lnSpc>
            </a:pPr>
            <a:r>
              <a:rPr lang="en-US" sz="6000" dirty="0"/>
              <a:t>IS </a:t>
            </a:r>
          </a:p>
          <a:p>
            <a:pPr algn="ctr">
              <a:lnSpc>
                <a:spcPct val="200000"/>
              </a:lnSpc>
            </a:pPr>
            <a:r>
              <a:rPr lang="en-US" sz="6000" b="1" dirty="0"/>
              <a:t>THE PURITANS </a:t>
            </a:r>
            <a:r>
              <a:rPr lang="en-US" sz="6000" dirty="0"/>
              <a:t>WERE THROWN OUT OF LEIDEN”</a:t>
            </a:r>
          </a:p>
          <a:p>
            <a:pPr algn="ctr">
              <a:lnSpc>
                <a:spcPct val="200000"/>
              </a:lnSpc>
            </a:pPr>
            <a:r>
              <a:rPr lang="en-US" sz="6000" dirty="0">
                <a:solidFill>
                  <a:schemeClr val="bg1"/>
                </a:solidFill>
              </a:rPr>
              <a:t>THE MOST TOLERANT PLACE IN EUROPE.</a:t>
            </a:r>
          </a:p>
          <a:p>
            <a:pPr algn="ctr">
              <a:lnSpc>
                <a:spcPct val="200000"/>
              </a:lnSpc>
            </a:pPr>
            <a:endParaRPr lang="en-US" sz="6000" dirty="0">
              <a:solidFill>
                <a:schemeClr val="bg1"/>
              </a:solidFill>
            </a:endParaRPr>
          </a:p>
          <a:p>
            <a:pPr algn="ctr">
              <a:lnSpc>
                <a:spcPct val="300000"/>
              </a:lnSpc>
            </a:pPr>
            <a:r>
              <a:rPr lang="en-US" sz="5400" dirty="0">
                <a:solidFill>
                  <a:schemeClr val="bg1"/>
                </a:solidFill>
              </a:rPr>
              <a:t>1/2020 Pasquale G. </a:t>
            </a:r>
            <a:r>
              <a:rPr lang="en-US" sz="5400" dirty="0" err="1">
                <a:solidFill>
                  <a:schemeClr val="bg1"/>
                </a:solidFill>
              </a:rPr>
              <a:t>Tatò</a:t>
            </a:r>
            <a:r>
              <a:rPr lang="en-US" sz="5400" dirty="0">
                <a:solidFill>
                  <a:schemeClr val="bg1"/>
                </a:solidFill>
              </a:rPr>
              <a:t>, PhD Linguistics, Harvard University</a:t>
            </a:r>
          </a:p>
        </p:txBody>
      </p:sp>
    </p:spTree>
    <p:extLst>
      <p:ext uri="{BB962C8B-B14F-4D97-AF65-F5344CB8AC3E}">
        <p14:creationId xmlns:p14="http://schemas.microsoft.com/office/powerpoint/2010/main" val="16172689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2678</TotalTime>
  <Words>10128</Words>
  <Application>Microsoft Macintosh PowerPoint</Application>
  <PresentationFormat>Custom</PresentationFormat>
  <Paragraphs>859</Paragraphs>
  <Slides>72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adobe-garamond-pro</vt: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Colonial New England: Land was plentiful and workers scarce  Downing’s letter  is important to understanding  the original nature of slavery in colonial New England. Colonial expansion depended on two inter-related factors:  displacement of the indigenous population and labor.  “1645 August, leading Salem MA resident and attorney Emmanuel Downing wrote  to his brother-in-law and former Massachusetts governor John Winthrop about  a war with the Narragansett Indians of modern Rhode Island.  Concerned about the spiritual well-being of the young colony,  Downing believed the conflict to be good and just.  Waging war on those who “mayneyne the wo[rshi]p of the devil” like the Narragansett  would allow God to “deliver” Indian captives “into our hands.” These prisoners in turn could be exchanged for African slaves  which would be more useful than “wee conceive.”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a minister, “Blind” Joe Amos  “preached under the shade of a large oak tree    every Sunday throughout the seasons”</vt:lpstr>
      <vt:lpstr>PowerPoint Presentation</vt:lpstr>
      <vt:lpstr>PowerPoint Presentation</vt:lpstr>
      <vt:lpstr>   Famous Baptist preacher Rev. “Blind Joe” AMOS preached (1810-1836)   Honored because of all this  and these deeds in 1833: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H.R.312 - Mashpee Wampanoag Tribe Reservation Reaffirmation Act 116th Congress (2019-2020)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young</dc:creator>
  <cp:lastModifiedBy>Lee Cornelison</cp:lastModifiedBy>
  <cp:revision>255</cp:revision>
  <dcterms:created xsi:type="dcterms:W3CDTF">2019-05-19T22:36:02Z</dcterms:created>
  <dcterms:modified xsi:type="dcterms:W3CDTF">2020-03-09T01:02:16Z</dcterms:modified>
</cp:coreProperties>
</file>