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66" r:id="rId3"/>
    <p:sldId id="261" r:id="rId4"/>
    <p:sldId id="265" r:id="rId5"/>
    <p:sldId id="257" r:id="rId6"/>
    <p:sldId id="258" r:id="rId7"/>
    <p:sldId id="268" r:id="rId8"/>
    <p:sldId id="278" r:id="rId9"/>
    <p:sldId id="279" r:id="rId10"/>
    <p:sldId id="276" r:id="rId11"/>
    <p:sldId id="271" r:id="rId12"/>
    <p:sldId id="275" r:id="rId13"/>
    <p:sldId id="272" r:id="rId14"/>
    <p:sldId id="273" r:id="rId15"/>
    <p:sldId id="274" r:id="rId16"/>
    <p:sldId id="262" r:id="rId17"/>
    <p:sldId id="270" r:id="rId18"/>
    <p:sldId id="269" r:id="rId19"/>
    <p:sldId id="263" r:id="rId20"/>
    <p:sldId id="260" r:id="rId21"/>
    <p:sldId id="277" r:id="rId22"/>
    <p:sldId id="264" r:id="rId23"/>
    <p:sldId id="267" r:id="rId24"/>
    <p:sldId id="259" r:id="rId2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109" d="100"/>
          <a:sy n="109" d="100"/>
        </p:scale>
        <p:origin x="1674" y="10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7353AC5-91D4-4649-BAE1-607AA4AFB0C7}" type="datetimeFigureOut">
              <a:rPr lang="en-US" smtClean="0"/>
              <a:t>3/19/2019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9DFF83-EC91-FD47-B643-5B13EF2BFB4B}" type="slidenum">
              <a:rPr lang="en-US" smtClean="0"/>
              <a:t>‹#›</a:t>
            </a:fld>
            <a:endParaRPr lang="en-US"/>
          </a:p>
        </p:txBody>
      </p:sp>
    </p:spTree>
    <p:extLst>
      <p:ext uri="{BB962C8B-B14F-4D97-AF65-F5344CB8AC3E}">
        <p14:creationId xmlns:p14="http://schemas.microsoft.com/office/powerpoint/2010/main" val="17257049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7353AC5-91D4-4649-BAE1-607AA4AFB0C7}" type="datetimeFigureOut">
              <a:rPr lang="en-US" smtClean="0"/>
              <a:t>3/19/2019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9DFF83-EC91-FD47-B643-5B13EF2BFB4B}" type="slidenum">
              <a:rPr lang="en-US" smtClean="0"/>
              <a:t>‹#›</a:t>
            </a:fld>
            <a:endParaRPr lang="en-US"/>
          </a:p>
        </p:txBody>
      </p:sp>
    </p:spTree>
    <p:extLst>
      <p:ext uri="{BB962C8B-B14F-4D97-AF65-F5344CB8AC3E}">
        <p14:creationId xmlns:p14="http://schemas.microsoft.com/office/powerpoint/2010/main" val="19496201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7353AC5-91D4-4649-BAE1-607AA4AFB0C7}" type="datetimeFigureOut">
              <a:rPr lang="en-US" smtClean="0"/>
              <a:t>3/19/2019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9DFF83-EC91-FD47-B643-5B13EF2BFB4B}" type="slidenum">
              <a:rPr lang="en-US" smtClean="0"/>
              <a:t>‹#›</a:t>
            </a:fld>
            <a:endParaRPr lang="en-US"/>
          </a:p>
        </p:txBody>
      </p:sp>
    </p:spTree>
    <p:extLst>
      <p:ext uri="{BB962C8B-B14F-4D97-AF65-F5344CB8AC3E}">
        <p14:creationId xmlns:p14="http://schemas.microsoft.com/office/powerpoint/2010/main" val="26836461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7353AC5-91D4-4649-BAE1-607AA4AFB0C7}" type="datetimeFigureOut">
              <a:rPr lang="en-US" smtClean="0"/>
              <a:t>3/19/2019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9DFF83-EC91-FD47-B643-5B13EF2BFB4B}" type="slidenum">
              <a:rPr lang="en-US" smtClean="0"/>
              <a:t>‹#›</a:t>
            </a:fld>
            <a:endParaRPr lang="en-US"/>
          </a:p>
        </p:txBody>
      </p:sp>
    </p:spTree>
    <p:extLst>
      <p:ext uri="{BB962C8B-B14F-4D97-AF65-F5344CB8AC3E}">
        <p14:creationId xmlns:p14="http://schemas.microsoft.com/office/powerpoint/2010/main" val="25228002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7353AC5-91D4-4649-BAE1-607AA4AFB0C7}" type="datetimeFigureOut">
              <a:rPr lang="en-US" smtClean="0"/>
              <a:t>3/19/2019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9DFF83-EC91-FD47-B643-5B13EF2BFB4B}" type="slidenum">
              <a:rPr lang="en-US" smtClean="0"/>
              <a:t>‹#›</a:t>
            </a:fld>
            <a:endParaRPr lang="en-US"/>
          </a:p>
        </p:txBody>
      </p:sp>
    </p:spTree>
    <p:extLst>
      <p:ext uri="{BB962C8B-B14F-4D97-AF65-F5344CB8AC3E}">
        <p14:creationId xmlns:p14="http://schemas.microsoft.com/office/powerpoint/2010/main" val="21352694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7353AC5-91D4-4649-BAE1-607AA4AFB0C7}" type="datetimeFigureOut">
              <a:rPr lang="en-US" smtClean="0"/>
              <a:t>3/19/2019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C9DFF83-EC91-FD47-B643-5B13EF2BFB4B}" type="slidenum">
              <a:rPr lang="en-US" smtClean="0"/>
              <a:t>‹#›</a:t>
            </a:fld>
            <a:endParaRPr lang="en-US"/>
          </a:p>
        </p:txBody>
      </p:sp>
    </p:spTree>
    <p:extLst>
      <p:ext uri="{BB962C8B-B14F-4D97-AF65-F5344CB8AC3E}">
        <p14:creationId xmlns:p14="http://schemas.microsoft.com/office/powerpoint/2010/main" val="40773057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7353AC5-91D4-4649-BAE1-607AA4AFB0C7}" type="datetimeFigureOut">
              <a:rPr lang="en-US" smtClean="0"/>
              <a:t>3/19/2019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C9DFF83-EC91-FD47-B643-5B13EF2BFB4B}" type="slidenum">
              <a:rPr lang="en-US" smtClean="0"/>
              <a:t>‹#›</a:t>
            </a:fld>
            <a:endParaRPr lang="en-US"/>
          </a:p>
        </p:txBody>
      </p:sp>
    </p:spTree>
    <p:extLst>
      <p:ext uri="{BB962C8B-B14F-4D97-AF65-F5344CB8AC3E}">
        <p14:creationId xmlns:p14="http://schemas.microsoft.com/office/powerpoint/2010/main" val="25703216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7353AC5-91D4-4649-BAE1-607AA4AFB0C7}" type="datetimeFigureOut">
              <a:rPr lang="en-US" smtClean="0"/>
              <a:t>3/19/2019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C9DFF83-EC91-FD47-B643-5B13EF2BFB4B}" type="slidenum">
              <a:rPr lang="en-US" smtClean="0"/>
              <a:t>‹#›</a:t>
            </a:fld>
            <a:endParaRPr lang="en-US"/>
          </a:p>
        </p:txBody>
      </p:sp>
    </p:spTree>
    <p:extLst>
      <p:ext uri="{BB962C8B-B14F-4D97-AF65-F5344CB8AC3E}">
        <p14:creationId xmlns:p14="http://schemas.microsoft.com/office/powerpoint/2010/main" val="6958523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7353AC5-91D4-4649-BAE1-607AA4AFB0C7}" type="datetimeFigureOut">
              <a:rPr lang="en-US" smtClean="0"/>
              <a:t>3/19/2019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C9DFF83-EC91-FD47-B643-5B13EF2BFB4B}" type="slidenum">
              <a:rPr lang="en-US" smtClean="0"/>
              <a:t>‹#›</a:t>
            </a:fld>
            <a:endParaRPr lang="en-US"/>
          </a:p>
        </p:txBody>
      </p:sp>
    </p:spTree>
    <p:extLst>
      <p:ext uri="{BB962C8B-B14F-4D97-AF65-F5344CB8AC3E}">
        <p14:creationId xmlns:p14="http://schemas.microsoft.com/office/powerpoint/2010/main" val="28907777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7353AC5-91D4-4649-BAE1-607AA4AFB0C7}" type="datetimeFigureOut">
              <a:rPr lang="en-US" smtClean="0"/>
              <a:t>3/19/2019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C9DFF83-EC91-FD47-B643-5B13EF2BFB4B}" type="slidenum">
              <a:rPr lang="en-US" smtClean="0"/>
              <a:t>‹#›</a:t>
            </a:fld>
            <a:endParaRPr lang="en-US"/>
          </a:p>
        </p:txBody>
      </p:sp>
    </p:spTree>
    <p:extLst>
      <p:ext uri="{BB962C8B-B14F-4D97-AF65-F5344CB8AC3E}">
        <p14:creationId xmlns:p14="http://schemas.microsoft.com/office/powerpoint/2010/main" val="41080752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7353AC5-91D4-4649-BAE1-607AA4AFB0C7}" type="datetimeFigureOut">
              <a:rPr lang="en-US" smtClean="0"/>
              <a:t>3/19/2019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C9DFF83-EC91-FD47-B643-5B13EF2BFB4B}" type="slidenum">
              <a:rPr lang="en-US" smtClean="0"/>
              <a:t>‹#›</a:t>
            </a:fld>
            <a:endParaRPr lang="en-US"/>
          </a:p>
        </p:txBody>
      </p:sp>
    </p:spTree>
    <p:extLst>
      <p:ext uri="{BB962C8B-B14F-4D97-AF65-F5344CB8AC3E}">
        <p14:creationId xmlns:p14="http://schemas.microsoft.com/office/powerpoint/2010/main" val="14868171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7353AC5-91D4-4649-BAE1-607AA4AFB0C7}" type="datetimeFigureOut">
              <a:rPr lang="en-US" smtClean="0"/>
              <a:t>3/19/2019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C9DFF83-EC91-FD47-B643-5B13EF2BFB4B}" type="slidenum">
              <a:rPr lang="en-US" smtClean="0"/>
              <a:t>‹#›</a:t>
            </a:fld>
            <a:endParaRPr lang="en-US"/>
          </a:p>
        </p:txBody>
      </p:sp>
    </p:spTree>
    <p:extLst>
      <p:ext uri="{BB962C8B-B14F-4D97-AF65-F5344CB8AC3E}">
        <p14:creationId xmlns:p14="http://schemas.microsoft.com/office/powerpoint/2010/main" val="1190204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20481"/>
            <a:ext cx="7784872" cy="642535"/>
          </a:xfrm>
        </p:spPr>
        <p:txBody>
          <a:bodyPr>
            <a:normAutofit fontScale="90000"/>
          </a:bodyPr>
          <a:lstStyle/>
          <a:p>
            <a:r>
              <a:rPr lang="en-US" dirty="0" smtClean="0"/>
              <a:t>West Falmouth QUAKER WOMEN</a:t>
            </a:r>
            <a:endParaRPr lang="en-US" dirty="0"/>
          </a:p>
        </p:txBody>
      </p:sp>
      <p:pic>
        <p:nvPicPr>
          <p:cNvPr id="4" name="Picture 3" descr="xFBBml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0" y="1130498"/>
            <a:ext cx="7957826" cy="4828667"/>
          </a:xfrm>
          <a:prstGeom prst="rect">
            <a:avLst/>
          </a:prstGeom>
        </p:spPr>
      </p:pic>
      <p:sp>
        <p:nvSpPr>
          <p:cNvPr id="5" name="TextBox 4"/>
          <p:cNvSpPr txBox="1"/>
          <p:nvPr/>
        </p:nvSpPr>
        <p:spPr>
          <a:xfrm>
            <a:off x="2316526" y="6305225"/>
            <a:ext cx="5091997" cy="369332"/>
          </a:xfrm>
          <a:prstGeom prst="rect">
            <a:avLst/>
          </a:prstGeom>
          <a:noFill/>
        </p:spPr>
        <p:txBody>
          <a:bodyPr wrap="none" rtlCol="0">
            <a:spAutoFit/>
          </a:bodyPr>
          <a:lstStyle/>
          <a:p>
            <a:r>
              <a:rPr lang="en-US" dirty="0" err="1" smtClean="0"/>
              <a:t>Suconesset</a:t>
            </a:r>
            <a:r>
              <a:rPr lang="en-US" dirty="0" smtClean="0"/>
              <a:t>, </a:t>
            </a:r>
            <a:r>
              <a:rPr lang="en-US" dirty="0" err="1" smtClean="0"/>
              <a:t>Suckinesset</a:t>
            </a:r>
            <a:r>
              <a:rPr lang="en-US" dirty="0" smtClean="0"/>
              <a:t> and </a:t>
            </a:r>
            <a:r>
              <a:rPr lang="en-US" dirty="0" err="1" smtClean="0"/>
              <a:t>Saconessett</a:t>
            </a:r>
            <a:r>
              <a:rPr lang="en-US" dirty="0" smtClean="0"/>
              <a:t> - Falmouth</a:t>
            </a:r>
            <a:endParaRPr lang="en-US" dirty="0"/>
          </a:p>
        </p:txBody>
      </p:sp>
    </p:spTree>
    <p:extLst>
      <p:ext uri="{BB962C8B-B14F-4D97-AF65-F5344CB8AC3E}">
        <p14:creationId xmlns:p14="http://schemas.microsoft.com/office/powerpoint/2010/main" val="238936974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5_Emma (Coburn) Swift00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51670" y="392328"/>
            <a:ext cx="3667114" cy="5678435"/>
          </a:xfrm>
          <a:prstGeom prst="rect">
            <a:avLst/>
          </a:prstGeom>
        </p:spPr>
      </p:pic>
      <p:pic>
        <p:nvPicPr>
          <p:cNvPr id="5" name="Picture 4" descr="6_Emma (Coburn) Swift00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7142" y="392328"/>
            <a:ext cx="3175026" cy="5762565"/>
          </a:xfrm>
          <a:prstGeom prst="rect">
            <a:avLst/>
          </a:prstGeom>
        </p:spPr>
      </p:pic>
      <p:sp>
        <p:nvSpPr>
          <p:cNvPr id="7" name="TextBox 6"/>
          <p:cNvSpPr txBox="1"/>
          <p:nvPr/>
        </p:nvSpPr>
        <p:spPr>
          <a:xfrm>
            <a:off x="2684477" y="6370171"/>
            <a:ext cx="2044149" cy="369332"/>
          </a:xfrm>
          <a:prstGeom prst="rect">
            <a:avLst/>
          </a:prstGeom>
          <a:noFill/>
        </p:spPr>
        <p:txBody>
          <a:bodyPr wrap="none" rtlCol="0">
            <a:spAutoFit/>
          </a:bodyPr>
          <a:lstStyle/>
          <a:p>
            <a:r>
              <a:rPr lang="en-US" dirty="0" smtClean="0"/>
              <a:t>Emma Coburn Swift</a:t>
            </a:r>
            <a:endParaRPr lang="en-US" dirty="0"/>
          </a:p>
        </p:txBody>
      </p:sp>
    </p:spTree>
    <p:extLst>
      <p:ext uri="{BB962C8B-B14F-4D97-AF65-F5344CB8AC3E}">
        <p14:creationId xmlns:p14="http://schemas.microsoft.com/office/powerpoint/2010/main" val="1484860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7_Hepzibah (Hoxie) Swift00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4998" y="469580"/>
            <a:ext cx="3631692" cy="4572000"/>
          </a:xfrm>
          <a:prstGeom prst="rect">
            <a:avLst/>
          </a:prstGeom>
        </p:spPr>
      </p:pic>
      <p:sp>
        <p:nvSpPr>
          <p:cNvPr id="5" name="TextBox 4"/>
          <p:cNvSpPr txBox="1"/>
          <p:nvPr/>
        </p:nvSpPr>
        <p:spPr>
          <a:xfrm>
            <a:off x="578195" y="5399675"/>
            <a:ext cx="2313454" cy="369332"/>
          </a:xfrm>
          <a:prstGeom prst="rect">
            <a:avLst/>
          </a:prstGeom>
          <a:noFill/>
        </p:spPr>
        <p:txBody>
          <a:bodyPr wrap="none" rtlCol="0">
            <a:spAutoFit/>
          </a:bodyPr>
          <a:lstStyle/>
          <a:p>
            <a:r>
              <a:rPr lang="en-US" dirty="0" err="1" smtClean="0"/>
              <a:t>Hepzibah</a:t>
            </a:r>
            <a:r>
              <a:rPr lang="en-US" dirty="0" smtClean="0"/>
              <a:t> (Hoxie) Swift </a:t>
            </a:r>
            <a:endParaRPr lang="en-US" dirty="0"/>
          </a:p>
        </p:txBody>
      </p:sp>
      <p:pic>
        <p:nvPicPr>
          <p:cNvPr id="6" name="Picture 5" descr="8_Mary Abby Swift00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62253" y="583149"/>
            <a:ext cx="4572000" cy="4572000"/>
          </a:xfrm>
          <a:prstGeom prst="rect">
            <a:avLst/>
          </a:prstGeom>
        </p:spPr>
      </p:pic>
      <p:sp>
        <p:nvSpPr>
          <p:cNvPr id="7" name="TextBox 6"/>
          <p:cNvSpPr txBox="1"/>
          <p:nvPr/>
        </p:nvSpPr>
        <p:spPr>
          <a:xfrm>
            <a:off x="5245055" y="5471946"/>
            <a:ext cx="1736373" cy="369332"/>
          </a:xfrm>
          <a:prstGeom prst="rect">
            <a:avLst/>
          </a:prstGeom>
          <a:noFill/>
        </p:spPr>
        <p:txBody>
          <a:bodyPr wrap="none" rtlCol="0">
            <a:spAutoFit/>
          </a:bodyPr>
          <a:lstStyle/>
          <a:p>
            <a:r>
              <a:rPr lang="en-US" dirty="0" smtClean="0"/>
              <a:t>Mary Abby Swift</a:t>
            </a:r>
            <a:endParaRPr lang="en-US" dirty="0"/>
          </a:p>
        </p:txBody>
      </p:sp>
    </p:spTree>
    <p:extLst>
      <p:ext uri="{BB962C8B-B14F-4D97-AF65-F5344CB8AC3E}">
        <p14:creationId xmlns:p14="http://schemas.microsoft.com/office/powerpoint/2010/main" val="17126410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_abiel swift f-in-law of hepz swift homestea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7617" y="660763"/>
            <a:ext cx="7018020" cy="4695444"/>
          </a:xfrm>
          <a:prstGeom prst="rect">
            <a:avLst/>
          </a:prstGeom>
        </p:spPr>
      </p:pic>
      <p:sp>
        <p:nvSpPr>
          <p:cNvPr id="5" name="TextBox 4"/>
          <p:cNvSpPr txBox="1"/>
          <p:nvPr/>
        </p:nvSpPr>
        <p:spPr>
          <a:xfrm>
            <a:off x="2354080" y="5657785"/>
            <a:ext cx="4503419" cy="369332"/>
          </a:xfrm>
          <a:prstGeom prst="rect">
            <a:avLst/>
          </a:prstGeom>
          <a:noFill/>
        </p:spPr>
        <p:txBody>
          <a:bodyPr wrap="none" rtlCol="0">
            <a:spAutoFit/>
          </a:bodyPr>
          <a:lstStyle/>
          <a:p>
            <a:r>
              <a:rPr lang="en-US" dirty="0" err="1" smtClean="0"/>
              <a:t>Abiel</a:t>
            </a:r>
            <a:r>
              <a:rPr lang="en-US" dirty="0" smtClean="0"/>
              <a:t> Swift f-in law of </a:t>
            </a:r>
            <a:r>
              <a:rPr lang="en-US" dirty="0" err="1" smtClean="0"/>
              <a:t>Hepz</a:t>
            </a:r>
            <a:r>
              <a:rPr lang="en-US" dirty="0" smtClean="0"/>
              <a:t> Swift’s Homestead</a:t>
            </a:r>
            <a:endParaRPr lang="en-US" dirty="0"/>
          </a:p>
        </p:txBody>
      </p:sp>
    </p:spTree>
    <p:extLst>
      <p:ext uri="{BB962C8B-B14F-4D97-AF65-F5344CB8AC3E}">
        <p14:creationId xmlns:p14="http://schemas.microsoft.com/office/powerpoint/2010/main" val="28528517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9_Mary A Swift schoolbook cover00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59785" y="644042"/>
            <a:ext cx="3367306" cy="4562049"/>
          </a:xfrm>
          <a:prstGeom prst="rect">
            <a:avLst/>
          </a:prstGeom>
        </p:spPr>
      </p:pic>
      <p:pic>
        <p:nvPicPr>
          <p:cNvPr id="5" name="Picture 4" descr="8_Mary Abby Swift00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534" y="1002724"/>
            <a:ext cx="3631692" cy="3631692"/>
          </a:xfrm>
          <a:prstGeom prst="rect">
            <a:avLst/>
          </a:prstGeom>
        </p:spPr>
      </p:pic>
      <p:sp>
        <p:nvSpPr>
          <p:cNvPr id="6" name="TextBox 5"/>
          <p:cNvSpPr txBox="1"/>
          <p:nvPr/>
        </p:nvSpPr>
        <p:spPr>
          <a:xfrm>
            <a:off x="1135740" y="4862805"/>
            <a:ext cx="1736373" cy="369332"/>
          </a:xfrm>
          <a:prstGeom prst="rect">
            <a:avLst/>
          </a:prstGeom>
          <a:noFill/>
        </p:spPr>
        <p:txBody>
          <a:bodyPr wrap="none" rtlCol="0">
            <a:spAutoFit/>
          </a:bodyPr>
          <a:lstStyle/>
          <a:p>
            <a:r>
              <a:rPr lang="en-US" dirty="0" smtClean="0"/>
              <a:t>Mary Abby Swift</a:t>
            </a:r>
            <a:endParaRPr lang="en-US" dirty="0"/>
          </a:p>
        </p:txBody>
      </p:sp>
      <p:sp>
        <p:nvSpPr>
          <p:cNvPr id="7" name="TextBox 6"/>
          <p:cNvSpPr txBox="1"/>
          <p:nvPr/>
        </p:nvSpPr>
        <p:spPr>
          <a:xfrm>
            <a:off x="5482528" y="5575190"/>
            <a:ext cx="1703449" cy="369332"/>
          </a:xfrm>
          <a:prstGeom prst="rect">
            <a:avLst/>
          </a:prstGeom>
          <a:noFill/>
        </p:spPr>
        <p:txBody>
          <a:bodyPr wrap="none" rtlCol="0">
            <a:spAutoFit/>
          </a:bodyPr>
          <a:lstStyle/>
          <a:p>
            <a:r>
              <a:rPr lang="en-US" dirty="0" smtClean="0"/>
              <a:t>Her school book</a:t>
            </a:r>
            <a:endParaRPr lang="en-US" dirty="0"/>
          </a:p>
        </p:txBody>
      </p:sp>
    </p:spTree>
    <p:extLst>
      <p:ext uri="{BB962C8B-B14F-4D97-AF65-F5344CB8AC3E}">
        <p14:creationId xmlns:p14="http://schemas.microsoft.com/office/powerpoint/2010/main" val="6503535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10_Political_Map 1833 from Mary Swift schoolbook.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3718" y="415108"/>
            <a:ext cx="7688187" cy="5575639"/>
          </a:xfrm>
          <a:prstGeom prst="rect">
            <a:avLst/>
          </a:prstGeom>
        </p:spPr>
      </p:pic>
      <p:sp>
        <p:nvSpPr>
          <p:cNvPr id="6" name="TextBox 5"/>
          <p:cNvSpPr txBox="1"/>
          <p:nvPr/>
        </p:nvSpPr>
        <p:spPr>
          <a:xfrm>
            <a:off x="1581171" y="6021720"/>
            <a:ext cx="5929828" cy="646331"/>
          </a:xfrm>
          <a:prstGeom prst="rect">
            <a:avLst/>
          </a:prstGeom>
          <a:noFill/>
        </p:spPr>
        <p:txBody>
          <a:bodyPr wrap="none" rtlCol="0">
            <a:spAutoFit/>
          </a:bodyPr>
          <a:lstStyle/>
          <a:p>
            <a:r>
              <a:rPr lang="en-US" dirty="0" smtClean="0"/>
              <a:t>Political Map in school book of Mary Abby Swift shows </a:t>
            </a:r>
          </a:p>
          <a:p>
            <a:r>
              <a:rPr lang="en-US" dirty="0" smtClean="0"/>
              <a:t>uncivilized and civilized, non-Christian and Christian locations</a:t>
            </a:r>
            <a:endParaRPr lang="en-US" dirty="0"/>
          </a:p>
        </p:txBody>
      </p:sp>
    </p:spTree>
    <p:extLst>
      <p:ext uri="{BB962C8B-B14F-4D97-AF65-F5344CB8AC3E}">
        <p14:creationId xmlns:p14="http://schemas.microsoft.com/office/powerpoint/2010/main" val="28174428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1_Mary Abby Swift005.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0198" y="507681"/>
            <a:ext cx="4212301" cy="5222375"/>
          </a:xfrm>
          <a:prstGeom prst="rect">
            <a:avLst/>
          </a:prstGeom>
        </p:spPr>
      </p:pic>
      <p:pic>
        <p:nvPicPr>
          <p:cNvPr id="5" name="Picture 4" descr="12_Mary Abby Swift's Account Book00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59783" y="507681"/>
            <a:ext cx="3883411" cy="5348849"/>
          </a:xfrm>
          <a:prstGeom prst="rect">
            <a:avLst/>
          </a:prstGeom>
        </p:spPr>
      </p:pic>
      <p:sp>
        <p:nvSpPr>
          <p:cNvPr id="6" name="TextBox 5"/>
          <p:cNvSpPr txBox="1"/>
          <p:nvPr/>
        </p:nvSpPr>
        <p:spPr>
          <a:xfrm>
            <a:off x="1156390" y="6143033"/>
            <a:ext cx="5876241" cy="369332"/>
          </a:xfrm>
          <a:prstGeom prst="rect">
            <a:avLst/>
          </a:prstGeom>
          <a:noFill/>
        </p:spPr>
        <p:txBody>
          <a:bodyPr wrap="none" rtlCol="0">
            <a:spAutoFit/>
          </a:bodyPr>
          <a:lstStyle/>
          <a:p>
            <a:r>
              <a:rPr lang="en-US" dirty="0" smtClean="0"/>
              <a:t>Mary Abby Swift and her ledger for her business in Falmouth</a:t>
            </a:r>
            <a:endParaRPr lang="en-US" dirty="0"/>
          </a:p>
        </p:txBody>
      </p:sp>
    </p:spTree>
    <p:extLst>
      <p:ext uri="{BB962C8B-B14F-4D97-AF65-F5344CB8AC3E}">
        <p14:creationId xmlns:p14="http://schemas.microsoft.com/office/powerpoint/2010/main" val="17673777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1019" y="140661"/>
            <a:ext cx="9179394" cy="7325082"/>
          </a:xfrm>
          <a:prstGeom prst="rect">
            <a:avLst/>
          </a:prstGeom>
          <a:noFill/>
        </p:spPr>
        <p:txBody>
          <a:bodyPr wrap="square" rtlCol="0">
            <a:spAutoFit/>
          </a:bodyPr>
          <a:lstStyle/>
          <a:p>
            <a:r>
              <a:rPr lang="en-US" b="1" dirty="0" smtClean="0">
                <a:latin typeface="+mj-lt"/>
              </a:rPr>
              <a:t>1718 </a:t>
            </a:r>
            <a:r>
              <a:rPr lang="en-US" b="1" u="sng" dirty="0" smtClean="0">
                <a:latin typeface="+mj-lt"/>
              </a:rPr>
              <a:t>Miss Hannah Sargent </a:t>
            </a:r>
            <a:r>
              <a:rPr lang="en-US" b="1" dirty="0" smtClean="0">
                <a:latin typeface="+mj-lt"/>
              </a:rPr>
              <a:t>chosen for town’s school mistress at town meeting</a:t>
            </a:r>
          </a:p>
          <a:p>
            <a:r>
              <a:rPr lang="en-US" b="1" dirty="0" smtClean="0">
                <a:latin typeface="+mj-lt"/>
              </a:rPr>
              <a:t>1724 town voted school mistress salary: </a:t>
            </a:r>
          </a:p>
          <a:p>
            <a:pPr marL="742950" lvl="1" indent="-285750">
              <a:buFont typeface="Arial"/>
              <a:buChar char="•"/>
            </a:pPr>
            <a:r>
              <a:rPr lang="en-US" i="1" dirty="0" smtClean="0">
                <a:latin typeface="+mj-lt"/>
              </a:rPr>
              <a:t>12 pounds and suitable diet with use  of a horse twice a year to visit friends.</a:t>
            </a:r>
          </a:p>
          <a:p>
            <a:r>
              <a:rPr lang="en-US" b="1" dirty="0" smtClean="0">
                <a:latin typeface="+mj-lt"/>
              </a:rPr>
              <a:t>1725  </a:t>
            </a:r>
            <a:r>
              <a:rPr lang="en-US" dirty="0" smtClean="0">
                <a:latin typeface="+mj-lt"/>
              </a:rPr>
              <a:t>Line drawn between </a:t>
            </a:r>
            <a:r>
              <a:rPr lang="en-US" b="1" dirty="0" smtClean="0">
                <a:latin typeface="+mj-lt"/>
              </a:rPr>
              <a:t>town of Falmouth + ‘the South Sea Indians’ </a:t>
            </a:r>
            <a:r>
              <a:rPr lang="en-US" dirty="0" smtClean="0">
                <a:latin typeface="+mj-lt"/>
              </a:rPr>
              <a:t>or district of </a:t>
            </a:r>
            <a:r>
              <a:rPr lang="en-US" b="1" dirty="0" smtClean="0">
                <a:latin typeface="+mj-lt"/>
              </a:rPr>
              <a:t> </a:t>
            </a:r>
            <a:r>
              <a:rPr lang="en-US" b="1" dirty="0" err="1" smtClean="0">
                <a:latin typeface="+mj-lt"/>
              </a:rPr>
              <a:t>Marshpee</a:t>
            </a:r>
            <a:endParaRPr lang="en-US" b="1" dirty="0" smtClean="0">
              <a:latin typeface="+mj-lt"/>
            </a:endParaRPr>
          </a:p>
          <a:p>
            <a:r>
              <a:rPr lang="en-US" b="1" dirty="0" smtClean="0">
                <a:latin typeface="+mj-lt"/>
              </a:rPr>
              <a:t>1771 </a:t>
            </a:r>
            <a:r>
              <a:rPr lang="en-US" b="1" u="sng" dirty="0" smtClean="0">
                <a:latin typeface="+mj-lt"/>
              </a:rPr>
              <a:t>West Falmouth built new meetinghouse</a:t>
            </a:r>
          </a:p>
          <a:p>
            <a:r>
              <a:rPr lang="en-US" dirty="0" smtClean="0">
                <a:latin typeface="+mj-lt"/>
              </a:rPr>
              <a:t>By </a:t>
            </a:r>
            <a:r>
              <a:rPr lang="en-US" b="1" dirty="0" smtClean="0">
                <a:latin typeface="+mj-lt"/>
              </a:rPr>
              <a:t>1789 Falmouth’s church and town records in Falmouth are distinct and separately kept</a:t>
            </a:r>
            <a:endParaRPr lang="en-US" b="1" dirty="0">
              <a:latin typeface="+mj-lt"/>
            </a:endParaRPr>
          </a:p>
          <a:p>
            <a:r>
              <a:rPr lang="en-US" dirty="0" smtClean="0">
                <a:latin typeface="+mj-lt"/>
              </a:rPr>
              <a:t>1794  </a:t>
            </a:r>
            <a:r>
              <a:rPr lang="en-US" b="1" u="sng" dirty="0" smtClean="0">
                <a:latin typeface="+mj-lt"/>
              </a:rPr>
              <a:t>Meetinghouse </a:t>
            </a:r>
            <a:r>
              <a:rPr lang="en-US" b="1" u="sng" dirty="0" err="1" smtClean="0">
                <a:latin typeface="+mj-lt"/>
              </a:rPr>
              <a:t>englarged</a:t>
            </a:r>
            <a:endParaRPr lang="en-US" b="1" u="sng" dirty="0" smtClean="0">
              <a:latin typeface="+mj-lt"/>
            </a:endParaRPr>
          </a:p>
          <a:p>
            <a:r>
              <a:rPr lang="en-US" b="1" dirty="0" smtClean="0">
                <a:latin typeface="+mj-lt"/>
              </a:rPr>
              <a:t>1831 </a:t>
            </a:r>
            <a:r>
              <a:rPr lang="en-US" b="1" u="sng" dirty="0" smtClean="0">
                <a:latin typeface="+mj-lt"/>
              </a:rPr>
              <a:t>West Falmouth Friends established an elementary school</a:t>
            </a:r>
            <a:r>
              <a:rPr lang="en-US" b="1" dirty="0" smtClean="0">
                <a:latin typeface="+mj-lt"/>
              </a:rPr>
              <a:t> </a:t>
            </a:r>
            <a:r>
              <a:rPr lang="en-US" dirty="0" smtClean="0">
                <a:latin typeface="+mj-lt"/>
              </a:rPr>
              <a:t>for their children where </a:t>
            </a:r>
          </a:p>
          <a:p>
            <a:r>
              <a:rPr lang="en-US" b="1" dirty="0" smtClean="0">
                <a:latin typeface="+mj-lt"/>
              </a:rPr>
              <a:t>          West Falmouth Library </a:t>
            </a:r>
            <a:r>
              <a:rPr lang="en-US" dirty="0" smtClean="0">
                <a:latin typeface="+mj-lt"/>
              </a:rPr>
              <a:t>now stands</a:t>
            </a:r>
            <a:r>
              <a:rPr lang="en-US" b="1" dirty="0" smtClean="0">
                <a:latin typeface="+mj-lt"/>
              </a:rPr>
              <a:t>.</a:t>
            </a:r>
          </a:p>
          <a:p>
            <a:endParaRPr lang="en-US" b="1" dirty="0" smtClean="0">
              <a:latin typeface="+mj-lt"/>
            </a:endParaRPr>
          </a:p>
          <a:p>
            <a:r>
              <a:rPr lang="en-US" sz="2000" b="1" dirty="0" smtClean="0">
                <a:latin typeface="+mj-lt"/>
              </a:rPr>
              <a:t>1755 </a:t>
            </a:r>
            <a:r>
              <a:rPr lang="en-US" sz="2000" b="1" u="sng" dirty="0" smtClean="0">
                <a:solidFill>
                  <a:srgbClr val="77933C"/>
                </a:solidFill>
                <a:latin typeface="+mj-lt"/>
              </a:rPr>
              <a:t>Women’s Meeting for Business </a:t>
            </a:r>
            <a:r>
              <a:rPr lang="en-US" u="sng" dirty="0" smtClean="0">
                <a:latin typeface="+mj-lt"/>
              </a:rPr>
              <a:t>begun </a:t>
            </a:r>
            <a:r>
              <a:rPr lang="en-US" b="1" u="sng" dirty="0" smtClean="0">
                <a:latin typeface="+mj-lt"/>
              </a:rPr>
              <a:t>in West Falmouth </a:t>
            </a:r>
            <a:r>
              <a:rPr lang="en-US" sz="2000" u="sng" dirty="0" smtClean="0">
                <a:latin typeface="+mj-lt"/>
              </a:rPr>
              <a:t>continued through </a:t>
            </a:r>
            <a:r>
              <a:rPr lang="en-US" sz="2000" b="1" u="sng" dirty="0" smtClean="0">
                <a:latin typeface="+mj-lt"/>
              </a:rPr>
              <a:t>1880s </a:t>
            </a:r>
          </a:p>
          <a:p>
            <a:r>
              <a:rPr lang="en-US" b="1" dirty="0" smtClean="0">
                <a:latin typeface="+mj-lt"/>
              </a:rPr>
              <a:t>            </a:t>
            </a:r>
            <a:r>
              <a:rPr lang="en-US" b="1" dirty="0" smtClean="0">
                <a:solidFill>
                  <a:schemeClr val="accent6">
                    <a:lumMod val="75000"/>
                  </a:schemeClr>
                </a:solidFill>
                <a:latin typeface="+mj-lt"/>
              </a:rPr>
              <a:t>when congregation became </a:t>
            </a:r>
            <a:r>
              <a:rPr lang="en-US" b="1" i="1" dirty="0" smtClean="0">
                <a:solidFill>
                  <a:schemeClr val="accent6">
                    <a:lumMod val="75000"/>
                  </a:schemeClr>
                </a:solidFill>
                <a:latin typeface="+mj-lt"/>
              </a:rPr>
              <a:t>too small </a:t>
            </a:r>
            <a:r>
              <a:rPr lang="en-US" b="1" dirty="0" smtClean="0">
                <a:solidFill>
                  <a:schemeClr val="accent6">
                    <a:lumMod val="75000"/>
                  </a:schemeClr>
                </a:solidFill>
                <a:latin typeface="+mj-lt"/>
              </a:rPr>
              <a:t>to support two separate groups </a:t>
            </a:r>
            <a:r>
              <a:rPr lang="en-US" b="1" dirty="0" smtClean="0">
                <a:latin typeface="+mj-lt"/>
              </a:rPr>
              <a:t>-</a:t>
            </a:r>
          </a:p>
          <a:p>
            <a:pPr lvl="1"/>
            <a:r>
              <a:rPr lang="en-US" b="1" dirty="0" smtClean="0">
                <a:latin typeface="+mj-lt"/>
              </a:rPr>
              <a:t>              </a:t>
            </a:r>
            <a:r>
              <a:rPr lang="en-US" b="1" i="1" dirty="0" smtClean="0">
                <a:latin typeface="+mj-lt"/>
              </a:rPr>
              <a:t> Women encouraged to concentrate on family life and charity </a:t>
            </a:r>
          </a:p>
          <a:p>
            <a:r>
              <a:rPr lang="en-US" b="1" dirty="0" smtClean="0">
                <a:latin typeface="+mj-lt"/>
              </a:rPr>
              <a:t>                         and other matters assumed to be their expertise.</a:t>
            </a:r>
          </a:p>
          <a:p>
            <a:r>
              <a:rPr lang="en-US" sz="2400" b="1" dirty="0">
                <a:latin typeface="+mj-lt"/>
              </a:rPr>
              <a:t> </a:t>
            </a:r>
            <a:r>
              <a:rPr lang="en-US" sz="2400" b="1" dirty="0" smtClean="0">
                <a:latin typeface="+mj-lt"/>
              </a:rPr>
              <a:t>    </a:t>
            </a:r>
            <a:r>
              <a:rPr lang="en-US" sz="2000" b="1" dirty="0" smtClean="0">
                <a:solidFill>
                  <a:srgbClr val="77933C"/>
                </a:solidFill>
                <a:latin typeface="+mj-lt"/>
              </a:rPr>
              <a:t>In the 18</a:t>
            </a:r>
            <a:r>
              <a:rPr lang="en-US" sz="2000" b="1" baseline="30000" dirty="0" smtClean="0">
                <a:solidFill>
                  <a:srgbClr val="77933C"/>
                </a:solidFill>
                <a:latin typeface="+mj-lt"/>
              </a:rPr>
              <a:t>th</a:t>
            </a:r>
            <a:r>
              <a:rPr lang="en-US" sz="2000" b="1" dirty="0" smtClean="0">
                <a:solidFill>
                  <a:srgbClr val="77933C"/>
                </a:solidFill>
                <a:latin typeface="+mj-lt"/>
              </a:rPr>
              <a:t> century, it was radical to assume women could conduct business alone and preach during worship</a:t>
            </a:r>
            <a:r>
              <a:rPr lang="mr-IN" sz="2000" b="1" dirty="0" smtClean="0">
                <a:solidFill>
                  <a:srgbClr val="77933C"/>
                </a:solidFill>
                <a:latin typeface="+mj-lt"/>
              </a:rPr>
              <a:t>–</a:t>
            </a:r>
            <a:r>
              <a:rPr lang="en-US" sz="2000" b="1" dirty="0" smtClean="0">
                <a:solidFill>
                  <a:srgbClr val="77933C"/>
                </a:solidFill>
                <a:latin typeface="+mj-lt"/>
              </a:rPr>
              <a:t>both practices Quakers encouraged from the first.</a:t>
            </a:r>
            <a:endParaRPr lang="en-US" sz="2000" b="1" dirty="0" smtClean="0">
              <a:latin typeface="+mj-lt"/>
            </a:endParaRPr>
          </a:p>
          <a:p>
            <a:pPr lvl="1" algn="ctr"/>
            <a:r>
              <a:rPr lang="en-US" sz="2000" b="1" dirty="0" smtClean="0">
                <a:solidFill>
                  <a:srgbClr val="77933C"/>
                </a:solidFill>
                <a:latin typeface="+mj-lt"/>
              </a:rPr>
              <a:t>The moveable partitions </a:t>
            </a:r>
            <a:r>
              <a:rPr lang="en-US" sz="2000" b="1" dirty="0" smtClean="0">
                <a:latin typeface="+mj-lt"/>
              </a:rPr>
              <a:t>in many old Friends Meeting Houses</a:t>
            </a:r>
          </a:p>
          <a:p>
            <a:pPr algn="ctr"/>
            <a:r>
              <a:rPr lang="en-US" sz="2000" b="1" dirty="0" smtClean="0">
                <a:latin typeface="+mj-lt"/>
              </a:rPr>
              <a:t>Were put there to divide the men’s and women’s business meetings.</a:t>
            </a:r>
          </a:p>
          <a:p>
            <a:pPr algn="ctr"/>
            <a:r>
              <a:rPr lang="en-US" sz="2000" b="1" dirty="0" smtClean="0">
                <a:solidFill>
                  <a:srgbClr val="77933C"/>
                </a:solidFill>
                <a:latin typeface="+mj-lt"/>
              </a:rPr>
              <a:t>These were raised during worship</a:t>
            </a:r>
            <a:r>
              <a:rPr lang="en-US" sz="2000" b="1" dirty="0" smtClean="0">
                <a:latin typeface="+mj-lt"/>
              </a:rPr>
              <a:t>.</a:t>
            </a:r>
            <a:endParaRPr lang="en-US" sz="2400" b="1" dirty="0" smtClean="0">
              <a:latin typeface="+mj-lt"/>
            </a:endParaRPr>
          </a:p>
          <a:p>
            <a:r>
              <a:rPr lang="en-US" b="1" dirty="0" smtClean="0">
                <a:solidFill>
                  <a:srgbClr val="77933C"/>
                </a:solidFill>
                <a:latin typeface="+mj-lt"/>
              </a:rPr>
              <a:t>1841</a:t>
            </a:r>
            <a:r>
              <a:rPr lang="en-US" b="1" dirty="0" smtClean="0">
                <a:latin typeface="+mj-lt"/>
              </a:rPr>
              <a:t> the 3</a:t>
            </a:r>
            <a:r>
              <a:rPr lang="en-US" b="1" baseline="30000" dirty="0" smtClean="0">
                <a:latin typeface="+mj-lt"/>
              </a:rPr>
              <a:t>rd </a:t>
            </a:r>
            <a:r>
              <a:rPr lang="mr-IN" b="1" baseline="30000" dirty="0" smtClean="0">
                <a:latin typeface="+mj-lt"/>
              </a:rPr>
              <a:t>–</a:t>
            </a:r>
            <a:r>
              <a:rPr lang="en-US" b="1" dirty="0" smtClean="0">
                <a:latin typeface="+mj-lt"/>
              </a:rPr>
              <a:t>and present - West Falmouth Meetinghouse was constructed </a:t>
            </a:r>
            <a:r>
              <a:rPr lang="en-US" dirty="0" smtClean="0">
                <a:latin typeface="+mj-lt"/>
              </a:rPr>
              <a:t>and </a:t>
            </a:r>
          </a:p>
          <a:p>
            <a:r>
              <a:rPr lang="en-US" dirty="0" smtClean="0">
                <a:latin typeface="+mj-lt"/>
              </a:rPr>
              <a:t>				    Friends worshipped in the school house</a:t>
            </a:r>
            <a:r>
              <a:rPr lang="en-US" b="1" dirty="0" smtClean="0">
                <a:latin typeface="+mj-lt"/>
              </a:rPr>
              <a:t>, </a:t>
            </a:r>
          </a:p>
          <a:p>
            <a:r>
              <a:rPr lang="en-US" sz="2000" b="1" dirty="0" smtClean="0">
                <a:latin typeface="+mj-lt"/>
              </a:rPr>
              <a:t>	“It was here,” </a:t>
            </a:r>
            <a:r>
              <a:rPr lang="en-US" sz="2000" dirty="0" smtClean="0">
                <a:solidFill>
                  <a:srgbClr val="E46C0A"/>
                </a:solidFill>
                <a:latin typeface="+mj-lt"/>
              </a:rPr>
              <a:t>says John Dillingham </a:t>
            </a:r>
            <a:r>
              <a:rPr lang="en-US" sz="2000" dirty="0" smtClean="0">
                <a:latin typeface="+mj-lt"/>
              </a:rPr>
              <a:t>“</a:t>
            </a:r>
            <a:r>
              <a:rPr lang="en-US" sz="2000" b="1" dirty="0" smtClean="0">
                <a:latin typeface="+mj-lt"/>
              </a:rPr>
              <a:t>that </a:t>
            </a:r>
            <a:r>
              <a:rPr lang="en-US" sz="2000" b="1" dirty="0" smtClean="0">
                <a:solidFill>
                  <a:schemeClr val="accent3">
                    <a:lumMod val="75000"/>
                  </a:schemeClr>
                </a:solidFill>
                <a:latin typeface="+mj-lt"/>
              </a:rPr>
              <a:t>Elizabeth Dillingham </a:t>
            </a:r>
            <a:r>
              <a:rPr lang="en-US" sz="2000" b="1" dirty="0" smtClean="0">
                <a:latin typeface="+mj-lt"/>
              </a:rPr>
              <a:t>(wife of Stephen)</a:t>
            </a:r>
          </a:p>
          <a:p>
            <a:r>
              <a:rPr lang="en-US" sz="2000" b="1" dirty="0" smtClean="0">
                <a:latin typeface="+mj-lt"/>
              </a:rPr>
              <a:t>		 and </a:t>
            </a:r>
            <a:r>
              <a:rPr lang="en-US" sz="2000" b="1" dirty="0" smtClean="0">
                <a:solidFill>
                  <a:srgbClr val="77933C"/>
                </a:solidFill>
                <a:latin typeface="+mj-lt"/>
              </a:rPr>
              <a:t>Elizabeth Gifford </a:t>
            </a:r>
            <a:r>
              <a:rPr lang="en-US" sz="2000" b="1" dirty="0" smtClean="0">
                <a:latin typeface="+mj-lt"/>
              </a:rPr>
              <a:t>(wife of William) </a:t>
            </a:r>
            <a:r>
              <a:rPr lang="en-US" sz="2000" b="1" dirty="0" smtClean="0">
                <a:solidFill>
                  <a:srgbClr val="77933C"/>
                </a:solidFill>
                <a:latin typeface="+mj-lt"/>
              </a:rPr>
              <a:t>first appeared as preachers</a:t>
            </a:r>
          </a:p>
          <a:p>
            <a:endParaRPr lang="en-US" dirty="0">
              <a:latin typeface="+mj-lt"/>
            </a:endParaRPr>
          </a:p>
        </p:txBody>
      </p:sp>
    </p:spTree>
    <p:extLst>
      <p:ext uri="{BB962C8B-B14F-4D97-AF65-F5344CB8AC3E}">
        <p14:creationId xmlns:p14="http://schemas.microsoft.com/office/powerpoint/2010/main" val="339317873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6_Monthly Meeting of Women Friends 1841-300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2829" y="372766"/>
            <a:ext cx="4464897" cy="5745526"/>
          </a:xfrm>
          <a:prstGeom prst="rect">
            <a:avLst/>
          </a:prstGeom>
        </p:spPr>
      </p:pic>
      <p:pic>
        <p:nvPicPr>
          <p:cNvPr id="5" name="Picture 4" descr="17_Monthly Meeting of Women Friends 1841-300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95882" y="372766"/>
            <a:ext cx="3938447" cy="5335546"/>
          </a:xfrm>
          <a:prstGeom prst="rect">
            <a:avLst/>
          </a:prstGeom>
        </p:spPr>
      </p:pic>
      <p:sp>
        <p:nvSpPr>
          <p:cNvPr id="6" name="TextBox 5"/>
          <p:cNvSpPr txBox="1"/>
          <p:nvPr/>
        </p:nvSpPr>
        <p:spPr>
          <a:xfrm>
            <a:off x="4995882" y="5926311"/>
            <a:ext cx="3999574" cy="646331"/>
          </a:xfrm>
          <a:prstGeom prst="rect">
            <a:avLst/>
          </a:prstGeom>
          <a:noFill/>
        </p:spPr>
        <p:txBody>
          <a:bodyPr wrap="square" rtlCol="0">
            <a:spAutoFit/>
          </a:bodyPr>
          <a:lstStyle/>
          <a:p>
            <a:r>
              <a:rPr lang="en-US" dirty="0" smtClean="0"/>
              <a:t>1841 Sandwich Monthly Meeting of</a:t>
            </a:r>
          </a:p>
          <a:p>
            <a:r>
              <a:rPr lang="en-US" dirty="0" smtClean="0"/>
              <a:t>Women Friends </a:t>
            </a:r>
            <a:endParaRPr lang="en-US" dirty="0"/>
          </a:p>
        </p:txBody>
      </p:sp>
    </p:spTree>
    <p:extLst>
      <p:ext uri="{BB962C8B-B14F-4D97-AF65-F5344CB8AC3E}">
        <p14:creationId xmlns:p14="http://schemas.microsoft.com/office/powerpoint/2010/main" val="28199994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5_Mercy Gifford 1811 agreement00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57709" y="294196"/>
            <a:ext cx="4595963" cy="5212897"/>
          </a:xfrm>
          <a:prstGeom prst="rect">
            <a:avLst/>
          </a:prstGeom>
        </p:spPr>
      </p:pic>
      <p:sp>
        <p:nvSpPr>
          <p:cNvPr id="6" name="TextBox 5"/>
          <p:cNvSpPr txBox="1"/>
          <p:nvPr/>
        </p:nvSpPr>
        <p:spPr>
          <a:xfrm>
            <a:off x="209325" y="294196"/>
            <a:ext cx="4926107" cy="6200928"/>
          </a:xfrm>
          <a:prstGeom prst="rect">
            <a:avLst/>
          </a:prstGeom>
          <a:noFill/>
        </p:spPr>
        <p:txBody>
          <a:bodyPr wrap="square" rtlCol="0">
            <a:spAutoFit/>
          </a:bodyPr>
          <a:lstStyle/>
          <a:p>
            <a:r>
              <a:rPr lang="en-GB" sz="1600" dirty="0"/>
              <a:t>We your Committee </a:t>
            </a:r>
            <a:r>
              <a:rPr lang="en-GB" sz="1600" dirty="0" err="1"/>
              <a:t>coording</a:t>
            </a:r>
            <a:r>
              <a:rPr lang="en-GB" sz="1600" dirty="0"/>
              <a:t> to appointment </a:t>
            </a:r>
            <a:endParaRPr lang="en-US" sz="1600" dirty="0"/>
          </a:p>
          <a:p>
            <a:r>
              <a:rPr lang="en-GB" sz="1600" dirty="0"/>
              <a:t>have taken into consideration the time and </a:t>
            </a:r>
            <a:endParaRPr lang="en-US" sz="1600" dirty="0"/>
          </a:p>
          <a:p>
            <a:r>
              <a:rPr lang="en-GB" sz="1600" dirty="0"/>
              <a:t>places of holding our Monthly Meetings </a:t>
            </a:r>
            <a:endParaRPr lang="en-US" sz="1600" dirty="0"/>
          </a:p>
          <a:p>
            <a:r>
              <a:rPr lang="en-GB" sz="1600" dirty="0"/>
              <a:t>Which are as </a:t>
            </a:r>
            <a:r>
              <a:rPr lang="en-GB" sz="1600" dirty="0" err="1"/>
              <a:t>foloweth</a:t>
            </a:r>
            <a:endParaRPr lang="en-US" sz="1600" dirty="0"/>
          </a:p>
          <a:p>
            <a:r>
              <a:rPr lang="en-GB" sz="1600" dirty="0"/>
              <a:t>All to be held the first </a:t>
            </a:r>
            <a:r>
              <a:rPr lang="en-GB" sz="1600" dirty="0" err="1"/>
              <a:t>Sixday</a:t>
            </a:r>
            <a:r>
              <a:rPr lang="en-GB" sz="1600" dirty="0"/>
              <a:t>/Friday </a:t>
            </a:r>
            <a:endParaRPr lang="en-US" sz="1600" dirty="0"/>
          </a:p>
          <a:p>
            <a:r>
              <a:rPr lang="en-GB" sz="1600" dirty="0"/>
              <a:t>in each Month except them in the</a:t>
            </a:r>
            <a:endParaRPr lang="en-US" sz="1600" dirty="0"/>
          </a:p>
          <a:p>
            <a:r>
              <a:rPr lang="en-GB" sz="1600" dirty="0"/>
              <a:t> </a:t>
            </a:r>
            <a:r>
              <a:rPr lang="en-GB" sz="1600" dirty="0" err="1"/>
              <a:t>th</a:t>
            </a:r>
            <a:endParaRPr lang="en-US" sz="1600" dirty="0"/>
          </a:p>
          <a:p>
            <a:r>
              <a:rPr lang="en-GB" sz="1600" dirty="0"/>
              <a:t>4 : 7: 10: &amp; 12 &amp; 12 months </a:t>
            </a:r>
            <a:endParaRPr lang="en-US" sz="1600" dirty="0"/>
          </a:p>
          <a:p>
            <a:r>
              <a:rPr lang="en-GB" sz="1600" dirty="0"/>
              <a:t>Them in the 4</a:t>
            </a:r>
            <a:r>
              <a:rPr lang="en-GB" sz="1600" baseline="30000" dirty="0"/>
              <a:t>th</a:t>
            </a:r>
            <a:r>
              <a:rPr lang="en-GB" sz="1600" dirty="0"/>
              <a:t> and 12</a:t>
            </a:r>
            <a:r>
              <a:rPr lang="en-GB" sz="1600" baseline="30000" dirty="0"/>
              <a:t>th</a:t>
            </a:r>
            <a:r>
              <a:rPr lang="en-GB" sz="1600" dirty="0"/>
              <a:t> months to be held </a:t>
            </a:r>
            <a:endParaRPr lang="en-US" sz="1600" dirty="0"/>
          </a:p>
          <a:p>
            <a:r>
              <a:rPr lang="en-GB" sz="1600" dirty="0"/>
              <a:t>the 2  day </a:t>
            </a:r>
            <a:r>
              <a:rPr lang="en-GB" sz="1600" dirty="0" err="1"/>
              <a:t>preceeding</a:t>
            </a:r>
            <a:r>
              <a:rPr lang="en-GB" sz="1600" dirty="0"/>
              <a:t> the Quarterly Meeting </a:t>
            </a:r>
            <a:endParaRPr lang="en-US" sz="1600" dirty="0"/>
          </a:p>
          <a:p>
            <a:r>
              <a:rPr lang="en-GB" sz="1600" dirty="0"/>
              <a:t>that in the 7</a:t>
            </a:r>
            <a:r>
              <a:rPr lang="en-GB" sz="1600" baseline="30000" dirty="0"/>
              <a:t>th</a:t>
            </a:r>
            <a:r>
              <a:rPr lang="en-GB" sz="1600" dirty="0"/>
              <a:t> Month to be held the 6 day </a:t>
            </a:r>
            <a:endParaRPr lang="en-US" sz="1600" dirty="0"/>
          </a:p>
          <a:p>
            <a:r>
              <a:rPr lang="en-GB" sz="1600" dirty="0" err="1"/>
              <a:t>preseeding</a:t>
            </a:r>
            <a:r>
              <a:rPr lang="en-GB" sz="1600" dirty="0"/>
              <a:t> the Quarterly </a:t>
            </a:r>
            <a:r>
              <a:rPr lang="en-GB" sz="1600" strike="sngStrike" dirty="0"/>
              <a:t>Meeting</a:t>
            </a:r>
            <a:r>
              <a:rPr lang="en-GB" sz="1600" dirty="0"/>
              <a:t>  held at </a:t>
            </a:r>
            <a:endParaRPr lang="en-US" sz="1600" dirty="0"/>
          </a:p>
          <a:p>
            <a:r>
              <a:rPr lang="en-GB" sz="1600" dirty="0"/>
              <a:t>Nantucket.</a:t>
            </a:r>
            <a:endParaRPr lang="en-US" sz="1600" dirty="0"/>
          </a:p>
          <a:p>
            <a:r>
              <a:rPr lang="en-GB" sz="1600" dirty="0"/>
              <a:t>	And that in the 10</a:t>
            </a:r>
            <a:r>
              <a:rPr lang="en-GB" sz="1600" baseline="30000" dirty="0"/>
              <a:t>th</a:t>
            </a:r>
            <a:r>
              <a:rPr lang="en-GB" sz="1600" dirty="0"/>
              <a:t> Month to be held </a:t>
            </a:r>
            <a:endParaRPr lang="en-US" sz="1600" dirty="0"/>
          </a:p>
          <a:p>
            <a:r>
              <a:rPr lang="en-GB" sz="1600" dirty="0"/>
              <a:t>the day after our Quarterly Meeting  - - -</a:t>
            </a:r>
            <a:endParaRPr lang="en-US" sz="1600" dirty="0"/>
          </a:p>
          <a:p>
            <a:r>
              <a:rPr lang="en-GB" sz="1600" dirty="0"/>
              <a:t>	Proposed that the Monthly Meetings beheld </a:t>
            </a:r>
            <a:endParaRPr lang="en-US" sz="1600" dirty="0"/>
          </a:p>
          <a:p>
            <a:r>
              <a:rPr lang="en-GB" sz="1600" dirty="0"/>
              <a:t>at the following Places and Months</a:t>
            </a:r>
            <a:endParaRPr lang="en-US" sz="1600" dirty="0"/>
          </a:p>
          <a:p>
            <a:r>
              <a:rPr lang="en-GB" sz="1600" dirty="0"/>
              <a:t>At Sandwich the 2: 4: 6:8: 10 &amp; 12 Months</a:t>
            </a:r>
            <a:endParaRPr lang="en-US" sz="1600" dirty="0"/>
          </a:p>
          <a:p>
            <a:r>
              <a:rPr lang="en-GB" sz="1600" dirty="0"/>
              <a:t>At Falmouth the 1: 5: 7 &amp; 9 Months</a:t>
            </a:r>
            <a:endParaRPr lang="en-US" sz="1600" dirty="0"/>
          </a:p>
          <a:p>
            <a:r>
              <a:rPr lang="en-GB" sz="1600" dirty="0"/>
              <a:t>At Yarmouth the 3:11: </a:t>
            </a:r>
            <a:r>
              <a:rPr lang="en-GB" sz="1600" dirty="0" smtClean="0"/>
              <a:t>Months</a:t>
            </a:r>
            <a:endParaRPr lang="en-US" sz="1600" dirty="0"/>
          </a:p>
          <a:p>
            <a:r>
              <a:rPr lang="en-GB" sz="1600" dirty="0"/>
              <a:t>This arrangement approved by our </a:t>
            </a:r>
            <a:endParaRPr lang="en-US" sz="1600" dirty="0"/>
          </a:p>
          <a:p>
            <a:r>
              <a:rPr lang="en-GB" sz="1600" dirty="0"/>
              <a:t>            Quarterly Meeting: the 12 Mo 1811</a:t>
            </a:r>
            <a:endParaRPr lang="en-US" sz="1600" dirty="0"/>
          </a:p>
          <a:p>
            <a:r>
              <a:rPr lang="en-GB" sz="1600" dirty="0"/>
              <a:t>(signed)</a:t>
            </a:r>
            <a:endParaRPr lang="en-US" sz="1600" dirty="0"/>
          </a:p>
          <a:p>
            <a:r>
              <a:rPr lang="en-GB" sz="1600" dirty="0"/>
              <a:t>Mercy Gifford</a:t>
            </a:r>
            <a:endParaRPr lang="en-US" sz="1600" dirty="0"/>
          </a:p>
          <a:p>
            <a:r>
              <a:rPr lang="en-GB" sz="1600" dirty="0"/>
              <a:t> </a:t>
            </a:r>
            <a:r>
              <a:rPr lang="en-GB" sz="1600" dirty="0" smtClean="0"/>
              <a:t>Note</a:t>
            </a:r>
            <a:r>
              <a:rPr lang="en-GB" sz="1600" dirty="0"/>
              <a:t>: in 1657  the Sixth month is now considered </a:t>
            </a:r>
            <a:r>
              <a:rPr lang="en-GB" sz="1600" dirty="0" smtClean="0"/>
              <a:t>August</a:t>
            </a:r>
            <a:endParaRPr lang="en-US" sz="1600" dirty="0"/>
          </a:p>
        </p:txBody>
      </p:sp>
      <p:sp>
        <p:nvSpPr>
          <p:cNvPr id="7" name="TextBox 6"/>
          <p:cNvSpPr txBox="1"/>
          <p:nvPr/>
        </p:nvSpPr>
        <p:spPr>
          <a:xfrm>
            <a:off x="6050398" y="5693927"/>
            <a:ext cx="1755070" cy="646331"/>
          </a:xfrm>
          <a:prstGeom prst="rect">
            <a:avLst/>
          </a:prstGeom>
          <a:noFill/>
        </p:spPr>
        <p:txBody>
          <a:bodyPr wrap="none" rtlCol="0">
            <a:spAutoFit/>
          </a:bodyPr>
          <a:lstStyle/>
          <a:p>
            <a:r>
              <a:rPr lang="en-US" dirty="0" smtClean="0"/>
              <a:t>Mercy Gifford</a:t>
            </a:r>
          </a:p>
          <a:p>
            <a:r>
              <a:rPr lang="en-US" dirty="0" smtClean="0"/>
              <a:t>1811 Agreement</a:t>
            </a:r>
            <a:endParaRPr lang="en-US" dirty="0"/>
          </a:p>
        </p:txBody>
      </p:sp>
    </p:spTree>
    <p:extLst>
      <p:ext uri="{BB962C8B-B14F-4D97-AF65-F5344CB8AC3E}">
        <p14:creationId xmlns:p14="http://schemas.microsoft.com/office/powerpoint/2010/main" val="6392847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88378"/>
          </a:xfrm>
        </p:spPr>
        <p:txBody>
          <a:bodyPr>
            <a:normAutofit fontScale="90000"/>
          </a:bodyPr>
          <a:lstStyle/>
          <a:p>
            <a:r>
              <a:rPr lang="en-US" dirty="0" smtClean="0"/>
              <a:t>April 20, 1775 </a:t>
            </a:r>
            <a:endParaRPr lang="en-US" dirty="0"/>
          </a:p>
        </p:txBody>
      </p:sp>
      <p:sp>
        <p:nvSpPr>
          <p:cNvPr id="4" name="TextBox 3"/>
          <p:cNvSpPr txBox="1"/>
          <p:nvPr/>
        </p:nvSpPr>
        <p:spPr>
          <a:xfrm>
            <a:off x="1118160" y="1353805"/>
            <a:ext cx="6424355" cy="1815882"/>
          </a:xfrm>
          <a:prstGeom prst="rect">
            <a:avLst/>
          </a:prstGeom>
          <a:noFill/>
        </p:spPr>
        <p:txBody>
          <a:bodyPr wrap="none" rtlCol="0">
            <a:spAutoFit/>
          </a:bodyPr>
          <a:lstStyle/>
          <a:p>
            <a:pPr algn="ctr"/>
            <a:r>
              <a:rPr lang="en-US" sz="1600" dirty="0" smtClean="0"/>
              <a:t>Gentlemen: --The barbarous murders committee on our innocent brethren </a:t>
            </a:r>
          </a:p>
          <a:p>
            <a:pPr algn="ctr"/>
            <a:r>
              <a:rPr lang="en-US" sz="1600" dirty="0" smtClean="0"/>
              <a:t>on </a:t>
            </a:r>
            <a:r>
              <a:rPr lang="en-US" sz="1600" b="1" dirty="0" smtClean="0"/>
              <a:t>Wednesday the 19</a:t>
            </a:r>
            <a:r>
              <a:rPr lang="en-US" sz="1600" b="1" baseline="30000" dirty="0" smtClean="0"/>
              <a:t>th</a:t>
            </a:r>
            <a:r>
              <a:rPr lang="en-US" sz="1600" dirty="0" smtClean="0"/>
              <a:t> </a:t>
            </a:r>
            <a:r>
              <a:rPr lang="en-US" sz="1600" dirty="0" err="1" smtClean="0"/>
              <a:t>inst</a:t>
            </a:r>
            <a:r>
              <a:rPr lang="en-US" sz="1600" dirty="0" smtClean="0"/>
              <a:t>, (referring to </a:t>
            </a:r>
            <a:r>
              <a:rPr lang="en-US" sz="1600" b="1" dirty="0" smtClean="0"/>
              <a:t>the battle at Lexington</a:t>
            </a:r>
            <a:r>
              <a:rPr lang="en-US" sz="1600" dirty="0" smtClean="0"/>
              <a:t>)</a:t>
            </a:r>
          </a:p>
          <a:p>
            <a:pPr algn="ctr"/>
            <a:r>
              <a:rPr lang="en-US" sz="1600" dirty="0" smtClean="0"/>
              <a:t> have made it </a:t>
            </a:r>
            <a:r>
              <a:rPr lang="en-US" sz="1600" dirty="0" err="1" smtClean="0"/>
              <a:t>absoutely</a:t>
            </a:r>
            <a:r>
              <a:rPr lang="en-US" sz="1600" dirty="0" smtClean="0"/>
              <a:t> necessary that we immediately</a:t>
            </a:r>
          </a:p>
          <a:p>
            <a:pPr algn="ctr"/>
            <a:r>
              <a:rPr lang="en-US" sz="1600" dirty="0" smtClean="0"/>
              <a:t> raise an army to defend our wives and children</a:t>
            </a:r>
          </a:p>
          <a:p>
            <a:pPr algn="ctr"/>
            <a:r>
              <a:rPr lang="en-US" sz="1600" dirty="0" smtClean="0"/>
              <a:t>From the butchering hands of an inhuman soldiery  ...</a:t>
            </a:r>
          </a:p>
          <a:p>
            <a:pPr algn="ctr"/>
            <a:endParaRPr lang="en-US" sz="1600" dirty="0" smtClean="0"/>
          </a:p>
          <a:p>
            <a:pPr algn="ctr"/>
            <a:r>
              <a:rPr lang="en-US" sz="1600" dirty="0" smtClean="0"/>
              <a:t>The Committee of Safety, Concord, Mass.</a:t>
            </a:r>
            <a:endParaRPr lang="en-US" sz="1600" dirty="0"/>
          </a:p>
        </p:txBody>
      </p:sp>
      <p:sp>
        <p:nvSpPr>
          <p:cNvPr id="5" name="TextBox 4"/>
          <p:cNvSpPr txBox="1"/>
          <p:nvPr/>
        </p:nvSpPr>
        <p:spPr>
          <a:xfrm>
            <a:off x="424917" y="3433362"/>
            <a:ext cx="8261883" cy="2743315"/>
          </a:xfrm>
          <a:prstGeom prst="rect">
            <a:avLst/>
          </a:prstGeom>
          <a:noFill/>
        </p:spPr>
        <p:txBody>
          <a:bodyPr wrap="square" rtlCol="0">
            <a:spAutoFit/>
          </a:bodyPr>
          <a:lstStyle/>
          <a:p>
            <a:pPr algn="ctr">
              <a:lnSpc>
                <a:spcPct val="120000"/>
              </a:lnSpc>
            </a:pPr>
            <a:r>
              <a:rPr lang="en-US" sz="1600" b="1" dirty="0" smtClean="0"/>
              <a:t>April 1779 </a:t>
            </a:r>
            <a:r>
              <a:rPr lang="en-US" sz="1600" dirty="0" smtClean="0"/>
              <a:t> English fleet short of provisions </a:t>
            </a:r>
            <a:r>
              <a:rPr lang="en-US" sz="1600" b="1" dirty="0" smtClean="0"/>
              <a:t>docked at Woods Hole (</a:t>
            </a:r>
            <a:r>
              <a:rPr lang="en-US" sz="1600" b="1" dirty="0" err="1" smtClean="0"/>
              <a:t>Holl</a:t>
            </a:r>
            <a:r>
              <a:rPr lang="en-US" sz="1600" b="1" dirty="0" smtClean="0"/>
              <a:t>)</a:t>
            </a:r>
          </a:p>
          <a:p>
            <a:pPr algn="ctr">
              <a:lnSpc>
                <a:spcPct val="120000"/>
              </a:lnSpc>
            </a:pPr>
            <a:endParaRPr lang="en-US" sz="1600" dirty="0"/>
          </a:p>
          <a:p>
            <a:pPr algn="ctr">
              <a:lnSpc>
                <a:spcPct val="120000"/>
              </a:lnSpc>
            </a:pPr>
            <a:r>
              <a:rPr lang="en-US" sz="1600" b="1" dirty="0" err="1" smtClean="0"/>
              <a:t>Manassah</a:t>
            </a:r>
            <a:r>
              <a:rPr lang="en-US" sz="1600" b="1" dirty="0" smtClean="0"/>
              <a:t> Swift’s wife </a:t>
            </a:r>
            <a:r>
              <a:rPr lang="en-US" sz="1600" dirty="0" smtClean="0"/>
              <a:t>a helpless woman with her children’ (and no man at home)</a:t>
            </a:r>
            <a:br>
              <a:rPr lang="en-US" sz="1600" dirty="0" smtClean="0"/>
            </a:br>
            <a:r>
              <a:rPr lang="en-US" sz="1600" dirty="0" smtClean="0"/>
              <a:t>told the English she had no cheese to sell, and besides they</a:t>
            </a:r>
          </a:p>
          <a:p>
            <a:pPr algn="ctr">
              <a:lnSpc>
                <a:spcPct val="120000"/>
              </a:lnSpc>
            </a:pPr>
            <a:r>
              <a:rPr lang="en-US" sz="1600" dirty="0" smtClean="0"/>
              <a:t>Shouldn’t have a crumb  </a:t>
            </a:r>
            <a:r>
              <a:rPr lang="mr-IN" sz="1600" dirty="0" smtClean="0"/>
              <a:t>…</a:t>
            </a:r>
            <a:r>
              <a:rPr lang="en-US" sz="1600" dirty="0" smtClean="0"/>
              <a:t> </a:t>
            </a:r>
          </a:p>
          <a:p>
            <a:pPr algn="ctr">
              <a:lnSpc>
                <a:spcPct val="120000"/>
              </a:lnSpc>
            </a:pPr>
            <a:r>
              <a:rPr lang="en-US" sz="1600" dirty="0" smtClean="0"/>
              <a:t>They bayonetted her cheeses</a:t>
            </a:r>
          </a:p>
          <a:p>
            <a:pPr algn="ctr">
              <a:lnSpc>
                <a:spcPct val="120000"/>
              </a:lnSpc>
            </a:pPr>
            <a:r>
              <a:rPr lang="en-US" sz="1600" dirty="0" smtClean="0"/>
              <a:t>She called them a </a:t>
            </a:r>
            <a:r>
              <a:rPr lang="en-US" sz="1600" dirty="0" err="1" smtClean="0"/>
              <a:t>valient</a:t>
            </a:r>
            <a:r>
              <a:rPr lang="en-US" sz="1600" dirty="0" smtClean="0"/>
              <a:t> sets indeed—fitted for just two things,</a:t>
            </a:r>
          </a:p>
          <a:p>
            <a:pPr algn="ctr">
              <a:lnSpc>
                <a:spcPct val="120000"/>
              </a:lnSpc>
            </a:pPr>
            <a:r>
              <a:rPr lang="en-US" sz="1600" dirty="0" smtClean="0"/>
              <a:t> to rob hen roosts and make hen-pecked husbands. </a:t>
            </a:r>
          </a:p>
          <a:p>
            <a:pPr algn="ctr">
              <a:lnSpc>
                <a:spcPct val="120000"/>
              </a:lnSpc>
            </a:pPr>
            <a:r>
              <a:rPr lang="en-US" sz="1600" dirty="0" smtClean="0"/>
              <a:t>Page 88 History of Falmouth</a:t>
            </a:r>
            <a:endParaRPr lang="en-US" sz="1600" dirty="0"/>
          </a:p>
        </p:txBody>
      </p:sp>
    </p:spTree>
    <p:extLst>
      <p:ext uri="{BB962C8B-B14F-4D97-AF65-F5344CB8AC3E}">
        <p14:creationId xmlns:p14="http://schemas.microsoft.com/office/powerpoint/2010/main" val="192875622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pic>
        <p:nvPicPr>
          <p:cNvPr id="4" name="Picture 3" descr="WF TIMELINE 1673 TO 187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8101" y="290563"/>
            <a:ext cx="5171463" cy="6171414"/>
          </a:xfrm>
          <a:prstGeom prst="rect">
            <a:avLst/>
          </a:prstGeom>
        </p:spPr>
      </p:pic>
    </p:spTree>
    <p:extLst>
      <p:ext uri="{BB962C8B-B14F-4D97-AF65-F5344CB8AC3E}">
        <p14:creationId xmlns:p14="http://schemas.microsoft.com/office/powerpoint/2010/main" val="6668934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53881"/>
            <a:ext cx="8229600" cy="1488411"/>
          </a:xfrm>
        </p:spPr>
        <p:txBody>
          <a:bodyPr>
            <a:normAutofit/>
          </a:bodyPr>
          <a:lstStyle/>
          <a:p>
            <a:r>
              <a:rPr lang="en-US" sz="3100" dirty="0" smtClean="0"/>
              <a:t>Post Revolutionary decades</a:t>
            </a:r>
            <a:br>
              <a:rPr lang="en-US" sz="3100" dirty="0" smtClean="0"/>
            </a:br>
            <a:r>
              <a:rPr lang="en-US" sz="1800" dirty="0" smtClean="0"/>
              <a:t>Changes is customs of worship occurred throughout America</a:t>
            </a:r>
            <a:br>
              <a:rPr lang="en-US" sz="1800" dirty="0" smtClean="0"/>
            </a:br>
            <a:r>
              <a:rPr lang="en-US" sz="1800" dirty="0" smtClean="0"/>
              <a:t>Calvinism suffered from divisiveness in the 18</a:t>
            </a:r>
            <a:r>
              <a:rPr lang="en-US" sz="1800" baseline="30000" dirty="0" smtClean="0"/>
              <a:t>th</a:t>
            </a:r>
            <a:r>
              <a:rPr lang="en-US" sz="1800" dirty="0" smtClean="0"/>
              <a:t> century, </a:t>
            </a:r>
            <a:br>
              <a:rPr lang="en-US" sz="1800" dirty="0" smtClean="0"/>
            </a:br>
            <a:r>
              <a:rPr lang="en-US" sz="1800" dirty="0" smtClean="0"/>
              <a:t>was assailed by liberalism following the war.</a:t>
            </a:r>
            <a:endParaRPr lang="en-US" sz="1800" dirty="0"/>
          </a:p>
        </p:txBody>
      </p:sp>
      <p:sp>
        <p:nvSpPr>
          <p:cNvPr id="3" name="Content Placeholder 2"/>
          <p:cNvSpPr>
            <a:spLocks noGrp="1"/>
          </p:cNvSpPr>
          <p:nvPr>
            <p:ph idx="1"/>
          </p:nvPr>
        </p:nvSpPr>
        <p:spPr>
          <a:xfrm>
            <a:off x="139550" y="1842292"/>
            <a:ext cx="9004450" cy="4688617"/>
          </a:xfrm>
        </p:spPr>
        <p:txBody>
          <a:bodyPr>
            <a:normAutofit/>
          </a:bodyPr>
          <a:lstStyle/>
          <a:p>
            <a:r>
              <a:rPr lang="en-US" sz="2800" dirty="0" smtClean="0"/>
              <a:t>West Falmouth Friends </a:t>
            </a:r>
            <a:r>
              <a:rPr lang="en-US" sz="2400" dirty="0" smtClean="0"/>
              <a:t>at first resisted the changing climate </a:t>
            </a:r>
          </a:p>
          <a:p>
            <a:pPr lvl="1"/>
            <a:r>
              <a:rPr lang="en-US" sz="2400" dirty="0" smtClean="0"/>
              <a:t>by providing a separate education for their children in </a:t>
            </a:r>
            <a:r>
              <a:rPr lang="en-US" sz="2400" b="1" dirty="0" smtClean="0"/>
              <a:t>1831</a:t>
            </a:r>
            <a:r>
              <a:rPr lang="en-US" sz="2400" dirty="0" smtClean="0"/>
              <a:t> built their own schoolhouse but gave it up in </a:t>
            </a:r>
            <a:r>
              <a:rPr lang="en-US" sz="2400" b="1" dirty="0" smtClean="0"/>
              <a:t>1847</a:t>
            </a:r>
            <a:r>
              <a:rPr lang="en-US" sz="2400" dirty="0" smtClean="0"/>
              <a:t> to attend </a:t>
            </a:r>
            <a:r>
              <a:rPr lang="en-US" sz="2400" b="1" dirty="0" smtClean="0"/>
              <a:t>Schoolhouse No. 5 north of Brick Kiln Road.</a:t>
            </a:r>
            <a:endParaRPr lang="en-US" sz="2400" b="1" dirty="0"/>
          </a:p>
        </p:txBody>
      </p:sp>
      <p:pic>
        <p:nvPicPr>
          <p:cNvPr id="4" name="Picture 3" descr="13_W Falmouth school #500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84368" y="3525852"/>
            <a:ext cx="3848877" cy="2855992"/>
          </a:xfrm>
          <a:prstGeom prst="rect">
            <a:avLst/>
          </a:prstGeom>
        </p:spPr>
      </p:pic>
    </p:spTree>
    <p:extLst>
      <p:ext uri="{BB962C8B-B14F-4D97-AF65-F5344CB8AC3E}">
        <p14:creationId xmlns:p14="http://schemas.microsoft.com/office/powerpoint/2010/main" val="422951843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4_quaker school now 536 w fal hwy.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88642" y="1053084"/>
            <a:ext cx="4585716" cy="3227832"/>
          </a:xfrm>
          <a:prstGeom prst="rect">
            <a:avLst/>
          </a:prstGeom>
        </p:spPr>
      </p:pic>
      <p:sp>
        <p:nvSpPr>
          <p:cNvPr id="5" name="Rectangle 4"/>
          <p:cNvSpPr/>
          <p:nvPr/>
        </p:nvSpPr>
        <p:spPr>
          <a:xfrm>
            <a:off x="2643161" y="5149334"/>
            <a:ext cx="3931522" cy="369332"/>
          </a:xfrm>
          <a:prstGeom prst="rect">
            <a:avLst/>
          </a:prstGeom>
        </p:spPr>
        <p:txBody>
          <a:bodyPr wrap="none">
            <a:spAutoFit/>
          </a:bodyPr>
          <a:lstStyle/>
          <a:p>
            <a:r>
              <a:rPr lang="en-US" dirty="0" err="1" smtClean="0"/>
              <a:t>quaker</a:t>
            </a:r>
            <a:r>
              <a:rPr lang="en-US" dirty="0" smtClean="0"/>
              <a:t> </a:t>
            </a:r>
            <a:r>
              <a:rPr lang="en-US" dirty="0"/>
              <a:t>school now 536 w </a:t>
            </a:r>
            <a:r>
              <a:rPr lang="en-US" dirty="0" err="1" smtClean="0"/>
              <a:t>falmouth</a:t>
            </a:r>
            <a:r>
              <a:rPr lang="en-US" dirty="0" smtClean="0"/>
              <a:t> </a:t>
            </a:r>
            <a:r>
              <a:rPr lang="en-US" dirty="0" err="1"/>
              <a:t>hwy</a:t>
            </a:r>
            <a:endParaRPr lang="en-US" dirty="0"/>
          </a:p>
        </p:txBody>
      </p:sp>
    </p:spTree>
    <p:extLst>
      <p:ext uri="{BB962C8B-B14F-4D97-AF65-F5344CB8AC3E}">
        <p14:creationId xmlns:p14="http://schemas.microsoft.com/office/powerpoint/2010/main" val="60591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8632" y="274639"/>
            <a:ext cx="8418167" cy="241762"/>
          </a:xfrm>
        </p:spPr>
        <p:txBody>
          <a:bodyPr>
            <a:normAutofit fontScale="90000"/>
          </a:bodyPr>
          <a:lstStyle/>
          <a:p>
            <a:r>
              <a:rPr lang="en-US" dirty="0" smtClean="0"/>
              <a:t/>
            </a:r>
            <a:br>
              <a:rPr lang="en-US" dirty="0" smtClean="0"/>
            </a:br>
            <a:r>
              <a:rPr lang="en-US" sz="3100" dirty="0" smtClean="0"/>
              <a:t>West Falmouth Friends</a:t>
            </a:r>
            <a:r>
              <a:rPr lang="en-US" dirty="0" smtClean="0"/>
              <a:t/>
            </a:r>
            <a:br>
              <a:rPr lang="en-US" dirty="0" smtClean="0"/>
            </a:br>
            <a:endParaRPr lang="en-US" sz="3100" dirty="0"/>
          </a:p>
        </p:txBody>
      </p:sp>
      <p:sp>
        <p:nvSpPr>
          <p:cNvPr id="4" name="TextBox 3"/>
          <p:cNvSpPr txBox="1"/>
          <p:nvPr/>
        </p:nvSpPr>
        <p:spPr>
          <a:xfrm>
            <a:off x="268632" y="795535"/>
            <a:ext cx="8418167" cy="3170099"/>
          </a:xfrm>
          <a:prstGeom prst="rect">
            <a:avLst/>
          </a:prstGeom>
          <a:noFill/>
        </p:spPr>
        <p:txBody>
          <a:bodyPr wrap="square" rtlCol="0">
            <a:spAutoFit/>
          </a:bodyPr>
          <a:lstStyle/>
          <a:p>
            <a:r>
              <a:rPr lang="en-US" b="1" dirty="0" smtClean="0">
                <a:solidFill>
                  <a:srgbClr val="E46C0A"/>
                </a:solidFill>
              </a:rPr>
              <a:t>List </a:t>
            </a:r>
            <a:r>
              <a:rPr lang="en-US" b="1" dirty="0">
                <a:solidFill>
                  <a:srgbClr val="E46C0A"/>
                </a:solidFill>
              </a:rPr>
              <a:t>of preachers  </a:t>
            </a:r>
            <a:r>
              <a:rPr lang="en-US" b="1" dirty="0"/>
              <a:t>recorded as </a:t>
            </a:r>
            <a:r>
              <a:rPr lang="en-US" b="1" dirty="0" smtClean="0"/>
              <a:t>ministers</a:t>
            </a:r>
          </a:p>
          <a:p>
            <a:pPr marL="342900" indent="-342900">
              <a:buFont typeface="Arial"/>
              <a:buChar char="•"/>
            </a:pPr>
            <a:r>
              <a:rPr lang="en-US" sz="1400" dirty="0" smtClean="0"/>
              <a:t>1816	Browning Swift</a:t>
            </a:r>
          </a:p>
          <a:p>
            <a:pPr marL="342900" indent="-342900">
              <a:buFont typeface="Arial"/>
              <a:buChar char="•"/>
            </a:pPr>
            <a:r>
              <a:rPr lang="en-US" sz="1400" b="1" dirty="0" smtClean="0">
                <a:solidFill>
                  <a:srgbClr val="E46C0A"/>
                </a:solidFill>
              </a:rPr>
              <a:t>1818 	Susan Swift</a:t>
            </a:r>
          </a:p>
          <a:p>
            <a:pPr marL="342900" indent="-342900">
              <a:buFont typeface="Arial"/>
              <a:buChar char="•"/>
            </a:pPr>
            <a:r>
              <a:rPr lang="en-US" sz="1400" dirty="0" smtClean="0"/>
              <a:t>1827	Joshua Swift</a:t>
            </a:r>
          </a:p>
          <a:p>
            <a:pPr marL="342900" indent="-342900">
              <a:buFont typeface="Arial"/>
              <a:buChar char="•"/>
            </a:pPr>
            <a:r>
              <a:rPr lang="en-US" sz="1400" dirty="0" smtClean="0"/>
              <a:t>1827	William Gifford</a:t>
            </a:r>
          </a:p>
          <a:p>
            <a:pPr marL="342900" indent="-342900">
              <a:buFont typeface="Arial"/>
              <a:buChar char="•"/>
            </a:pPr>
            <a:r>
              <a:rPr lang="en-US" sz="1400" dirty="0" smtClean="0"/>
              <a:t>1801	John R. Davis (he came from New Bedford Monthly Meeting)</a:t>
            </a:r>
          </a:p>
          <a:p>
            <a:pPr marL="342900" indent="-342900">
              <a:buFont typeface="Arial"/>
              <a:buChar char="•"/>
            </a:pPr>
            <a:r>
              <a:rPr lang="en-US" sz="1400" b="1" dirty="0" smtClean="0">
                <a:solidFill>
                  <a:srgbClr val="E46C0A"/>
                </a:solidFill>
              </a:rPr>
              <a:t>1829 	</a:t>
            </a:r>
            <a:r>
              <a:rPr lang="en-US" sz="1400" b="1" dirty="0" err="1" smtClean="0">
                <a:solidFill>
                  <a:srgbClr val="E46C0A"/>
                </a:solidFill>
              </a:rPr>
              <a:t>Huldah</a:t>
            </a:r>
            <a:r>
              <a:rPr lang="en-US" sz="1400" b="1" dirty="0" smtClean="0">
                <a:solidFill>
                  <a:srgbClr val="E46C0A"/>
                </a:solidFill>
              </a:rPr>
              <a:t> Gifford</a:t>
            </a:r>
          </a:p>
          <a:p>
            <a:pPr marL="342900" indent="-342900">
              <a:buFont typeface="Arial"/>
              <a:buChar char="•"/>
            </a:pPr>
            <a:r>
              <a:rPr lang="en-US" sz="1400" dirty="0" smtClean="0"/>
              <a:t>1846  	Newell Hoxie (originally Sandwich)</a:t>
            </a:r>
          </a:p>
          <a:p>
            <a:pPr marL="342900" indent="-342900">
              <a:buFont typeface="Arial"/>
              <a:buChar char="•"/>
            </a:pPr>
            <a:r>
              <a:rPr lang="en-US" sz="1400" b="1" dirty="0" smtClean="0">
                <a:solidFill>
                  <a:srgbClr val="E46C0A"/>
                </a:solidFill>
              </a:rPr>
              <a:t>1849      Elizabeth Gifford</a:t>
            </a:r>
          </a:p>
          <a:p>
            <a:pPr marL="342900" indent="-342900">
              <a:buFont typeface="Arial"/>
              <a:buChar char="•"/>
            </a:pPr>
            <a:r>
              <a:rPr lang="en-US" sz="1400" b="1" dirty="0" smtClean="0"/>
              <a:t>18</a:t>
            </a:r>
            <a:r>
              <a:rPr lang="en-US" sz="1400" b="1" dirty="0" smtClean="0">
                <a:solidFill>
                  <a:srgbClr val="E46C0A"/>
                </a:solidFill>
              </a:rPr>
              <a:t>51	Mary Hoag</a:t>
            </a:r>
          </a:p>
          <a:p>
            <a:pPr marL="342900" indent="-342900">
              <a:buFont typeface="Arial"/>
              <a:buChar char="•"/>
            </a:pPr>
            <a:r>
              <a:rPr lang="en-US" sz="1400" b="1" dirty="0" smtClean="0">
                <a:solidFill>
                  <a:srgbClr val="E46C0A"/>
                </a:solidFill>
              </a:rPr>
              <a:t>1851 	Elizabeth G, Dillingham</a:t>
            </a:r>
          </a:p>
          <a:p>
            <a:pPr marL="342900" indent="-342900">
              <a:buFont typeface="Arial"/>
              <a:buChar char="•"/>
            </a:pPr>
            <a:r>
              <a:rPr lang="en-US" sz="1400" b="1" dirty="0" smtClean="0">
                <a:solidFill>
                  <a:srgbClr val="E46C0A"/>
                </a:solidFill>
              </a:rPr>
              <a:t>1867	Lois B. Gifford</a:t>
            </a:r>
          </a:p>
          <a:p>
            <a:pPr marL="342900" indent="-342900">
              <a:buFont typeface="Arial"/>
              <a:buChar char="•"/>
            </a:pPr>
            <a:r>
              <a:rPr lang="en-US" sz="1400" b="1" dirty="0" smtClean="0">
                <a:solidFill>
                  <a:srgbClr val="E46C0A"/>
                </a:solidFill>
              </a:rPr>
              <a:t>1867	Charity G. Dillingham (now </a:t>
            </a:r>
            <a:r>
              <a:rPr lang="en-US" sz="1400" b="1" dirty="0" err="1" smtClean="0">
                <a:solidFill>
                  <a:srgbClr val="E46C0A"/>
                </a:solidFill>
              </a:rPr>
              <a:t>Chace</a:t>
            </a:r>
            <a:r>
              <a:rPr lang="en-US" sz="1400" b="1" dirty="0" smtClean="0">
                <a:solidFill>
                  <a:srgbClr val="E46C0A"/>
                </a:solidFill>
              </a:rPr>
              <a:t>)</a:t>
            </a:r>
          </a:p>
          <a:p>
            <a:pPr marL="342900" indent="-342900">
              <a:buFont typeface="Arial"/>
              <a:buChar char="•"/>
            </a:pPr>
            <a:r>
              <a:rPr lang="en-US" sz="1400" dirty="0" smtClean="0"/>
              <a:t>1870	Daniel Swift</a:t>
            </a:r>
          </a:p>
        </p:txBody>
      </p:sp>
      <p:sp>
        <p:nvSpPr>
          <p:cNvPr id="5" name="TextBox 4"/>
          <p:cNvSpPr txBox="1"/>
          <p:nvPr/>
        </p:nvSpPr>
        <p:spPr>
          <a:xfrm>
            <a:off x="261479" y="3967839"/>
            <a:ext cx="8418167" cy="2400657"/>
          </a:xfrm>
          <a:prstGeom prst="rect">
            <a:avLst/>
          </a:prstGeom>
          <a:noFill/>
        </p:spPr>
        <p:txBody>
          <a:bodyPr wrap="square" rtlCol="0">
            <a:spAutoFit/>
          </a:bodyPr>
          <a:lstStyle/>
          <a:p>
            <a:r>
              <a:rPr lang="en-US" b="1" dirty="0" smtClean="0">
                <a:solidFill>
                  <a:srgbClr val="E46C0A"/>
                </a:solidFill>
              </a:rPr>
              <a:t>Clerks</a:t>
            </a:r>
            <a:r>
              <a:rPr lang="en-US" b="1" dirty="0" smtClean="0"/>
              <a:t> of Sandwich monthly Meeting who were </a:t>
            </a:r>
            <a:r>
              <a:rPr lang="en-US" b="1" dirty="0" smtClean="0">
                <a:solidFill>
                  <a:srgbClr val="E46C0A"/>
                </a:solidFill>
              </a:rPr>
              <a:t>Falmouth residents</a:t>
            </a:r>
            <a:r>
              <a:rPr lang="en-US" b="1" dirty="0" smtClean="0"/>
              <a:t>:</a:t>
            </a:r>
          </a:p>
          <a:p>
            <a:r>
              <a:rPr lang="en-US" sz="1400" dirty="0" smtClean="0"/>
              <a:t>Benjamin Swift (1745-47); Daniel Bowman (1796-98) + (1810-11); Prince Gifford (1798-1801); William Gifford (1811-14) + (1817-23); Prince Gifford, </a:t>
            </a:r>
            <a:r>
              <a:rPr lang="en-US" sz="1400" dirty="0" err="1" smtClean="0"/>
              <a:t>jr</a:t>
            </a:r>
            <a:r>
              <a:rPr lang="en-US" sz="1400" dirty="0" smtClean="0"/>
              <a:t> (1814-17); Daniel Swift (1823-31): Stephen Dillingham (1831-35); Newell Hoxie (1835-49); Arnold Gifford (1861-72); </a:t>
            </a:r>
            <a:r>
              <a:rPr lang="en-US" sz="1400" dirty="0" err="1" smtClean="0"/>
              <a:t>Meltiah</a:t>
            </a:r>
            <a:r>
              <a:rPr lang="en-US" sz="1400" dirty="0" smtClean="0"/>
              <a:t> Gifford (1872-84); James E Gifford (1884 to present time.)</a:t>
            </a:r>
          </a:p>
          <a:p>
            <a:r>
              <a:rPr lang="en-US" dirty="0" smtClean="0"/>
              <a:t>Page 194 History of Barnstable County (Falmouth Library)</a:t>
            </a:r>
          </a:p>
          <a:p>
            <a:endParaRPr lang="en-US" b="1" dirty="0" smtClean="0">
              <a:solidFill>
                <a:srgbClr val="E46C0A"/>
              </a:solidFill>
            </a:endParaRPr>
          </a:p>
          <a:p>
            <a:r>
              <a:rPr lang="en-US" b="1" dirty="0" smtClean="0"/>
              <a:t>The only </a:t>
            </a:r>
            <a:r>
              <a:rPr lang="en-US" b="1" dirty="0" smtClean="0">
                <a:solidFill>
                  <a:srgbClr val="E46C0A"/>
                </a:solidFill>
              </a:rPr>
              <a:t>Clerks of the women’s monthly meeting, </a:t>
            </a:r>
            <a:r>
              <a:rPr lang="en-US" b="1" dirty="0" smtClean="0">
                <a:solidFill>
                  <a:srgbClr val="000000"/>
                </a:solidFill>
              </a:rPr>
              <a:t>f</a:t>
            </a:r>
            <a:r>
              <a:rPr lang="en-US" b="1" dirty="0" smtClean="0">
                <a:solidFill>
                  <a:srgbClr val="E46C0A"/>
                </a:solidFill>
              </a:rPr>
              <a:t>r</a:t>
            </a:r>
            <a:r>
              <a:rPr lang="en-US" b="1" dirty="0" smtClean="0">
                <a:solidFill>
                  <a:srgbClr val="000000"/>
                </a:solidFill>
              </a:rPr>
              <a:t>om Falmouth since 1849:</a:t>
            </a:r>
          </a:p>
          <a:p>
            <a:r>
              <a:rPr lang="en-US" b="1" dirty="0" smtClean="0"/>
              <a:t>1849-50  + 1852-54 	</a:t>
            </a:r>
            <a:r>
              <a:rPr lang="en-US" b="1" dirty="0" err="1" smtClean="0"/>
              <a:t>Hepza</a:t>
            </a:r>
            <a:r>
              <a:rPr lang="en-US" b="1" dirty="0" smtClean="0"/>
              <a:t> </a:t>
            </a:r>
            <a:r>
              <a:rPr lang="en-US" b="1" dirty="0"/>
              <a:t>Swift </a:t>
            </a:r>
            <a:endParaRPr lang="en-US" b="1" dirty="0" smtClean="0"/>
          </a:p>
          <a:p>
            <a:r>
              <a:rPr lang="en-US" b="1" dirty="0" smtClean="0"/>
              <a:t>1869-76				</a:t>
            </a:r>
            <a:r>
              <a:rPr lang="en-US" b="1" dirty="0" err="1" smtClean="0"/>
              <a:t>Huldah</a:t>
            </a:r>
            <a:r>
              <a:rPr lang="en-US" b="1" dirty="0" smtClean="0"/>
              <a:t> Gifford</a:t>
            </a:r>
            <a:endParaRPr lang="en-US" b="1" dirty="0"/>
          </a:p>
        </p:txBody>
      </p:sp>
    </p:spTree>
    <p:extLst>
      <p:ext uri="{BB962C8B-B14F-4D97-AF65-F5344CB8AC3E}">
        <p14:creationId xmlns:p14="http://schemas.microsoft.com/office/powerpoint/2010/main" val="421465180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pic>
        <p:nvPicPr>
          <p:cNvPr id="4" name="Picture 3" descr="WF TIMELINE 1880 TO 1998.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8102" y="423777"/>
            <a:ext cx="5277148" cy="5889910"/>
          </a:xfrm>
          <a:prstGeom prst="rect">
            <a:avLst/>
          </a:prstGeom>
        </p:spPr>
      </p:pic>
    </p:spTree>
    <p:extLst>
      <p:ext uri="{BB962C8B-B14F-4D97-AF65-F5344CB8AC3E}">
        <p14:creationId xmlns:p14="http://schemas.microsoft.com/office/powerpoint/2010/main" val="44313810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479667" y="3244334"/>
            <a:ext cx="184666" cy="369332"/>
          </a:xfrm>
          <a:prstGeom prst="rect">
            <a:avLst/>
          </a:prstGeom>
        </p:spPr>
        <p:txBody>
          <a:bodyPr wrap="none">
            <a:spAutoFit/>
          </a:bodyPr>
          <a:lstStyle/>
          <a:p>
            <a:r>
              <a:rPr lang="en-US" dirty="0" smtClean="0"/>
              <a:t> </a:t>
            </a:r>
            <a:endParaRPr lang="en-US" dirty="0"/>
          </a:p>
        </p:txBody>
      </p:sp>
      <p:pic>
        <p:nvPicPr>
          <p:cNvPr id="6" name="Picture 5" descr="Charles-B.-Ray-nypl.digitalcollections.7f57f98f-c629-98dd-e040-e00a1806352e.001.w.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89563" y="173753"/>
            <a:ext cx="2827670" cy="4840156"/>
          </a:xfrm>
          <a:prstGeom prst="rect">
            <a:avLst/>
          </a:prstGeom>
        </p:spPr>
      </p:pic>
      <p:sp>
        <p:nvSpPr>
          <p:cNvPr id="7" name="Rectangle 6"/>
          <p:cNvSpPr/>
          <p:nvPr/>
        </p:nvSpPr>
        <p:spPr>
          <a:xfrm>
            <a:off x="190090" y="173753"/>
            <a:ext cx="5745968" cy="6709528"/>
          </a:xfrm>
          <a:prstGeom prst="rect">
            <a:avLst/>
          </a:prstGeom>
        </p:spPr>
        <p:txBody>
          <a:bodyPr wrap="square">
            <a:spAutoFit/>
          </a:bodyPr>
          <a:lstStyle/>
          <a:p>
            <a:r>
              <a:rPr lang="en-US" b="1" dirty="0" smtClean="0">
                <a:solidFill>
                  <a:srgbClr val="FF0000"/>
                </a:solidFill>
              </a:rPr>
              <a:t>ACCURACY QUESTIONABLE re: not </a:t>
            </a:r>
            <a:r>
              <a:rPr lang="en-US" b="1" dirty="0" err="1" smtClean="0">
                <a:solidFill>
                  <a:srgbClr val="FF0000"/>
                </a:solidFill>
              </a:rPr>
              <a:t>Annes</a:t>
            </a:r>
            <a:r>
              <a:rPr lang="en-US" b="1" dirty="0" smtClean="0">
                <a:solidFill>
                  <a:srgbClr val="FF0000"/>
                </a:solidFill>
              </a:rPr>
              <a:t> but her mother</a:t>
            </a:r>
          </a:p>
          <a:p>
            <a:r>
              <a:rPr lang="en-US" b="1" dirty="0" smtClean="0"/>
              <a:t>ABOLITIONISTS about 1839-1840, 73 Falmouth women signed a petition for the abolition of slavery. 2 </a:t>
            </a:r>
            <a:r>
              <a:rPr lang="en-US" b="1" dirty="0"/>
              <a:t>signers were free black women</a:t>
            </a:r>
            <a:r>
              <a:rPr lang="en-US" b="1" dirty="0" smtClean="0"/>
              <a:t>: Rhoda </a:t>
            </a:r>
            <a:r>
              <a:rPr lang="en-US" b="1" dirty="0"/>
              <a:t>Hammond </a:t>
            </a:r>
            <a:r>
              <a:rPr lang="en-US" b="1" dirty="0" smtClean="0"/>
              <a:t>+  </a:t>
            </a:r>
            <a:r>
              <a:rPr lang="en-US" b="1" dirty="0" err="1"/>
              <a:t>Annes</a:t>
            </a:r>
            <a:r>
              <a:rPr lang="en-US" b="1" dirty="0"/>
              <a:t> Ray. </a:t>
            </a:r>
            <a:r>
              <a:rPr lang="en-US" sz="1600" dirty="0" smtClean="0"/>
              <a:t>Little </a:t>
            </a:r>
            <a:r>
              <a:rPr lang="en-US" sz="1600" dirty="0"/>
              <a:t>is known about Rhoda, but </a:t>
            </a:r>
            <a:r>
              <a:rPr lang="en-US" sz="1600" b="1" dirty="0" err="1"/>
              <a:t>Annes</a:t>
            </a:r>
            <a:r>
              <a:rPr lang="en-US" sz="1600" b="1" dirty="0"/>
              <a:t> </a:t>
            </a:r>
            <a:r>
              <a:rPr lang="en-US" sz="1600" dirty="0"/>
              <a:t>raised a distinguished family. Her son was a hero of the underground railroad, and she lived to see the ratification of the 13th amendment abolishing slavery. She also inspired a local </a:t>
            </a:r>
            <a:r>
              <a:rPr lang="en-US" sz="1600" dirty="0" smtClean="0"/>
              <a:t>legend.</a:t>
            </a:r>
          </a:p>
          <a:p>
            <a:r>
              <a:rPr lang="en-US" sz="1600" dirty="0" smtClean="0"/>
              <a:t> </a:t>
            </a:r>
            <a:r>
              <a:rPr lang="en-US" sz="1400" b="1" dirty="0" smtClean="0"/>
              <a:t>A story has been passed down in Falmouth </a:t>
            </a:r>
            <a:r>
              <a:rPr lang="en-US" sz="1400" dirty="0" smtClean="0"/>
              <a:t>that the young </a:t>
            </a:r>
            <a:r>
              <a:rPr lang="en-US" sz="1400" dirty="0" err="1" smtClean="0"/>
              <a:t>Annes</a:t>
            </a:r>
            <a:r>
              <a:rPr lang="en-US" sz="1400" dirty="0" smtClean="0"/>
              <a:t> was a slave, brought to town on a sailing trip with her </a:t>
            </a:r>
            <a:r>
              <a:rPr lang="en-US" sz="1400" dirty="0" err="1" smtClean="0"/>
              <a:t>souther</a:t>
            </a:r>
            <a:r>
              <a:rPr lang="en-US" sz="1400" dirty="0" smtClean="0"/>
              <a:t> “master”. While he conducted business with Squire Palmer, whose home served as the post office, </a:t>
            </a:r>
            <a:r>
              <a:rPr lang="en-US" sz="1400" dirty="0" err="1" smtClean="0"/>
              <a:t>Annes</a:t>
            </a:r>
            <a:r>
              <a:rPr lang="en-US" sz="1400" dirty="0" smtClean="0"/>
              <a:t> went to the kitchen and was hidden inside a barrel by the Palmer women. The southerner couldn’t find her before the tide turned, so he left her behind to start a new life in Falmouth. </a:t>
            </a:r>
          </a:p>
          <a:p>
            <a:r>
              <a:rPr lang="en-US" sz="1400" b="1" dirty="0" smtClean="0"/>
              <a:t>Though this story may have a grain of truth, some of the details just don’t add up</a:t>
            </a:r>
            <a:r>
              <a:rPr lang="en-US" sz="1400" dirty="0" smtClean="0"/>
              <a:t>. </a:t>
            </a:r>
            <a:r>
              <a:rPr lang="en-US" sz="1400" b="1" dirty="0" smtClean="0"/>
              <a:t>What we know about </a:t>
            </a:r>
            <a:r>
              <a:rPr lang="en-US" sz="1400" b="1" dirty="0" err="1" smtClean="0"/>
              <a:t>Annes</a:t>
            </a:r>
            <a:r>
              <a:rPr lang="en-US" sz="1400" b="1" dirty="0" smtClean="0"/>
              <a:t> is far more interesting.</a:t>
            </a:r>
            <a:r>
              <a:rPr lang="en-US" sz="1400" dirty="0" smtClean="0"/>
              <a:t> </a:t>
            </a:r>
            <a:r>
              <a:rPr lang="en-US" sz="1400" dirty="0" err="1" smtClean="0"/>
              <a:t>Annes</a:t>
            </a:r>
            <a:r>
              <a:rPr lang="en-US" sz="1400" dirty="0" smtClean="0"/>
              <a:t> lived in Falmouth with a black family named Harrington. She was probably related to them by blood or adoption. She got married her on March 30, 1806, to Joseph Ray of Westerly, Rhode Island. Joseph’s fathers, Thomas has been noted on the 1790 Census as an “Indian”. The Ray family history tells us that Thomas has African ancestry as well. </a:t>
            </a:r>
            <a:r>
              <a:rPr lang="en-US" sz="1400" b="1" dirty="0" smtClean="0"/>
              <a:t>Joseph and </a:t>
            </a:r>
            <a:r>
              <a:rPr lang="en-US" sz="1400" b="1" dirty="0" err="1" smtClean="0"/>
              <a:t>Annes</a:t>
            </a:r>
            <a:r>
              <a:rPr lang="en-US" sz="1400" b="1" dirty="0" smtClean="0"/>
              <a:t> settled in a house on Main Street</a:t>
            </a:r>
            <a:r>
              <a:rPr lang="en-US" sz="1400" dirty="0" smtClean="0"/>
              <a:t>, about where Eastman’s/Ace Hardware is today. Joseph worked as a mail carrier</a:t>
            </a:r>
            <a:r>
              <a:rPr lang="en-US" sz="1600" b="1" dirty="0" smtClean="0"/>
              <a:t>. Among their seven children, Charles </a:t>
            </a:r>
            <a:r>
              <a:rPr lang="en-US" sz="1600" b="1" dirty="0" err="1" smtClean="0"/>
              <a:t>Bennet</a:t>
            </a:r>
            <a:r>
              <a:rPr lang="en-US" sz="1600" b="1" dirty="0" smtClean="0"/>
              <a:t> Ray </a:t>
            </a:r>
            <a:r>
              <a:rPr lang="en-US" sz="1600" dirty="0" smtClean="0"/>
              <a:t>(12.24.1806) became a big name in the Underground Railroad; he moved to NY City, became a reverend involved with the anti-slavery movement (1833) forming the American Anti-Slavery Society. Took in escaped slaves into his home and by 1939 the sole editor of </a:t>
            </a:r>
            <a:r>
              <a:rPr lang="en-US" sz="1600" u="sng" dirty="0" smtClean="0"/>
              <a:t>The Colored American </a:t>
            </a:r>
            <a:r>
              <a:rPr lang="en-US" sz="1600" dirty="0" smtClean="0"/>
              <a:t>suspended in </a:t>
            </a:r>
            <a:r>
              <a:rPr lang="en-US" sz="1600" u="sng" dirty="0" smtClean="0"/>
              <a:t>1842.</a:t>
            </a:r>
          </a:p>
        </p:txBody>
      </p:sp>
    </p:spTree>
    <p:extLst>
      <p:ext uri="{BB962C8B-B14F-4D97-AF65-F5344CB8AC3E}">
        <p14:creationId xmlns:p14="http://schemas.microsoft.com/office/powerpoint/2010/main" val="245054384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0578" y="274638"/>
            <a:ext cx="6879805" cy="794081"/>
          </a:xfrm>
        </p:spPr>
        <p:txBody>
          <a:bodyPr>
            <a:normAutofit fontScale="90000"/>
          </a:bodyPr>
          <a:lstStyle/>
          <a:p>
            <a:r>
              <a:rPr lang="en-US" sz="4000" dirty="0" smtClean="0"/>
              <a:t>QUAKERS in WEST FALMOUTH</a:t>
            </a:r>
            <a:br>
              <a:rPr lang="en-US" sz="4000" dirty="0" smtClean="0"/>
            </a:br>
            <a:r>
              <a:rPr lang="en-US" sz="2700" dirty="0" smtClean="0"/>
              <a:t>Mary </a:t>
            </a:r>
            <a:r>
              <a:rPr lang="en-US" sz="2700" dirty="0" err="1" smtClean="0"/>
              <a:t>Mangelsdorf</a:t>
            </a:r>
            <a:endParaRPr lang="en-US" sz="2700" dirty="0"/>
          </a:p>
        </p:txBody>
      </p:sp>
      <p:sp>
        <p:nvSpPr>
          <p:cNvPr id="5" name="TextBox 4"/>
          <p:cNvSpPr txBox="1"/>
          <p:nvPr/>
        </p:nvSpPr>
        <p:spPr>
          <a:xfrm>
            <a:off x="0" y="1068720"/>
            <a:ext cx="8987006" cy="5479963"/>
          </a:xfrm>
          <a:prstGeom prst="rect">
            <a:avLst/>
          </a:prstGeom>
          <a:noFill/>
        </p:spPr>
        <p:txBody>
          <a:bodyPr wrap="square" rtlCol="0">
            <a:spAutoFit/>
          </a:bodyPr>
          <a:lstStyle/>
          <a:p>
            <a:pPr algn="ctr">
              <a:lnSpc>
                <a:spcPct val="130000"/>
              </a:lnSpc>
            </a:pPr>
            <a:r>
              <a:rPr lang="en-US" dirty="0" smtClean="0">
                <a:solidFill>
                  <a:srgbClr val="984807"/>
                </a:solidFill>
              </a:rPr>
              <a:t>“</a:t>
            </a:r>
            <a:r>
              <a:rPr lang="en-US" b="1" dirty="0" smtClean="0">
                <a:solidFill>
                  <a:srgbClr val="984807"/>
                </a:solidFill>
              </a:rPr>
              <a:t>In New England Quakers were punished with particular severity, </a:t>
            </a:r>
          </a:p>
          <a:p>
            <a:pPr algn="ctr">
              <a:lnSpc>
                <a:spcPct val="130000"/>
              </a:lnSpc>
            </a:pPr>
            <a:r>
              <a:rPr lang="en-US" b="1" dirty="0" smtClean="0">
                <a:solidFill>
                  <a:srgbClr val="984807"/>
                </a:solidFill>
              </a:rPr>
              <a:t>because the Puritans and Pilgrims had come here to establish not freedom of religion</a:t>
            </a:r>
          </a:p>
          <a:p>
            <a:pPr algn="ctr">
              <a:lnSpc>
                <a:spcPct val="130000"/>
              </a:lnSpc>
            </a:pPr>
            <a:r>
              <a:rPr lang="en-US" dirty="0" smtClean="0">
                <a:solidFill>
                  <a:srgbClr val="984807"/>
                </a:solidFill>
              </a:rPr>
              <a:t>--an idea whose time had not yet come </a:t>
            </a:r>
            <a:r>
              <a:rPr lang="mr-IN" dirty="0" smtClean="0">
                <a:solidFill>
                  <a:srgbClr val="984807"/>
                </a:solidFill>
              </a:rPr>
              <a:t>–</a:t>
            </a:r>
            <a:r>
              <a:rPr lang="en-US" dirty="0" smtClean="0">
                <a:solidFill>
                  <a:srgbClr val="984807"/>
                </a:solidFill>
              </a:rPr>
              <a:t>but a theocracy. </a:t>
            </a:r>
            <a:r>
              <a:rPr lang="en-US" b="1" dirty="0" smtClean="0">
                <a:solidFill>
                  <a:srgbClr val="984807"/>
                </a:solidFill>
              </a:rPr>
              <a:t>Quakers endangered the system”</a:t>
            </a:r>
            <a:r>
              <a:rPr lang="en-US" dirty="0" smtClean="0">
                <a:solidFill>
                  <a:srgbClr val="984807"/>
                </a:solidFill>
              </a:rPr>
              <a:t>.</a:t>
            </a:r>
            <a:endParaRPr lang="en-US" dirty="0">
              <a:solidFill>
                <a:srgbClr val="984807"/>
              </a:solidFill>
            </a:endParaRPr>
          </a:p>
          <a:p>
            <a:pPr algn="ctr">
              <a:lnSpc>
                <a:spcPct val="130000"/>
              </a:lnSpc>
            </a:pPr>
            <a:r>
              <a:rPr lang="en-US" b="1" dirty="0" smtClean="0">
                <a:solidFill>
                  <a:srgbClr val="77933C"/>
                </a:solidFill>
              </a:rPr>
              <a:t>The first two Quakers to reach New England, </a:t>
            </a:r>
          </a:p>
          <a:p>
            <a:pPr algn="ctr">
              <a:lnSpc>
                <a:spcPct val="130000"/>
              </a:lnSpc>
            </a:pPr>
            <a:r>
              <a:rPr lang="en-US" b="1" dirty="0" smtClean="0">
                <a:solidFill>
                  <a:schemeClr val="accent6">
                    <a:lumMod val="50000"/>
                  </a:schemeClr>
                </a:solidFill>
              </a:rPr>
              <a:t>Mary Fischer and Ann Austin</a:t>
            </a:r>
            <a:r>
              <a:rPr lang="en-US" dirty="0" smtClean="0">
                <a:solidFill>
                  <a:srgbClr val="77933C"/>
                </a:solidFill>
              </a:rPr>
              <a:t>, </a:t>
            </a:r>
            <a:r>
              <a:rPr lang="en-US" dirty="0" smtClean="0"/>
              <a:t>landed in Boston </a:t>
            </a:r>
            <a:r>
              <a:rPr lang="en-US" dirty="0" smtClean="0">
                <a:solidFill>
                  <a:srgbClr val="984807"/>
                </a:solidFill>
              </a:rPr>
              <a:t>in July, 1656.</a:t>
            </a:r>
          </a:p>
          <a:p>
            <a:pPr algn="ctr">
              <a:lnSpc>
                <a:spcPct val="130000"/>
              </a:lnSpc>
            </a:pPr>
            <a:r>
              <a:rPr lang="en-US" dirty="0" smtClean="0"/>
              <a:t> </a:t>
            </a:r>
            <a:r>
              <a:rPr lang="en-US" b="1" dirty="0" smtClean="0"/>
              <a:t>They  were kept closely </a:t>
            </a:r>
            <a:r>
              <a:rPr lang="en-US" b="1" dirty="0" smtClean="0">
                <a:solidFill>
                  <a:srgbClr val="77933C"/>
                </a:solidFill>
              </a:rPr>
              <a:t>guarded in jail and deported after 4 weeks </a:t>
            </a:r>
            <a:r>
              <a:rPr lang="mr-IN" b="1" dirty="0" smtClean="0"/>
              <a:t>…</a:t>
            </a:r>
            <a:endParaRPr lang="en-US" b="1" dirty="0" smtClean="0"/>
          </a:p>
          <a:p>
            <a:pPr algn="ctr">
              <a:lnSpc>
                <a:spcPct val="130000"/>
              </a:lnSpc>
            </a:pPr>
            <a:r>
              <a:rPr lang="en-US" b="1" dirty="0" smtClean="0"/>
              <a:t>One citizen </a:t>
            </a:r>
            <a:r>
              <a:rPr lang="en-US" dirty="0" smtClean="0"/>
              <a:t>of the town, an older man named </a:t>
            </a:r>
            <a:r>
              <a:rPr lang="en-US" b="1" dirty="0" smtClean="0">
                <a:solidFill>
                  <a:srgbClr val="984807"/>
                </a:solidFill>
              </a:rPr>
              <a:t>Nicholas </a:t>
            </a:r>
            <a:r>
              <a:rPr lang="en-US" b="1" dirty="0" err="1" smtClean="0">
                <a:solidFill>
                  <a:srgbClr val="984807"/>
                </a:solidFill>
              </a:rPr>
              <a:t>Upsall</a:t>
            </a:r>
            <a:r>
              <a:rPr lang="en-US" dirty="0" smtClean="0"/>
              <a:t>, </a:t>
            </a:r>
            <a:r>
              <a:rPr lang="en-US" b="1" dirty="0" smtClean="0"/>
              <a:t>gave the jailer money</a:t>
            </a:r>
          </a:p>
          <a:p>
            <a:pPr algn="ctr">
              <a:lnSpc>
                <a:spcPct val="130000"/>
              </a:lnSpc>
            </a:pPr>
            <a:r>
              <a:rPr lang="en-US" b="1" dirty="0" smtClean="0"/>
              <a:t> for their food </a:t>
            </a:r>
            <a:r>
              <a:rPr lang="en-US" dirty="0" smtClean="0"/>
              <a:t>which, in that time, was not provided to prisoners automatically. </a:t>
            </a:r>
          </a:p>
          <a:p>
            <a:pPr algn="ctr">
              <a:lnSpc>
                <a:spcPct val="130000"/>
              </a:lnSpc>
            </a:pPr>
            <a:r>
              <a:rPr lang="en-US" b="1" dirty="0" smtClean="0"/>
              <a:t>For this and no doubt, for his sympathy with Quaker ideas, </a:t>
            </a:r>
          </a:p>
          <a:p>
            <a:pPr algn="ctr">
              <a:lnSpc>
                <a:spcPct val="130000"/>
              </a:lnSpc>
            </a:pPr>
            <a:r>
              <a:rPr lang="en-US" b="1" dirty="0" smtClean="0">
                <a:solidFill>
                  <a:srgbClr val="984807"/>
                </a:solidFill>
              </a:rPr>
              <a:t>he was banished from Boston and spent the winter of 1656 in Sandwich </a:t>
            </a:r>
          </a:p>
          <a:p>
            <a:pPr algn="ctr">
              <a:lnSpc>
                <a:spcPct val="130000"/>
              </a:lnSpc>
            </a:pPr>
            <a:r>
              <a:rPr lang="mr-IN" b="1" dirty="0" smtClean="0"/>
              <a:t>…</a:t>
            </a:r>
            <a:r>
              <a:rPr lang="en-US" b="1" dirty="0" smtClean="0"/>
              <a:t> when Spring came, </a:t>
            </a:r>
            <a:r>
              <a:rPr lang="en-US" dirty="0" smtClean="0"/>
              <a:t>the magistrates ordered him off to Newport, </a:t>
            </a:r>
          </a:p>
          <a:p>
            <a:pPr algn="ctr">
              <a:lnSpc>
                <a:spcPct val="130000"/>
              </a:lnSpc>
            </a:pPr>
            <a:r>
              <a:rPr lang="en-US" dirty="0" smtClean="0"/>
              <a:t>the traditional place for heretics since the time of </a:t>
            </a:r>
            <a:r>
              <a:rPr lang="en-US" b="1" dirty="0" smtClean="0">
                <a:solidFill>
                  <a:schemeClr val="accent3">
                    <a:lumMod val="75000"/>
                  </a:schemeClr>
                </a:solidFill>
              </a:rPr>
              <a:t>Anne Hutchinson </a:t>
            </a:r>
            <a:r>
              <a:rPr lang="en-US" dirty="0" smtClean="0"/>
              <a:t>and </a:t>
            </a:r>
            <a:r>
              <a:rPr lang="en-US" b="1" dirty="0" smtClean="0">
                <a:solidFill>
                  <a:srgbClr val="984807"/>
                </a:solidFill>
              </a:rPr>
              <a:t>Roger Williams.</a:t>
            </a:r>
          </a:p>
          <a:p>
            <a:pPr algn="ctr">
              <a:lnSpc>
                <a:spcPct val="130000"/>
              </a:lnSpc>
            </a:pPr>
            <a:r>
              <a:rPr lang="en-US" b="1" dirty="0" smtClean="0">
                <a:solidFill>
                  <a:srgbClr val="984807"/>
                </a:solidFill>
              </a:rPr>
              <a:t>Among the early landowners in Falmouth</a:t>
            </a:r>
            <a:r>
              <a:rPr lang="en-US" dirty="0" smtClean="0"/>
              <a:t>, we can glean several names which appear on the </a:t>
            </a:r>
            <a:r>
              <a:rPr lang="en-US" b="1" dirty="0" smtClean="0">
                <a:solidFill>
                  <a:srgbClr val="984807"/>
                </a:solidFill>
              </a:rPr>
              <a:t>list of Quakers persecuted in Sandwich </a:t>
            </a:r>
            <a:r>
              <a:rPr lang="mr-IN" b="1" dirty="0" smtClean="0"/>
              <a:t>…</a:t>
            </a:r>
            <a:r>
              <a:rPr lang="en-US" b="1" dirty="0" smtClean="0"/>
              <a:t> for a century after the Revolutionary War in 1789, one of three selectmen was almost always a Quaker.</a:t>
            </a:r>
            <a:endParaRPr lang="en-US" dirty="0"/>
          </a:p>
        </p:txBody>
      </p:sp>
    </p:spTree>
    <p:extLst>
      <p:ext uri="{BB962C8B-B14F-4D97-AF65-F5344CB8AC3E}">
        <p14:creationId xmlns:p14="http://schemas.microsoft.com/office/powerpoint/2010/main" val="100268198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86109" y="558270"/>
            <a:ext cx="8107843" cy="6186310"/>
          </a:xfrm>
          <a:prstGeom prst="rect">
            <a:avLst/>
          </a:prstGeom>
          <a:noFill/>
        </p:spPr>
        <p:txBody>
          <a:bodyPr wrap="square" rtlCol="0">
            <a:spAutoFit/>
          </a:bodyPr>
          <a:lstStyle/>
          <a:p>
            <a:r>
              <a:rPr lang="en-US" dirty="0" smtClean="0">
                <a:solidFill>
                  <a:schemeClr val="accent6"/>
                </a:solidFill>
              </a:rPr>
              <a:t>Is this </a:t>
            </a:r>
            <a:r>
              <a:rPr lang="en-US" b="1" dirty="0" smtClean="0">
                <a:solidFill>
                  <a:schemeClr val="accent6"/>
                </a:solidFill>
              </a:rPr>
              <a:t>Quaker Run </a:t>
            </a:r>
            <a:r>
              <a:rPr lang="en-US" dirty="0" smtClean="0">
                <a:solidFill>
                  <a:schemeClr val="accent6"/>
                </a:solidFill>
              </a:rPr>
              <a:t>described October 2017 by </a:t>
            </a:r>
            <a:r>
              <a:rPr lang="en-US" b="1" dirty="0" smtClean="0">
                <a:solidFill>
                  <a:schemeClr val="accent6"/>
                </a:solidFill>
              </a:rPr>
              <a:t>Mother Bear (to Paula Palmer and Buffy Curtis) </a:t>
            </a:r>
            <a:r>
              <a:rPr lang="en-US" dirty="0" smtClean="0">
                <a:solidFill>
                  <a:schemeClr val="accent6"/>
                </a:solidFill>
              </a:rPr>
              <a:t>where </a:t>
            </a:r>
            <a:r>
              <a:rPr lang="en-US" dirty="0" err="1" smtClean="0">
                <a:solidFill>
                  <a:schemeClr val="accent6"/>
                </a:solidFill>
              </a:rPr>
              <a:t>Wampanoags</a:t>
            </a:r>
            <a:r>
              <a:rPr lang="en-US" dirty="0" smtClean="0">
                <a:solidFill>
                  <a:schemeClr val="accent6"/>
                </a:solidFill>
              </a:rPr>
              <a:t> protected Quakers from Puritans, </a:t>
            </a:r>
            <a:r>
              <a:rPr lang="en-US" dirty="0" err="1" smtClean="0">
                <a:solidFill>
                  <a:schemeClr val="accent6"/>
                </a:solidFill>
              </a:rPr>
              <a:t>etc</a:t>
            </a:r>
            <a:r>
              <a:rPr lang="en-US" dirty="0" smtClean="0">
                <a:solidFill>
                  <a:schemeClr val="accent6"/>
                </a:solidFill>
              </a:rPr>
              <a:t>?</a:t>
            </a:r>
          </a:p>
          <a:p>
            <a:endParaRPr lang="en-US" dirty="0" smtClean="0">
              <a:solidFill>
                <a:schemeClr val="accent6"/>
              </a:solidFill>
            </a:endParaRPr>
          </a:p>
          <a:p>
            <a:r>
              <a:rPr lang="en-US" dirty="0" smtClean="0"/>
              <a:t>“The Society in Sandwich 1657,</a:t>
            </a:r>
          </a:p>
          <a:p>
            <a:r>
              <a:rPr lang="en-US" b="1" dirty="0" smtClean="0"/>
              <a:t>No less than 18 families met for worship </a:t>
            </a:r>
            <a:r>
              <a:rPr lang="en-US" dirty="0" smtClean="0"/>
              <a:t>in </a:t>
            </a:r>
            <a:r>
              <a:rPr lang="en-US" b="1" dirty="0" smtClean="0"/>
              <a:t>houses of </a:t>
            </a:r>
            <a:r>
              <a:rPr lang="en-US" dirty="0" smtClean="0"/>
              <a:t>William Allen, William Newland and Ralph Allen and, as tradition has it in </a:t>
            </a:r>
            <a:r>
              <a:rPr lang="en-US" b="1" dirty="0" smtClean="0"/>
              <a:t>Christopher’s Hollow </a:t>
            </a:r>
            <a:r>
              <a:rPr lang="mr-IN" b="1" dirty="0" smtClean="0"/>
              <a:t>–</a:t>
            </a:r>
            <a:r>
              <a:rPr lang="en-US" b="1" dirty="0" smtClean="0"/>
              <a:t> a spot believed to have been so named from the preaching of Christopher Holder </a:t>
            </a:r>
            <a:r>
              <a:rPr lang="en-US" b="1" dirty="0"/>
              <a:t> </a:t>
            </a:r>
            <a:r>
              <a:rPr lang="en-US" b="1" dirty="0" smtClean="0"/>
              <a:t>----approached by the road which passes the alms—house into the woods.</a:t>
            </a:r>
          </a:p>
          <a:p>
            <a:endParaRPr lang="en-US" b="1" dirty="0"/>
          </a:p>
          <a:p>
            <a:r>
              <a:rPr lang="en-US" b="1" dirty="0" smtClean="0"/>
              <a:t>Described in the Falmouth Local, 12</a:t>
            </a:r>
            <a:r>
              <a:rPr lang="en-US" b="1" baseline="30000" dirty="0" smtClean="0"/>
              <a:t>th</a:t>
            </a:r>
            <a:r>
              <a:rPr lang="en-US" b="1" dirty="0" smtClean="0"/>
              <a:t> mo., 1887:</a:t>
            </a:r>
          </a:p>
          <a:p>
            <a:r>
              <a:rPr lang="en-US" dirty="0" smtClean="0"/>
              <a:t>About a mile southeasterly of the village of </a:t>
            </a:r>
            <a:r>
              <a:rPr lang="en-US" dirty="0" err="1" smtClean="0"/>
              <a:t>Sandwhich</a:t>
            </a:r>
            <a:r>
              <a:rPr lang="en-US" dirty="0" smtClean="0"/>
              <a:t> is a deep sequestered glen or hollow in the wood. There is no spot in the county of Barnstable more secluded or lonely. It is even now as primeval in appearance as it was on the day the Pilgrims first set foot on Plymouth rock. This quiet glen is surrounded by a ridge of hills, covered in part by trees and it is some 125 feet deep. At the bottom are to be seen a few straggling red-cedar trees. In the spring and summer a small stream of water runs into this glen, which keeps up a perpetual murmur For over two centuries this lonely spot has been called ‘Christopher’s Hollow,’ in memory of Christopher Holder </a:t>
            </a:r>
            <a:r>
              <a:rPr lang="mr-IN" dirty="0" smtClean="0"/>
              <a:t>…</a:t>
            </a:r>
            <a:r>
              <a:rPr lang="en-US" dirty="0" smtClean="0"/>
              <a:t>.”</a:t>
            </a:r>
          </a:p>
          <a:p>
            <a:endParaRPr lang="en-US" dirty="0" smtClean="0"/>
          </a:p>
          <a:p>
            <a:r>
              <a:rPr lang="en-US" dirty="0" smtClean="0"/>
              <a:t>History of Barnstable County, Chapter X: Society of Friends  page 168 by John Dillingham</a:t>
            </a:r>
          </a:p>
          <a:p>
            <a:endParaRPr lang="en-US" b="1" dirty="0"/>
          </a:p>
        </p:txBody>
      </p:sp>
    </p:spTree>
    <p:extLst>
      <p:ext uri="{BB962C8B-B14F-4D97-AF65-F5344CB8AC3E}">
        <p14:creationId xmlns:p14="http://schemas.microsoft.com/office/powerpoint/2010/main" val="28620485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WEST FALMOUTH</a:t>
            </a:r>
            <a:endParaRPr lang="en-US" dirty="0"/>
          </a:p>
        </p:txBody>
      </p:sp>
      <p:sp>
        <p:nvSpPr>
          <p:cNvPr id="3" name="Content Placeholder 2"/>
          <p:cNvSpPr>
            <a:spLocks noGrp="1"/>
          </p:cNvSpPr>
          <p:nvPr>
            <p:ph idx="1"/>
          </p:nvPr>
        </p:nvSpPr>
        <p:spPr>
          <a:xfrm>
            <a:off x="457200" y="1245331"/>
            <a:ext cx="8229600" cy="4525963"/>
          </a:xfrm>
        </p:spPr>
        <p:txBody>
          <a:bodyPr>
            <a:noAutofit/>
          </a:bodyPr>
          <a:lstStyle/>
          <a:p>
            <a:r>
              <a:rPr lang="en-US" sz="1800" b="1" dirty="0" smtClean="0"/>
              <a:t>“Before the end of the 18</a:t>
            </a:r>
            <a:r>
              <a:rPr lang="en-US" sz="1800" b="1" baseline="30000" dirty="0" smtClean="0"/>
              <a:t>th</a:t>
            </a:r>
            <a:r>
              <a:rPr lang="en-US" sz="1800" b="1" dirty="0" smtClean="0"/>
              <a:t> century a small community of religious dissidents had taken root on the uplands to the west and north of the settlement of </a:t>
            </a:r>
            <a:r>
              <a:rPr lang="en-US" sz="1800" b="1" dirty="0" err="1" smtClean="0"/>
              <a:t>Suckanesset</a:t>
            </a:r>
            <a:r>
              <a:rPr lang="en-US" sz="1800" b="1" dirty="0" smtClean="0"/>
              <a:t> sections then designated as the “Back Shore” and or the “North Shore”</a:t>
            </a:r>
            <a:r>
              <a:rPr lang="en-US" sz="1600" dirty="0" smtClean="0"/>
              <a:t>. To the east of these areas stood the wooded hills of the glacial moraine, and to their west beyond the rich sheltered marshlands of Little and Great </a:t>
            </a:r>
            <a:r>
              <a:rPr lang="en-US" sz="1600" dirty="0" err="1" smtClean="0"/>
              <a:t>Sippewissett</a:t>
            </a:r>
            <a:r>
              <a:rPr lang="en-US" sz="1600" dirty="0" smtClean="0"/>
              <a:t> lay the open waters of Monument Bay, now Buzzards Bay”.</a:t>
            </a:r>
          </a:p>
          <a:p>
            <a:r>
              <a:rPr lang="en-US" sz="1800" b="1" dirty="0" smtClean="0"/>
              <a:t>“These lands had been settled by families who were or who would shortly become</a:t>
            </a:r>
            <a:r>
              <a:rPr lang="en-US" sz="1800" b="1" u="sng" dirty="0" smtClean="0"/>
              <a:t> Quakers</a:t>
            </a:r>
            <a:r>
              <a:rPr lang="en-US" sz="1800" b="1" dirty="0" smtClean="0"/>
              <a:t>. They had been attracted to </a:t>
            </a:r>
            <a:r>
              <a:rPr lang="en-US" sz="1800" b="1" dirty="0" err="1" smtClean="0"/>
              <a:t>Suckanesset</a:t>
            </a:r>
            <a:r>
              <a:rPr lang="en-US" sz="1800" b="1" dirty="0" smtClean="0"/>
              <a:t> </a:t>
            </a:r>
            <a:r>
              <a:rPr lang="en-US" sz="1800" b="1" i="1" dirty="0" smtClean="0"/>
              <a:t>by the climate of religious tolerance</a:t>
            </a:r>
            <a:r>
              <a:rPr lang="en-US" sz="1800" b="1" dirty="0" smtClean="0"/>
              <a:t> that had prevailed in that town </a:t>
            </a:r>
            <a:r>
              <a:rPr lang="en-US" sz="1800" b="1" i="1" dirty="0" smtClean="0"/>
              <a:t>since its settlement in 1661”</a:t>
            </a:r>
            <a:r>
              <a:rPr lang="en-US" sz="1800" b="1" dirty="0" smtClean="0"/>
              <a:t>. </a:t>
            </a:r>
          </a:p>
          <a:p>
            <a:r>
              <a:rPr lang="en-US" sz="1800" b="1" dirty="0" smtClean="0"/>
              <a:t>“About 1685 a </a:t>
            </a:r>
            <a:r>
              <a:rPr lang="en-US" sz="1800" b="1" u="sng" dirty="0" smtClean="0"/>
              <a:t>Religious Meeting of Friends </a:t>
            </a:r>
            <a:r>
              <a:rPr lang="en-US" sz="1800" b="1" dirty="0" smtClean="0"/>
              <a:t>was officially established there by the Sandwich Monthly Meeting”. </a:t>
            </a:r>
          </a:p>
          <a:p>
            <a:r>
              <a:rPr lang="en-US" sz="1800" b="1" dirty="0" smtClean="0"/>
              <a:t>“Most of the families in the area for the first century and a half were to be members of that meeting”.</a:t>
            </a:r>
          </a:p>
          <a:p>
            <a:r>
              <a:rPr lang="en-US" sz="1800" b="1" dirty="0" smtClean="0"/>
              <a:t>“It is this </a:t>
            </a:r>
            <a:r>
              <a:rPr lang="en-US" sz="1800" b="1" i="1" dirty="0" smtClean="0"/>
              <a:t>early religious foundation of the village </a:t>
            </a:r>
            <a:r>
              <a:rPr lang="en-US" sz="1800" b="1" dirty="0" smtClean="0"/>
              <a:t>now known as </a:t>
            </a:r>
            <a:r>
              <a:rPr lang="en-US" sz="1800" b="1" u="sng" dirty="0" smtClean="0"/>
              <a:t>West Falmouth</a:t>
            </a:r>
            <a:r>
              <a:rPr lang="en-US" sz="1800" b="1" dirty="0" smtClean="0"/>
              <a:t> that </a:t>
            </a:r>
            <a:r>
              <a:rPr lang="en-US" sz="1600" dirty="0" smtClean="0"/>
              <a:t>establishes a place for it in history. However, it is its location that has shaped its destiny through the shifting fortunes of three centuries” </a:t>
            </a:r>
          </a:p>
          <a:p>
            <a:pPr marL="0" indent="0">
              <a:buNone/>
            </a:pPr>
            <a:endParaRPr lang="en-US" sz="1600" u="sng" dirty="0"/>
          </a:p>
          <a:p>
            <a:pPr marL="0" indent="0">
              <a:buNone/>
            </a:pPr>
            <a:r>
              <a:rPr lang="en-US" sz="1600" u="sng" dirty="0" smtClean="0"/>
              <a:t>Book of West Falmouth</a:t>
            </a:r>
            <a:r>
              <a:rPr lang="en-US" sz="1600" dirty="0" smtClean="0"/>
              <a:t>, Barbara Bunker page 428.</a:t>
            </a:r>
          </a:p>
        </p:txBody>
      </p:sp>
    </p:spTree>
    <p:extLst>
      <p:ext uri="{BB962C8B-B14F-4D97-AF65-F5344CB8AC3E}">
        <p14:creationId xmlns:p14="http://schemas.microsoft.com/office/powerpoint/2010/main" val="301862939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0768" y="274638"/>
            <a:ext cx="6687749" cy="632551"/>
          </a:xfrm>
        </p:spPr>
        <p:txBody>
          <a:bodyPr>
            <a:normAutofit fontScale="90000"/>
          </a:bodyPr>
          <a:lstStyle/>
          <a:p>
            <a:r>
              <a:rPr lang="en-US" dirty="0" smtClean="0"/>
              <a:t>Colonial period</a:t>
            </a:r>
            <a:endParaRPr lang="en-US" dirty="0"/>
          </a:p>
        </p:txBody>
      </p:sp>
      <p:sp>
        <p:nvSpPr>
          <p:cNvPr id="3" name="Content Placeholder 2"/>
          <p:cNvSpPr>
            <a:spLocks noGrp="1"/>
          </p:cNvSpPr>
          <p:nvPr>
            <p:ph idx="1"/>
          </p:nvPr>
        </p:nvSpPr>
        <p:spPr>
          <a:xfrm>
            <a:off x="268633" y="931206"/>
            <a:ext cx="8418167" cy="5257800"/>
          </a:xfrm>
        </p:spPr>
        <p:txBody>
          <a:bodyPr>
            <a:normAutofit fontScale="92500"/>
          </a:bodyPr>
          <a:lstStyle/>
          <a:p>
            <a:pPr marL="0" indent="0">
              <a:buNone/>
            </a:pPr>
            <a:r>
              <a:rPr lang="en-US" sz="2600" b="1" dirty="0" smtClean="0"/>
              <a:t>William Gifford, </a:t>
            </a:r>
            <a:r>
              <a:rPr lang="en-US" sz="2600" b="1" u="sng" dirty="0" smtClean="0"/>
              <a:t>Quaker of Sandwich + 1</a:t>
            </a:r>
            <a:r>
              <a:rPr lang="en-US" sz="2600" b="1" u="sng" baseline="30000" dirty="0" smtClean="0"/>
              <a:t>st</a:t>
            </a:r>
            <a:r>
              <a:rPr lang="en-US" sz="2600" b="1" u="sng" dirty="0" smtClean="0"/>
              <a:t> landholder of colonial West Falmouth</a:t>
            </a:r>
            <a:r>
              <a:rPr lang="en-US" sz="2600" b="1" dirty="0" smtClean="0"/>
              <a:t>: on 1673, </a:t>
            </a:r>
            <a:r>
              <a:rPr lang="en-US" sz="2400" dirty="0" smtClean="0"/>
              <a:t>he purchased 40 acres of upland at </a:t>
            </a:r>
            <a:r>
              <a:rPr lang="en-US" sz="2400" dirty="0" err="1" smtClean="0"/>
              <a:t>Sippewisset</a:t>
            </a:r>
            <a:r>
              <a:rPr lang="en-US" sz="2400" dirty="0" smtClean="0"/>
              <a:t> from </a:t>
            </a:r>
            <a:r>
              <a:rPr lang="en-US" sz="2400" b="1" dirty="0" smtClean="0"/>
              <a:t>Job </a:t>
            </a:r>
            <a:r>
              <a:rPr lang="en-US" sz="2400" b="1" dirty="0" err="1" smtClean="0"/>
              <a:t>Nootenko</a:t>
            </a:r>
            <a:r>
              <a:rPr lang="en-US" sz="2400" b="1" dirty="0" smtClean="0"/>
              <a:t> </a:t>
            </a:r>
            <a:r>
              <a:rPr lang="en-US" sz="2400" dirty="0" smtClean="0"/>
              <a:t>probably </a:t>
            </a:r>
            <a:r>
              <a:rPr lang="en-US" sz="2400" i="1" dirty="0" smtClean="0"/>
              <a:t>the last native inhabitant </a:t>
            </a:r>
            <a:r>
              <a:rPr lang="en-US" sz="2400" dirty="0" smtClean="0"/>
              <a:t>in the area. </a:t>
            </a:r>
          </a:p>
          <a:p>
            <a:r>
              <a:rPr lang="en-US" sz="2400" b="1" dirty="0" smtClean="0"/>
              <a:t>During the following decades others bought land and settled _</a:t>
            </a:r>
            <a:r>
              <a:rPr lang="en-US" sz="2400" b="1" dirty="0" err="1" smtClean="0"/>
              <a:t>Bowerman</a:t>
            </a:r>
            <a:r>
              <a:rPr lang="en-US" sz="2400" b="1" dirty="0" smtClean="0"/>
              <a:t>, Harper, Weeks and Robinson </a:t>
            </a:r>
            <a:r>
              <a:rPr lang="en-US" sz="2400" dirty="0" smtClean="0"/>
              <a:t>Jr. Successful farms developed and </a:t>
            </a:r>
            <a:r>
              <a:rPr lang="en-US" sz="2400" u="sng" dirty="0" smtClean="0"/>
              <a:t>Quaker faith </a:t>
            </a:r>
            <a:r>
              <a:rPr lang="en-US" sz="2400" dirty="0" smtClean="0"/>
              <a:t>became firmly established.</a:t>
            </a:r>
          </a:p>
          <a:p>
            <a:r>
              <a:rPr lang="en-US" sz="2400" b="1" dirty="0" smtClean="0"/>
              <a:t>By the time of </a:t>
            </a:r>
            <a:r>
              <a:rPr lang="en-US" sz="2400" b="1" u="sng" dirty="0" smtClean="0"/>
              <a:t>the Revolution </a:t>
            </a:r>
            <a:r>
              <a:rPr lang="en-US" sz="2400" b="1" dirty="0" smtClean="0"/>
              <a:t>(1776) </a:t>
            </a:r>
            <a:r>
              <a:rPr lang="en-US" sz="2400" dirty="0" smtClean="0"/>
              <a:t>there had evolved the configuration upon which the future development would be built.</a:t>
            </a:r>
          </a:p>
          <a:p>
            <a:r>
              <a:rPr lang="en-US" sz="2400" b="1" dirty="0" smtClean="0"/>
              <a:t>1704 </a:t>
            </a:r>
            <a:r>
              <a:rPr lang="en-US" sz="2400" b="1" u="sng" dirty="0" smtClean="0"/>
              <a:t>Richard Landers’ </a:t>
            </a:r>
            <a:r>
              <a:rPr lang="en-US" sz="2400" b="1" dirty="0" smtClean="0"/>
              <a:t>in public records for first time  </a:t>
            </a:r>
            <a:r>
              <a:rPr lang="mr-IN" sz="2400" dirty="0" smtClean="0"/>
              <a:t>…</a:t>
            </a:r>
            <a:endParaRPr lang="en-US" sz="2400" dirty="0" smtClean="0"/>
          </a:p>
          <a:p>
            <a:pPr marL="457200" lvl="1" indent="0">
              <a:buNone/>
            </a:pPr>
            <a:r>
              <a:rPr lang="en-US" sz="2000" dirty="0" smtClean="0"/>
              <a:t> </a:t>
            </a:r>
            <a:r>
              <a:rPr lang="en-US" sz="2000" u="sng" dirty="0" smtClean="0">
                <a:solidFill>
                  <a:srgbClr val="FF0000"/>
                </a:solidFill>
              </a:rPr>
              <a:t>his </a:t>
            </a:r>
            <a:r>
              <a:rPr lang="en-US" sz="2000" u="sng" dirty="0" err="1" smtClean="0">
                <a:solidFill>
                  <a:srgbClr val="FF0000"/>
                </a:solidFill>
              </a:rPr>
              <a:t>descendents</a:t>
            </a:r>
            <a:r>
              <a:rPr lang="en-US" sz="2000" u="sng" dirty="0" smtClean="0">
                <a:solidFill>
                  <a:srgbClr val="FF0000"/>
                </a:solidFill>
              </a:rPr>
              <a:t> say his ownership was established by a royal grant.</a:t>
            </a:r>
          </a:p>
          <a:p>
            <a:r>
              <a:rPr lang="en-US" sz="2400" b="1" dirty="0" smtClean="0"/>
              <a:t>Voted in 1712 that new lands be laid out</a:t>
            </a:r>
            <a:r>
              <a:rPr lang="en-US" sz="2400" dirty="0" smtClean="0"/>
              <a:t>:</a:t>
            </a:r>
          </a:p>
          <a:p>
            <a:r>
              <a:rPr lang="en-US" sz="2400" b="1" dirty="0" smtClean="0"/>
              <a:t>1771 a new meetinghouse was built</a:t>
            </a:r>
            <a:r>
              <a:rPr lang="en-US" sz="2400" dirty="0" smtClean="0"/>
              <a:t>: </a:t>
            </a:r>
            <a:r>
              <a:rPr lang="en-US" sz="2400" b="1" u="sng" dirty="0" smtClean="0"/>
              <a:t>Benjamin Swift and his wife Mary </a:t>
            </a:r>
            <a:r>
              <a:rPr lang="en-US" sz="2400" dirty="0" smtClean="0"/>
              <a:t>were the first to be laid in the new lot.</a:t>
            </a:r>
          </a:p>
          <a:p>
            <a:pPr marL="457200" lvl="1" indent="0">
              <a:buNone/>
            </a:pPr>
            <a:endParaRPr lang="en-US" sz="2000" dirty="0"/>
          </a:p>
        </p:txBody>
      </p:sp>
    </p:spTree>
    <p:extLst>
      <p:ext uri="{BB962C8B-B14F-4D97-AF65-F5344CB8AC3E}">
        <p14:creationId xmlns:p14="http://schemas.microsoft.com/office/powerpoint/2010/main" val="35901315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_1695 Little Sippewissett deed00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06619" y="455564"/>
            <a:ext cx="3971724" cy="6104109"/>
          </a:xfrm>
          <a:prstGeom prst="rect">
            <a:avLst/>
          </a:prstGeom>
        </p:spPr>
      </p:pic>
      <p:sp>
        <p:nvSpPr>
          <p:cNvPr id="5" name="Rectangle 4"/>
          <p:cNvSpPr/>
          <p:nvPr/>
        </p:nvSpPr>
        <p:spPr>
          <a:xfrm>
            <a:off x="234619" y="761029"/>
            <a:ext cx="4572000" cy="4625883"/>
          </a:xfrm>
          <a:prstGeom prst="rect">
            <a:avLst/>
          </a:prstGeom>
        </p:spPr>
        <p:txBody>
          <a:bodyPr>
            <a:spAutoFit/>
          </a:bodyPr>
          <a:lstStyle/>
          <a:p>
            <a:pPr lvl="0"/>
            <a:r>
              <a:rPr lang="en-GB" b="1" dirty="0"/>
              <a:t>DEED: 1695 Little </a:t>
            </a:r>
            <a:r>
              <a:rPr lang="en-GB" b="1" dirty="0" err="1"/>
              <a:t>Sippewisset</a:t>
            </a:r>
            <a:r>
              <a:rPr lang="en-GB" b="1" dirty="0"/>
              <a:t> </a:t>
            </a:r>
            <a:r>
              <a:rPr lang="en-GB" u="sng" dirty="0"/>
              <a:t>(alias Falmouth) deed with red seal, signed Samuel </a:t>
            </a:r>
            <a:r>
              <a:rPr lang="en-GB" u="sng" dirty="0" err="1"/>
              <a:t>Hillew</a:t>
            </a:r>
            <a:endParaRPr lang="en-US" dirty="0"/>
          </a:p>
          <a:p>
            <a:pPr lvl="0">
              <a:lnSpc>
                <a:spcPct val="120000"/>
              </a:lnSpc>
            </a:pPr>
            <a:r>
              <a:rPr lang="en-GB" u="sng" dirty="0"/>
              <a:t>“</a:t>
            </a:r>
            <a:r>
              <a:rPr lang="en-GB" dirty="0"/>
              <a:t>To all the people to whom they presents shall come Samuel </a:t>
            </a:r>
            <a:r>
              <a:rPr lang="en-GB" dirty="0" err="1"/>
              <a:t>Hillew</a:t>
            </a:r>
            <a:r>
              <a:rPr lang="en-GB" dirty="0"/>
              <a:t> of the Town of Sandwich for the County of Barnstable for the province of that Massachusetts Bay in New England </a:t>
            </a:r>
            <a:r>
              <a:rPr lang="en-GB" dirty="0" err="1"/>
              <a:t>sendeth</a:t>
            </a:r>
            <a:r>
              <a:rPr lang="en-GB" dirty="0"/>
              <a:t> </a:t>
            </a:r>
            <a:r>
              <a:rPr lang="en-GB" dirty="0" err="1"/>
              <a:t>geeting</a:t>
            </a:r>
            <a:r>
              <a:rPr lang="en-GB" dirty="0"/>
              <a:t> + know </a:t>
            </a:r>
            <a:r>
              <a:rPr lang="en-GB" dirty="0" err="1"/>
              <a:t>yee</a:t>
            </a:r>
            <a:r>
              <a:rPr lang="en-GB" dirty="0"/>
              <a:t> that I that said </a:t>
            </a:r>
            <a:r>
              <a:rPr lang="en-GB" b="1" dirty="0"/>
              <a:t>Samuel </a:t>
            </a:r>
            <a:r>
              <a:rPr lang="en-GB" b="1" dirty="0" err="1"/>
              <a:t>Hillew</a:t>
            </a:r>
            <a:r>
              <a:rPr lang="en-GB" dirty="0"/>
              <a:t> for and in </a:t>
            </a:r>
            <a:r>
              <a:rPr lang="en-GB" dirty="0" err="1"/>
              <a:t>confi</a:t>
            </a:r>
            <a:r>
              <a:rPr lang="en-GB" dirty="0"/>
              <a:t>(?)ovation of that full and just sum of four pounds in current </a:t>
            </a:r>
            <a:r>
              <a:rPr lang="en-GB" dirty="0" err="1"/>
              <a:t>mondy</a:t>
            </a:r>
            <a:r>
              <a:rPr lang="en-GB" dirty="0"/>
              <a:t> of New England to (-) in hand paid before ye </a:t>
            </a:r>
            <a:r>
              <a:rPr lang="en-GB" dirty="0" err="1"/>
              <a:t>goalling</a:t>
            </a:r>
            <a:r>
              <a:rPr lang="en-GB" dirty="0"/>
              <a:t> and delivering of those (???)by my brother in law </a:t>
            </a:r>
            <a:r>
              <a:rPr lang="en-GB" b="1" dirty="0"/>
              <a:t>John Gifford of the town of Sandwich</a:t>
            </a:r>
            <a:r>
              <a:rPr lang="en-GB" dirty="0"/>
              <a:t>  aforesaid the _____” </a:t>
            </a:r>
            <a:endParaRPr lang="en-US" dirty="0"/>
          </a:p>
          <a:p>
            <a:pPr>
              <a:lnSpc>
                <a:spcPct val="120000"/>
              </a:lnSpc>
            </a:pPr>
            <a:r>
              <a:rPr lang="en-GB" dirty="0"/>
              <a:t> </a:t>
            </a:r>
            <a:endParaRPr lang="en-US" dirty="0"/>
          </a:p>
        </p:txBody>
      </p:sp>
    </p:spTree>
    <p:extLst>
      <p:ext uri="{BB962C8B-B14F-4D97-AF65-F5344CB8AC3E}">
        <p14:creationId xmlns:p14="http://schemas.microsoft.com/office/powerpoint/2010/main" val="2629729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3_bowerman homestead orig bedroom.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7923" y="335788"/>
            <a:ext cx="8353917" cy="5468112"/>
          </a:xfrm>
          <a:prstGeom prst="rect">
            <a:avLst/>
          </a:prstGeom>
        </p:spPr>
      </p:pic>
      <p:sp>
        <p:nvSpPr>
          <p:cNvPr id="5" name="TextBox 4"/>
          <p:cNvSpPr txBox="1"/>
          <p:nvPr/>
        </p:nvSpPr>
        <p:spPr>
          <a:xfrm>
            <a:off x="1676400" y="6223000"/>
            <a:ext cx="4011547" cy="369332"/>
          </a:xfrm>
          <a:prstGeom prst="rect">
            <a:avLst/>
          </a:prstGeom>
          <a:noFill/>
        </p:spPr>
        <p:txBody>
          <a:bodyPr wrap="none" rtlCol="0">
            <a:spAutoFit/>
          </a:bodyPr>
          <a:lstStyle/>
          <a:p>
            <a:r>
              <a:rPr lang="en-US" dirty="0" err="1" smtClean="0"/>
              <a:t>Bowerman</a:t>
            </a:r>
            <a:r>
              <a:rPr lang="en-US" dirty="0" smtClean="0"/>
              <a:t> Homestead original bedroom</a:t>
            </a:r>
            <a:endParaRPr lang="en-US" dirty="0"/>
          </a:p>
        </p:txBody>
      </p:sp>
    </p:spTree>
    <p:extLst>
      <p:ext uri="{BB962C8B-B14F-4D97-AF65-F5344CB8AC3E}">
        <p14:creationId xmlns:p14="http://schemas.microsoft.com/office/powerpoint/2010/main" val="12325909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4_bowerman homestead orig kitche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7952" y="444499"/>
            <a:ext cx="8499348" cy="5530750"/>
          </a:xfrm>
          <a:prstGeom prst="rect">
            <a:avLst/>
          </a:prstGeom>
        </p:spPr>
      </p:pic>
      <p:sp>
        <p:nvSpPr>
          <p:cNvPr id="5" name="TextBox 4"/>
          <p:cNvSpPr txBox="1"/>
          <p:nvPr/>
        </p:nvSpPr>
        <p:spPr>
          <a:xfrm>
            <a:off x="2628900" y="6135132"/>
            <a:ext cx="3813514" cy="369332"/>
          </a:xfrm>
          <a:prstGeom prst="rect">
            <a:avLst/>
          </a:prstGeom>
          <a:noFill/>
        </p:spPr>
        <p:txBody>
          <a:bodyPr wrap="none" rtlCol="0">
            <a:spAutoFit/>
          </a:bodyPr>
          <a:lstStyle/>
          <a:p>
            <a:r>
              <a:rPr lang="en-US" dirty="0" err="1" smtClean="0"/>
              <a:t>Bowerman</a:t>
            </a:r>
            <a:r>
              <a:rPr lang="en-US" dirty="0" smtClean="0"/>
              <a:t> homestead original kitchen</a:t>
            </a:r>
            <a:endParaRPr lang="en-US" dirty="0"/>
          </a:p>
        </p:txBody>
      </p:sp>
    </p:spTree>
    <p:extLst>
      <p:ext uri="{BB962C8B-B14F-4D97-AF65-F5344CB8AC3E}">
        <p14:creationId xmlns:p14="http://schemas.microsoft.com/office/powerpoint/2010/main" val="196801894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467</TotalTime>
  <Words>1949</Words>
  <Application>Microsoft Office PowerPoint</Application>
  <PresentationFormat>On-screen Show (4:3)</PresentationFormat>
  <Paragraphs>153</Paragraphs>
  <Slides>24</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24</vt:i4>
      </vt:variant>
    </vt:vector>
  </HeadingPairs>
  <TitlesOfParts>
    <vt:vector size="28" baseType="lpstr">
      <vt:lpstr>Arial</vt:lpstr>
      <vt:lpstr>Calibri</vt:lpstr>
      <vt:lpstr>Mangal</vt:lpstr>
      <vt:lpstr>Office Theme</vt:lpstr>
      <vt:lpstr>West Falmouth QUAKER WOMEN</vt:lpstr>
      <vt:lpstr>PowerPoint Presentation</vt:lpstr>
      <vt:lpstr>QUAKERS in WEST FALMOUTH Mary Mangelsdorf</vt:lpstr>
      <vt:lpstr>PowerPoint Presentation</vt:lpstr>
      <vt:lpstr>WEST FALMOUTH</vt:lpstr>
      <vt:lpstr>Colonial period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April 20, 1775 </vt:lpstr>
      <vt:lpstr>Post Revolutionary decades Changes is customs of worship occurred throughout America Calvinism suffered from divisiveness in the 18th century,  was assailed by liberalism following the war.</vt:lpstr>
      <vt:lpstr>PowerPoint Presentation</vt:lpstr>
      <vt:lpstr> West Falmouth Friends </vt:lpstr>
      <vt:lpstr>PowerPoint Presentation</vt:lpstr>
      <vt:lpstr>PowerPoint Presentation</vt:lpstr>
    </vt:vector>
  </TitlesOfParts>
  <Company>Studio Erica H. Adams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QUAKER WOMEN</dc:title>
  <dc:creator>Erica H. Adams</dc:creator>
  <cp:lastModifiedBy>Library Director</cp:lastModifiedBy>
  <cp:revision>38</cp:revision>
  <dcterms:created xsi:type="dcterms:W3CDTF">2019-03-11T21:48:23Z</dcterms:created>
  <dcterms:modified xsi:type="dcterms:W3CDTF">2019-03-19T15:28:46Z</dcterms:modified>
</cp:coreProperties>
</file>