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67" r:id="rId2"/>
    <p:sldId id="283" r:id="rId3"/>
    <p:sldId id="274" r:id="rId4"/>
    <p:sldId id="279" r:id="rId5"/>
    <p:sldId id="259" r:id="rId6"/>
    <p:sldId id="340" r:id="rId7"/>
    <p:sldId id="313" r:id="rId8"/>
    <p:sldId id="257" r:id="rId9"/>
    <p:sldId id="280" r:id="rId10"/>
    <p:sldId id="304" r:id="rId11"/>
    <p:sldId id="306" r:id="rId12"/>
    <p:sldId id="303" r:id="rId13"/>
    <p:sldId id="305" r:id="rId14"/>
    <p:sldId id="256" r:id="rId15"/>
    <p:sldId id="269" r:id="rId16"/>
    <p:sldId id="298" r:id="rId17"/>
    <p:sldId id="258" r:id="rId18"/>
    <p:sldId id="293" r:id="rId19"/>
    <p:sldId id="300" r:id="rId20"/>
    <p:sldId id="261" r:id="rId21"/>
    <p:sldId id="289" r:id="rId22"/>
    <p:sldId id="292" r:id="rId23"/>
    <p:sldId id="297" r:id="rId24"/>
    <p:sldId id="325" r:id="rId25"/>
    <p:sldId id="324" r:id="rId26"/>
    <p:sldId id="318" r:id="rId27"/>
    <p:sldId id="323" r:id="rId28"/>
    <p:sldId id="322" r:id="rId29"/>
    <p:sldId id="319" r:id="rId30"/>
    <p:sldId id="320" r:id="rId31"/>
    <p:sldId id="321" r:id="rId32"/>
    <p:sldId id="294" r:id="rId33"/>
    <p:sldId id="295" r:id="rId34"/>
    <p:sldId id="266" r:id="rId35"/>
    <p:sldId id="328" r:id="rId36"/>
    <p:sldId id="337" r:id="rId37"/>
    <p:sldId id="338" r:id="rId38"/>
    <p:sldId id="326" r:id="rId39"/>
    <p:sldId id="291" r:id="rId40"/>
    <p:sldId id="315" r:id="rId41"/>
    <p:sldId id="302" r:id="rId42"/>
    <p:sldId id="314" r:id="rId43"/>
    <p:sldId id="277" r:id="rId44"/>
    <p:sldId id="301" r:id="rId45"/>
    <p:sldId id="327" r:id="rId46"/>
    <p:sldId id="290" r:id="rId47"/>
    <p:sldId id="260" r:id="rId48"/>
    <p:sldId id="335" r:id="rId49"/>
    <p:sldId id="329" r:id="rId50"/>
    <p:sldId id="330" r:id="rId51"/>
    <p:sldId id="331" r:id="rId52"/>
    <p:sldId id="332" r:id="rId53"/>
    <p:sldId id="333" r:id="rId54"/>
    <p:sldId id="334" r:id="rId55"/>
    <p:sldId id="336" r:id="rId56"/>
    <p:sldId id="268" r:id="rId57"/>
    <p:sldId id="262" r:id="rId58"/>
    <p:sldId id="316" r:id="rId59"/>
    <p:sldId id="317" r:id="rId60"/>
    <p:sldId id="307" r:id="rId61"/>
    <p:sldId id="308" r:id="rId62"/>
    <p:sldId id="309" r:id="rId63"/>
    <p:sldId id="310" r:id="rId64"/>
    <p:sldId id="311" r:id="rId65"/>
    <p:sldId id="281" r:id="rId66"/>
    <p:sldId id="339" r:id="rId67"/>
    <p:sldId id="341" r:id="rId68"/>
    <p:sldId id="312" r:id="rId6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12" autoAdjust="0"/>
    <p:restoredTop sz="94660"/>
  </p:normalViewPr>
  <p:slideViewPr>
    <p:cSldViewPr>
      <p:cViewPr varScale="1">
        <p:scale>
          <a:sx n="50" d="100"/>
          <a:sy n="50" d="100"/>
        </p:scale>
        <p:origin x="-979"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194375CD-63EB-44A1-B318-91AEB9707F70}" type="datetimeFigureOut">
              <a:rPr lang="en-US"/>
              <a:pPr>
                <a:defRPr/>
              </a:pPr>
              <a:t>8/12/2019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9A6B171-2239-4D82-A1E4-7020E78746DE}" type="slidenum">
              <a:rPr lang="en-US"/>
              <a:pPr>
                <a:defRPr/>
              </a:pPr>
              <a:t>‹#›</a:t>
            </a:fld>
            <a:endParaRPr lang="en-US"/>
          </a:p>
        </p:txBody>
      </p:sp>
    </p:spTree>
    <p:extLst>
      <p:ext uri="{BB962C8B-B14F-4D97-AF65-F5344CB8AC3E}">
        <p14:creationId xmlns:p14="http://schemas.microsoft.com/office/powerpoint/2010/main" val="242594725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The store was a geography and human nature school, and Daniel and Seth Swift’s blacksmiths’ shop was, as it were, the only theological school that I ever attended. Author not identified.</a:t>
            </a:r>
            <a:endParaRPr lang="en-US" sz="1000" dirty="0"/>
          </a:p>
        </p:txBody>
      </p:sp>
      <p:sp>
        <p:nvSpPr>
          <p:cNvPr id="4" name="Slide Number Placeholder 3"/>
          <p:cNvSpPr>
            <a:spLocks noGrp="1"/>
          </p:cNvSpPr>
          <p:nvPr>
            <p:ph type="sldNum" sz="quarter" idx="10"/>
          </p:nvPr>
        </p:nvSpPr>
        <p:spPr/>
        <p:txBody>
          <a:bodyPr/>
          <a:lstStyle/>
          <a:p>
            <a:pPr>
              <a:defRPr/>
            </a:pPr>
            <a:fld id="{59A6B171-2239-4D82-A1E4-7020E78746DE}" type="slidenum">
              <a:rPr lang="en-US" smtClean="0"/>
              <a:pPr>
                <a:defRPr/>
              </a:pPr>
              <a:t>5</a:t>
            </a:fld>
            <a:endParaRPr lang="en-US"/>
          </a:p>
        </p:txBody>
      </p:sp>
    </p:spTree>
    <p:extLst>
      <p:ext uri="{BB962C8B-B14F-4D97-AF65-F5344CB8AC3E}">
        <p14:creationId xmlns:p14="http://schemas.microsoft.com/office/powerpoint/2010/main" val="204780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a:t>
            </a:r>
            <a:r>
              <a:rPr lang="en-US" baseline="0" dirty="0" smtClean="0"/>
              <a:t> of an envelope folding machine of the 1800s.</a:t>
            </a:r>
            <a:endParaRPr lang="en-US" dirty="0"/>
          </a:p>
        </p:txBody>
      </p:sp>
      <p:sp>
        <p:nvSpPr>
          <p:cNvPr id="4" name="Slide Number Placeholder 3"/>
          <p:cNvSpPr>
            <a:spLocks noGrp="1"/>
          </p:cNvSpPr>
          <p:nvPr>
            <p:ph type="sldNum" sz="quarter" idx="10"/>
          </p:nvPr>
        </p:nvSpPr>
        <p:spPr/>
        <p:txBody>
          <a:bodyPr/>
          <a:lstStyle/>
          <a:p>
            <a:pPr>
              <a:defRPr/>
            </a:pPr>
            <a:fld id="{59A6B171-2239-4D82-A1E4-7020E78746DE}" type="slidenum">
              <a:rPr lang="en-US" smtClean="0"/>
              <a:pPr>
                <a:defRPr/>
              </a:pPr>
              <a:t>43</a:t>
            </a:fld>
            <a:endParaRPr lang="en-US"/>
          </a:p>
        </p:txBody>
      </p:sp>
    </p:spTree>
    <p:extLst>
      <p:ext uri="{BB962C8B-B14F-4D97-AF65-F5344CB8AC3E}">
        <p14:creationId xmlns:p14="http://schemas.microsoft.com/office/powerpoint/2010/main" val="3027919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Abby is the correct spelling.</a:t>
            </a:r>
            <a:endParaRPr lang="en-US" dirty="0"/>
          </a:p>
        </p:txBody>
      </p:sp>
      <p:sp>
        <p:nvSpPr>
          <p:cNvPr id="4" name="Slide Number Placeholder 3"/>
          <p:cNvSpPr>
            <a:spLocks noGrp="1"/>
          </p:cNvSpPr>
          <p:nvPr>
            <p:ph type="sldNum" sz="quarter" idx="10"/>
          </p:nvPr>
        </p:nvSpPr>
        <p:spPr/>
        <p:txBody>
          <a:bodyPr/>
          <a:lstStyle/>
          <a:p>
            <a:pPr>
              <a:defRPr/>
            </a:pPr>
            <a:fld id="{59A6B171-2239-4D82-A1E4-7020E78746DE}" type="slidenum">
              <a:rPr lang="en-US" smtClean="0"/>
              <a:pPr>
                <a:defRPr/>
              </a:pPr>
              <a:t>45</a:t>
            </a:fld>
            <a:endParaRPr lang="en-US"/>
          </a:p>
        </p:txBody>
      </p:sp>
    </p:spTree>
    <p:extLst>
      <p:ext uri="{BB962C8B-B14F-4D97-AF65-F5344CB8AC3E}">
        <p14:creationId xmlns:p14="http://schemas.microsoft.com/office/powerpoint/2010/main" val="2738457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year the current library building opened.</a:t>
            </a:r>
            <a:endParaRPr lang="en-US" dirty="0"/>
          </a:p>
        </p:txBody>
      </p:sp>
      <p:sp>
        <p:nvSpPr>
          <p:cNvPr id="4" name="Slide Number Placeholder 3"/>
          <p:cNvSpPr>
            <a:spLocks noGrp="1"/>
          </p:cNvSpPr>
          <p:nvPr>
            <p:ph type="sldNum" sz="quarter" idx="10"/>
          </p:nvPr>
        </p:nvSpPr>
        <p:spPr/>
        <p:txBody>
          <a:bodyPr/>
          <a:lstStyle/>
          <a:p>
            <a:pPr>
              <a:defRPr/>
            </a:pPr>
            <a:fld id="{59A6B171-2239-4D82-A1E4-7020E78746DE}" type="slidenum">
              <a:rPr lang="en-US" smtClean="0"/>
              <a:pPr>
                <a:defRPr/>
              </a:pPr>
              <a:t>47</a:t>
            </a:fld>
            <a:endParaRPr lang="en-US"/>
          </a:p>
        </p:txBody>
      </p:sp>
    </p:spTree>
    <p:extLst>
      <p:ext uri="{BB962C8B-B14F-4D97-AF65-F5344CB8AC3E}">
        <p14:creationId xmlns:p14="http://schemas.microsoft.com/office/powerpoint/2010/main" val="2484711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to June for loaning this document to the library for the presentation</a:t>
            </a:r>
            <a:r>
              <a:rPr lang="en-US" dirty="0" smtClean="0"/>
              <a:t>. These</a:t>
            </a:r>
            <a:r>
              <a:rPr lang="en-US" baseline="0" dirty="0" smtClean="0"/>
              <a:t> pages are from a This p This pamphlet was prepared by the “Emerson House Friends” (no date). Note the images of D. Wheeler’s summer residence on the right; and the open view to the water on the left.</a:t>
            </a:r>
            <a:endParaRPr lang="en-US" dirty="0"/>
          </a:p>
        </p:txBody>
      </p:sp>
      <p:sp>
        <p:nvSpPr>
          <p:cNvPr id="4" name="Slide Number Placeholder 3"/>
          <p:cNvSpPr>
            <a:spLocks noGrp="1"/>
          </p:cNvSpPr>
          <p:nvPr>
            <p:ph type="sldNum" sz="quarter" idx="10"/>
          </p:nvPr>
        </p:nvSpPr>
        <p:spPr/>
        <p:txBody>
          <a:bodyPr/>
          <a:lstStyle/>
          <a:p>
            <a:pPr>
              <a:defRPr/>
            </a:pPr>
            <a:fld id="{59A6B171-2239-4D82-A1E4-7020E78746DE}" type="slidenum">
              <a:rPr lang="en-US" smtClean="0"/>
              <a:pPr>
                <a:defRPr/>
              </a:pPr>
              <a:t>55</a:t>
            </a:fld>
            <a:endParaRPr lang="en-US"/>
          </a:p>
        </p:txBody>
      </p:sp>
    </p:spTree>
    <p:extLst>
      <p:ext uri="{BB962C8B-B14F-4D97-AF65-F5344CB8AC3E}">
        <p14:creationId xmlns:p14="http://schemas.microsoft.com/office/powerpoint/2010/main" val="3430405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two preachers in 1841</a:t>
            </a:r>
            <a:r>
              <a:rPr lang="en-US" baseline="0" dirty="0" smtClean="0"/>
              <a:t> were women. Also mentioned are the stipulations for the deed of the lot as presented to the Library by Abby G. (Swift) Mendenhall of Minneapolis, which states the use of the Library is “for library or literary purposes only.”  The last sentence reads. “This provision has more than once served to prevent is use as a dancing hall.</a:t>
            </a:r>
            <a:endParaRPr lang="en-US" dirty="0"/>
          </a:p>
        </p:txBody>
      </p:sp>
      <p:sp>
        <p:nvSpPr>
          <p:cNvPr id="4" name="Slide Number Placeholder 3"/>
          <p:cNvSpPr>
            <a:spLocks noGrp="1"/>
          </p:cNvSpPr>
          <p:nvPr>
            <p:ph type="sldNum" sz="quarter" idx="10"/>
          </p:nvPr>
        </p:nvSpPr>
        <p:spPr/>
        <p:txBody>
          <a:bodyPr/>
          <a:lstStyle/>
          <a:p>
            <a:pPr>
              <a:defRPr/>
            </a:pPr>
            <a:fld id="{59A6B171-2239-4D82-A1E4-7020E78746DE}" type="slidenum">
              <a:rPr lang="en-US" smtClean="0"/>
              <a:pPr>
                <a:defRPr/>
              </a:pPr>
              <a:t>57</a:t>
            </a:fld>
            <a:endParaRPr lang="en-US"/>
          </a:p>
        </p:txBody>
      </p:sp>
    </p:spTree>
    <p:extLst>
      <p:ext uri="{BB962C8B-B14F-4D97-AF65-F5344CB8AC3E}">
        <p14:creationId xmlns:p14="http://schemas.microsoft.com/office/powerpoint/2010/main" val="646810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four women who started Bethany home were:</a:t>
            </a:r>
            <a:endParaRPr lang="en-US" dirty="0"/>
          </a:p>
        </p:txBody>
      </p:sp>
      <p:sp>
        <p:nvSpPr>
          <p:cNvPr id="4" name="Slide Number Placeholder 3"/>
          <p:cNvSpPr>
            <a:spLocks noGrp="1"/>
          </p:cNvSpPr>
          <p:nvPr>
            <p:ph type="sldNum" sz="quarter" idx="10"/>
          </p:nvPr>
        </p:nvSpPr>
        <p:spPr/>
        <p:txBody>
          <a:bodyPr/>
          <a:lstStyle/>
          <a:p>
            <a:pPr>
              <a:defRPr/>
            </a:pPr>
            <a:fld id="{59A6B171-2239-4D82-A1E4-7020E78746DE}" type="slidenum">
              <a:rPr lang="en-US" smtClean="0"/>
              <a:pPr>
                <a:defRPr/>
              </a:pPr>
              <a:t>58</a:t>
            </a:fld>
            <a:endParaRPr lang="en-US"/>
          </a:p>
        </p:txBody>
      </p:sp>
    </p:spTree>
    <p:extLst>
      <p:ext uri="{BB962C8B-B14F-4D97-AF65-F5344CB8AC3E}">
        <p14:creationId xmlns:p14="http://schemas.microsoft.com/office/powerpoint/2010/main" val="799564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 Lake established the Blacksmith Shop ca 1778. He was a Quaker from Rhode Island who was probably encouraged to move to West Falmouth. Daniel Wheeler Swift asked that I find an old photograph of the building which still stands. The outside of the building is built of pink granite. It was one of the first permanent structures</a:t>
            </a:r>
            <a:r>
              <a:rPr lang="en-US" baseline="0" dirty="0" smtClean="0"/>
              <a:t> built specifically for business in West Falmouth.</a:t>
            </a:r>
            <a:endParaRPr lang="en-US" dirty="0"/>
          </a:p>
        </p:txBody>
      </p:sp>
      <p:sp>
        <p:nvSpPr>
          <p:cNvPr id="4" name="Slide Number Placeholder 3"/>
          <p:cNvSpPr>
            <a:spLocks noGrp="1"/>
          </p:cNvSpPr>
          <p:nvPr>
            <p:ph type="sldNum" sz="quarter" idx="10"/>
          </p:nvPr>
        </p:nvSpPr>
        <p:spPr/>
        <p:txBody>
          <a:bodyPr/>
          <a:lstStyle/>
          <a:p>
            <a:pPr>
              <a:defRPr/>
            </a:pPr>
            <a:fld id="{59A6B171-2239-4D82-A1E4-7020E78746DE}" type="slidenum">
              <a:rPr lang="en-US" smtClean="0"/>
              <a:pPr>
                <a:defRPr/>
              </a:pPr>
              <a:t>6</a:t>
            </a:fld>
            <a:endParaRPr lang="en-US"/>
          </a:p>
        </p:txBody>
      </p:sp>
    </p:spTree>
    <p:extLst>
      <p:ext uri="{BB962C8B-B14F-4D97-AF65-F5344CB8AC3E}">
        <p14:creationId xmlns:p14="http://schemas.microsoft.com/office/powerpoint/2010/main" val="355950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actually begin with his</a:t>
            </a:r>
            <a:r>
              <a:rPr lang="en-US" baseline="0" dirty="0" smtClean="0"/>
              <a:t> obituary, which speaks so fondly of his work in the village. </a:t>
            </a:r>
            <a:r>
              <a:rPr lang="en-US" sz="1200" b="0" i="0" kern="1200" dirty="0" smtClean="0">
                <a:solidFill>
                  <a:schemeClr val="tx1"/>
                </a:solidFill>
                <a:effectLst/>
                <a:latin typeface="+mn-lt"/>
                <a:ea typeface="+mn-ea"/>
                <a:cs typeface="+mn-cs"/>
              </a:rPr>
              <a:t>Until the late 1940s a person who was born to a </a:t>
            </a:r>
            <a:r>
              <a:rPr lang="en-US" sz="1200" b="1" i="0" kern="1200" dirty="0" smtClean="0">
                <a:solidFill>
                  <a:schemeClr val="tx1"/>
                </a:solidFill>
                <a:effectLst/>
                <a:latin typeface="+mn-lt"/>
                <a:ea typeface="+mn-ea"/>
                <a:cs typeface="+mn-cs"/>
              </a:rPr>
              <a:t>Quaker</a:t>
            </a:r>
            <a:r>
              <a:rPr lang="en-US" sz="1200" b="0" i="0" kern="1200" dirty="0" smtClean="0">
                <a:solidFill>
                  <a:schemeClr val="tx1"/>
                </a:solidFill>
                <a:effectLst/>
                <a:latin typeface="+mn-lt"/>
                <a:ea typeface="+mn-ea"/>
                <a:cs typeface="+mn-cs"/>
              </a:rPr>
              <a:t> family automatically became a </a:t>
            </a:r>
            <a:r>
              <a:rPr lang="en-US" sz="1200" b="1" i="0" kern="1200" dirty="0" smtClean="0">
                <a:solidFill>
                  <a:schemeClr val="tx1"/>
                </a:solidFill>
                <a:effectLst/>
                <a:latin typeface="+mn-lt"/>
                <a:ea typeface="+mn-ea"/>
                <a:cs typeface="+mn-cs"/>
              </a:rPr>
              <a:t>member</a:t>
            </a:r>
            <a:r>
              <a:rPr lang="en-US" sz="1200" b="0" i="0" kern="1200" dirty="0" smtClean="0">
                <a:solidFill>
                  <a:schemeClr val="tx1"/>
                </a:solidFill>
                <a:effectLst/>
                <a:latin typeface="+mn-lt"/>
                <a:ea typeface="+mn-ea"/>
                <a:cs typeface="+mn-cs"/>
              </a:rPr>
              <a:t> of the Society by right of birth, hence </a:t>
            </a:r>
            <a:r>
              <a:rPr lang="en-US" sz="1200" b="1" i="0" kern="1200" dirty="0" smtClean="0">
                <a:solidFill>
                  <a:schemeClr val="tx1"/>
                </a:solidFill>
                <a:effectLst/>
                <a:latin typeface="+mn-lt"/>
                <a:ea typeface="+mn-ea"/>
                <a:cs typeface="+mn-cs"/>
              </a:rPr>
              <a:t>birthright</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59A6B171-2239-4D82-A1E4-7020E78746DE}" type="slidenum">
              <a:rPr lang="en-US" smtClean="0"/>
              <a:pPr>
                <a:defRPr/>
              </a:pPr>
              <a:t>7</a:t>
            </a:fld>
            <a:endParaRPr lang="en-US"/>
          </a:p>
        </p:txBody>
      </p:sp>
    </p:spTree>
    <p:extLst>
      <p:ext uri="{BB962C8B-B14F-4D97-AF65-F5344CB8AC3E}">
        <p14:creationId xmlns:p14="http://schemas.microsoft.com/office/powerpoint/2010/main" val="1286401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absence of trees and the view to the water.</a:t>
            </a:r>
            <a:endParaRPr lang="en-US" dirty="0"/>
          </a:p>
        </p:txBody>
      </p:sp>
      <p:sp>
        <p:nvSpPr>
          <p:cNvPr id="4" name="Slide Number Placeholder 3"/>
          <p:cNvSpPr>
            <a:spLocks noGrp="1"/>
          </p:cNvSpPr>
          <p:nvPr>
            <p:ph type="sldNum" sz="quarter" idx="10"/>
          </p:nvPr>
        </p:nvSpPr>
        <p:spPr/>
        <p:txBody>
          <a:bodyPr/>
          <a:lstStyle/>
          <a:p>
            <a:pPr>
              <a:defRPr/>
            </a:pPr>
            <a:fld id="{59A6B171-2239-4D82-A1E4-7020E78746DE}" type="slidenum">
              <a:rPr lang="en-US" smtClean="0"/>
              <a:pPr>
                <a:defRPr/>
              </a:pPr>
              <a:t>13</a:t>
            </a:fld>
            <a:endParaRPr lang="en-US"/>
          </a:p>
        </p:txBody>
      </p:sp>
    </p:spTree>
    <p:extLst>
      <p:ext uri="{BB962C8B-B14F-4D97-AF65-F5344CB8AC3E}">
        <p14:creationId xmlns:p14="http://schemas.microsoft.com/office/powerpoint/2010/main" val="3815379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Fred Bowman built over 1,000 homes in</a:t>
            </a:r>
            <a:r>
              <a:rPr lang="en-US" baseline="0" dirty="0" smtClean="0"/>
              <a:t> Falmouth and on the Vineyard during his lifetime, so this may also have influenced the design of these homes. Fred Bowman also built the summer homes for Henry and D. Wheeler.</a:t>
            </a:r>
            <a:endParaRPr lang="en-US" dirty="0"/>
          </a:p>
        </p:txBody>
      </p:sp>
      <p:sp>
        <p:nvSpPr>
          <p:cNvPr id="4" name="Slide Number Placeholder 3"/>
          <p:cNvSpPr>
            <a:spLocks noGrp="1"/>
          </p:cNvSpPr>
          <p:nvPr>
            <p:ph type="sldNum" sz="quarter" idx="10"/>
          </p:nvPr>
        </p:nvSpPr>
        <p:spPr/>
        <p:txBody>
          <a:bodyPr/>
          <a:lstStyle/>
          <a:p>
            <a:pPr>
              <a:defRPr/>
            </a:pPr>
            <a:fld id="{59A6B171-2239-4D82-A1E4-7020E78746DE}" type="slidenum">
              <a:rPr lang="en-US" smtClean="0"/>
              <a:pPr>
                <a:defRPr/>
              </a:pPr>
              <a:t>18</a:t>
            </a:fld>
            <a:endParaRPr lang="en-US"/>
          </a:p>
        </p:txBody>
      </p:sp>
    </p:spTree>
    <p:extLst>
      <p:ext uri="{BB962C8B-B14F-4D97-AF65-F5344CB8AC3E}">
        <p14:creationId xmlns:p14="http://schemas.microsoft.com/office/powerpoint/2010/main" val="288740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Hepzibah</a:t>
            </a:r>
            <a:r>
              <a:rPr lang="en-US" baseline="0" dirty="0" smtClean="0"/>
              <a:t> was mother to Joseph Newell, Henry, Mary Abby, and D. Wheeler.</a:t>
            </a:r>
            <a:endParaRPr lang="en-US" dirty="0"/>
          </a:p>
        </p:txBody>
      </p:sp>
      <p:sp>
        <p:nvSpPr>
          <p:cNvPr id="4" name="Slide Number Placeholder 3"/>
          <p:cNvSpPr>
            <a:spLocks noGrp="1"/>
          </p:cNvSpPr>
          <p:nvPr>
            <p:ph type="sldNum" sz="quarter" idx="10"/>
          </p:nvPr>
        </p:nvSpPr>
        <p:spPr/>
        <p:txBody>
          <a:bodyPr/>
          <a:lstStyle/>
          <a:p>
            <a:pPr>
              <a:defRPr/>
            </a:pPr>
            <a:fld id="{59A6B171-2239-4D82-A1E4-7020E78746DE}" type="slidenum">
              <a:rPr lang="en-US" smtClean="0"/>
              <a:pPr>
                <a:defRPr/>
              </a:pPr>
              <a:t>21</a:t>
            </a:fld>
            <a:endParaRPr lang="en-US"/>
          </a:p>
        </p:txBody>
      </p:sp>
    </p:spTree>
    <p:extLst>
      <p:ext uri="{BB962C8B-B14F-4D97-AF65-F5344CB8AC3E}">
        <p14:creationId xmlns:p14="http://schemas.microsoft.com/office/powerpoint/2010/main" val="3198290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only reference of George as a brother. I was unable to determine the lineage.</a:t>
            </a:r>
            <a:endParaRPr lang="en-US" dirty="0"/>
          </a:p>
        </p:txBody>
      </p:sp>
      <p:sp>
        <p:nvSpPr>
          <p:cNvPr id="4" name="Slide Number Placeholder 3"/>
          <p:cNvSpPr>
            <a:spLocks noGrp="1"/>
          </p:cNvSpPr>
          <p:nvPr>
            <p:ph type="sldNum" sz="quarter" idx="10"/>
          </p:nvPr>
        </p:nvSpPr>
        <p:spPr/>
        <p:txBody>
          <a:bodyPr/>
          <a:lstStyle/>
          <a:p>
            <a:pPr>
              <a:defRPr/>
            </a:pPr>
            <a:fld id="{59A6B171-2239-4D82-A1E4-7020E78746DE}" type="slidenum">
              <a:rPr lang="en-US" smtClean="0"/>
              <a:pPr>
                <a:defRPr/>
              </a:pPr>
              <a:t>26</a:t>
            </a:fld>
            <a:endParaRPr lang="en-US"/>
          </a:p>
        </p:txBody>
      </p:sp>
    </p:spTree>
    <p:extLst>
      <p:ext uri="{BB962C8B-B14F-4D97-AF65-F5344CB8AC3E}">
        <p14:creationId xmlns:p14="http://schemas.microsoft.com/office/powerpoint/2010/main" val="795536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Mr. Swift here-although the text is labeled D. W. Swift is Henry who was born in 1833. D. Wheeler was born in 1840. </a:t>
            </a:r>
            <a:endParaRPr lang="en-US" dirty="0"/>
          </a:p>
        </p:txBody>
      </p:sp>
      <p:sp>
        <p:nvSpPr>
          <p:cNvPr id="4" name="Slide Number Placeholder 3"/>
          <p:cNvSpPr>
            <a:spLocks noGrp="1"/>
          </p:cNvSpPr>
          <p:nvPr>
            <p:ph type="sldNum" sz="quarter" idx="10"/>
          </p:nvPr>
        </p:nvSpPr>
        <p:spPr/>
        <p:txBody>
          <a:bodyPr/>
          <a:lstStyle/>
          <a:p>
            <a:pPr>
              <a:defRPr/>
            </a:pPr>
            <a:fld id="{59A6B171-2239-4D82-A1E4-7020E78746DE}" type="slidenum">
              <a:rPr lang="en-US" smtClean="0"/>
              <a:pPr>
                <a:defRPr/>
              </a:pPr>
              <a:t>34</a:t>
            </a:fld>
            <a:endParaRPr lang="en-US"/>
          </a:p>
        </p:txBody>
      </p:sp>
    </p:spTree>
    <p:extLst>
      <p:ext uri="{BB962C8B-B14F-4D97-AF65-F5344CB8AC3E}">
        <p14:creationId xmlns:p14="http://schemas.microsoft.com/office/powerpoint/2010/main" val="3982477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A6B171-2239-4D82-A1E4-7020E78746DE}" type="slidenum">
              <a:rPr lang="en-US" smtClean="0"/>
              <a:pPr>
                <a:defRPr/>
              </a:pPr>
              <a:t>40</a:t>
            </a:fld>
            <a:endParaRPr lang="en-US"/>
          </a:p>
        </p:txBody>
      </p:sp>
    </p:spTree>
    <p:extLst>
      <p:ext uri="{BB962C8B-B14F-4D97-AF65-F5344CB8AC3E}">
        <p14:creationId xmlns:p14="http://schemas.microsoft.com/office/powerpoint/2010/main" val="2176987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fld id="{F55DA1A4-1540-416C-A65E-ECA04C9B6465}" type="datetimeFigureOut">
              <a:rPr lang="en-US"/>
              <a:pPr>
                <a:defRPr/>
              </a:pPr>
              <a:t>8/12/2019</a:t>
            </a:fld>
            <a:endParaRPr lang="en-US"/>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pPr>
              <a:defRPr/>
            </a:pPr>
            <a:fld id="{33B0E2AF-D10B-4F8A-B42E-F2D49FD128E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fld id="{3D4196CE-73C8-464D-9A05-386C7A80530A}" type="datetimeFigureOut">
              <a:rPr lang="en-US"/>
              <a:pPr>
                <a:defRPr/>
              </a:pPr>
              <a:t>8/12/2019</a:t>
            </a:fld>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71367A4F-7166-4216-B1E3-6C4FF0E3340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610E2-9C6D-4EC1-8D84-09427BAD68DF}" type="datetimeFigureOut">
              <a:rPr lang="en-US"/>
              <a:pPr>
                <a:defRPr/>
              </a:pPr>
              <a:t>8/12/2019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875089-3DA9-4F1B-95C8-543EE275AA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55BDFAF1-9D5B-4DAC-A4D7-A93816C86D00}" type="datetimeFigureOut">
              <a:rPr lang="en-US"/>
              <a:pPr>
                <a:defRPr/>
              </a:pPr>
              <a:t>8/12/2019</a:t>
            </a:fld>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pPr>
              <a:defRPr/>
            </a:pPr>
            <a:fld id="{E05EADB3-9578-48DE-9BC2-84ADD026069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fld id="{C67CF626-59B4-4528-8AB7-EDD85280791E}" type="datetimeFigureOut">
              <a:rPr lang="en-US"/>
              <a:pPr>
                <a:defRPr/>
              </a:pPr>
              <a:t>8/12/2019</a:t>
            </a:fld>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pPr>
              <a:defRPr/>
            </a:pPr>
            <a:fld id="{DD9354B8-D6AA-43A1-B88D-3EDFE42FDCC8}"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fld id="{C51F5105-B8C8-4182-89A5-330EEDF17A2C}" type="datetimeFigureOut">
              <a:rPr lang="en-US"/>
              <a:pPr>
                <a:defRPr/>
              </a:pPr>
              <a:t>8/12/2019</a:t>
            </a:fld>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9060DBBA-D2F3-4E56-8EB7-E39D5B2B04B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fld id="{896BCFA1-8AF9-471A-AC6C-8EC1219D82BC}" type="datetimeFigureOut">
              <a:rPr lang="en-US"/>
              <a:pPr>
                <a:defRPr/>
              </a:pPr>
              <a:t>8/12/2019</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F5D3961C-FC0E-4AD2-97D2-389B2C25650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fld id="{0D1F3615-157B-4214-9235-E14393C5BC6C}" type="datetimeFigureOut">
              <a:rPr lang="en-US"/>
              <a:pPr>
                <a:defRPr/>
              </a:pPr>
              <a:t>8/12/2019</a:t>
            </a:fld>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B7AF310-2186-4C78-A7F1-61009404353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936BAF8A-5566-4C6B-A64B-F69658F5C790}" type="datetimeFigureOut">
              <a:rPr lang="en-US"/>
              <a:pPr>
                <a:defRPr/>
              </a:pPr>
              <a:t>8/12/2019</a:t>
            </a:fld>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A6795C2A-6FDC-4D70-A251-71D2D5551DF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fld id="{978B4048-1184-4C87-B59C-E712601CD164}" type="datetimeFigureOut">
              <a:rPr lang="en-US"/>
              <a:pPr>
                <a:defRPr/>
              </a:pPr>
              <a:t>8/12/2019</a:t>
            </a:fld>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A8D9A769-CF8C-4626-8DAB-EA2E2F35FE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A39112C7-5479-42A2-B21B-76B61E11D0B0}" type="datetimeFigureOut">
              <a:rPr lang="en-US"/>
              <a:pPr>
                <a:defRPr/>
              </a:pPr>
              <a:t>8/12/2019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pPr>
              <a:defRPr/>
            </a:pPr>
            <a:fld id="{1B2CE97F-00B0-4470-A381-7EE6221EFAD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9"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smtClean="0">
                <a:solidFill>
                  <a:schemeClr val="accent1">
                    <a:shade val="75000"/>
                  </a:schemeClr>
                </a:solidFill>
                <a:latin typeface="+mn-lt"/>
                <a:cs typeface="+mn-cs"/>
              </a:defRPr>
            </a:lvl1pPr>
          </a:lstStyle>
          <a:p>
            <a:pPr>
              <a:defRPr/>
            </a:pPr>
            <a:fld id="{D836A35F-5155-4DF1-9ADD-81740D5AF809}" type="datetimeFigureOut">
              <a:rPr lang="en-US"/>
              <a:pPr>
                <a:defRPr/>
              </a:pPr>
              <a:t>8/12/2019</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cs typeface="+mn-cs"/>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smtClean="0">
                <a:solidFill>
                  <a:schemeClr val="accent1">
                    <a:shade val="75000"/>
                  </a:schemeClr>
                </a:solidFill>
                <a:latin typeface="+mn-lt"/>
                <a:cs typeface="+mn-cs"/>
              </a:defRPr>
            </a:lvl1pPr>
          </a:lstStyle>
          <a:p>
            <a:pPr>
              <a:defRPr/>
            </a:pPr>
            <a:fld id="{3744857F-7EEE-4452-BC68-8BADA7E113EA}" type="slidenum">
              <a:rPr lang="en-US"/>
              <a:pPr>
                <a:defRPr/>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1" r:id="rId4"/>
    <p:sldLayoutId id="2147483675" r:id="rId5"/>
    <p:sldLayoutId id="2147483670" r:id="rId6"/>
    <p:sldLayoutId id="2147483676" r:id="rId7"/>
    <p:sldLayoutId id="2147483677" r:id="rId8"/>
    <p:sldLayoutId id="2147483678" r:id="rId9"/>
    <p:sldLayoutId id="2147483669" r:id="rId10"/>
    <p:sldLayoutId id="2147483679" r:id="rId11"/>
  </p:sldLayoutIdLst>
  <p:txStyles>
    <p:titleStyle>
      <a:lvl1pPr algn="l" rtl="0" fontAlgn="base">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fontAlgn="base">
        <a:spcBef>
          <a:spcPct val="0"/>
        </a:spcBef>
        <a:spcAft>
          <a:spcPct val="0"/>
        </a:spcAft>
        <a:defRPr sz="3600">
          <a:solidFill>
            <a:schemeClr val="tx2"/>
          </a:solidFill>
          <a:latin typeface="Franklin Gothic Medium" pitchFamily="34" charset="0"/>
        </a:defRPr>
      </a:lvl2pPr>
      <a:lvl3pPr algn="l" rtl="0" fontAlgn="base">
        <a:spcBef>
          <a:spcPct val="0"/>
        </a:spcBef>
        <a:spcAft>
          <a:spcPct val="0"/>
        </a:spcAft>
        <a:defRPr sz="3600">
          <a:solidFill>
            <a:schemeClr val="tx2"/>
          </a:solidFill>
          <a:latin typeface="Franklin Gothic Medium" pitchFamily="34" charset="0"/>
        </a:defRPr>
      </a:lvl3pPr>
      <a:lvl4pPr algn="l" rtl="0" fontAlgn="base">
        <a:spcBef>
          <a:spcPct val="0"/>
        </a:spcBef>
        <a:spcAft>
          <a:spcPct val="0"/>
        </a:spcAft>
        <a:defRPr sz="3600">
          <a:solidFill>
            <a:schemeClr val="tx2"/>
          </a:solidFill>
          <a:latin typeface="Franklin Gothic Medium" pitchFamily="34" charset="0"/>
        </a:defRPr>
      </a:lvl4pPr>
      <a:lvl5pPr algn="l" rtl="0" fontAlgn="base">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fontAlgn="base">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fontAlgn="base">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fontAlgn="base">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fontAlgn="base">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fontAlgn="base">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patentimages.storage.googleapis.com/2c/28/ed/f5b54c3baf1ffb/US115382.pdf"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www.qhpress.org/quakerpages/qwhp/bethany.htm" TargetMode="Externa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hyperlink" Target="http://historyapolis.com/blog/2014/03/11/where-are-the-men-who-make-these-girls-what-they-are/"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westfalmouthlibrary.or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219200"/>
            <a:ext cx="8839200" cy="4031873"/>
          </a:xfrm>
          <a:prstGeom prst="rect">
            <a:avLst/>
          </a:prstGeom>
          <a:noFill/>
        </p:spPr>
        <p:txBody>
          <a:bodyPr>
            <a:spAutoFit/>
          </a:bodyPr>
          <a:lstStyle/>
          <a:p>
            <a:pPr algn="ctr"/>
            <a:r>
              <a:rPr lang="en-US" sz="2200" b="1" i="1" dirty="0">
                <a:solidFill>
                  <a:srgbClr val="624139"/>
                </a:solidFill>
                <a:latin typeface="Franklin Gothic Book" pitchFamily="34" charset="0"/>
              </a:rPr>
              <a:t>WEST FALMOUTH LIBRARY IN COOPERATION WITH OUR</a:t>
            </a:r>
          </a:p>
          <a:p>
            <a:pPr algn="ctr"/>
            <a:r>
              <a:rPr lang="en-US" sz="2200" b="1" i="1" dirty="0" smtClean="0">
                <a:solidFill>
                  <a:srgbClr val="624139"/>
                </a:solidFill>
                <a:latin typeface="Franklin Gothic Book" pitchFamily="34" charset="0"/>
              </a:rPr>
              <a:t>FRIENDS FROM THE QUAKER MEETINGHOUSE INVITE </a:t>
            </a:r>
          </a:p>
          <a:p>
            <a:pPr algn="ctr"/>
            <a:r>
              <a:rPr lang="en-US" sz="2200" b="1" i="1" dirty="0" smtClean="0">
                <a:solidFill>
                  <a:srgbClr val="624139"/>
                </a:solidFill>
                <a:latin typeface="Franklin Gothic Book" pitchFamily="34" charset="0"/>
              </a:rPr>
              <a:t>YOU TO </a:t>
            </a:r>
            <a:r>
              <a:rPr lang="en-US" sz="2200" b="1" i="1" dirty="0">
                <a:solidFill>
                  <a:srgbClr val="624139"/>
                </a:solidFill>
                <a:latin typeface="Franklin Gothic Book" pitchFamily="34" charset="0"/>
              </a:rPr>
              <a:t>A TALK, TOUR, AND RECEPTION</a:t>
            </a:r>
          </a:p>
          <a:p>
            <a:pPr algn="ctr"/>
            <a:r>
              <a:rPr lang="en-US" sz="2200" b="1" i="1" dirty="0">
                <a:solidFill>
                  <a:srgbClr val="624139"/>
                </a:solidFill>
                <a:latin typeface="Franklin Gothic Book" pitchFamily="34" charset="0"/>
              </a:rPr>
              <a:t>CELEBRATING THE SWIFT FAMILIES</a:t>
            </a:r>
          </a:p>
          <a:p>
            <a:pPr algn="ctr"/>
            <a:r>
              <a:rPr lang="en-US" sz="2200" b="1" dirty="0" smtClean="0">
                <a:solidFill>
                  <a:srgbClr val="FF0000"/>
                </a:solidFill>
                <a:latin typeface="Franklin Gothic Book" pitchFamily="34" charset="0"/>
              </a:rPr>
              <a:t>6:00-7:00 </a:t>
            </a:r>
            <a:r>
              <a:rPr lang="en-US" sz="2200" b="1" dirty="0" smtClean="0">
                <a:latin typeface="Franklin Gothic Book" pitchFamily="34" charset="0"/>
              </a:rPr>
              <a:t>TALK </a:t>
            </a:r>
            <a:r>
              <a:rPr lang="en-US" sz="2200" b="1" dirty="0">
                <a:latin typeface="Franklin Gothic Book" pitchFamily="34" charset="0"/>
              </a:rPr>
              <a:t>AND SLIDES OF ARCHIVAL DOCUMENTS</a:t>
            </a:r>
          </a:p>
          <a:p>
            <a:pPr algn="ctr"/>
            <a:r>
              <a:rPr lang="en-US" sz="2200" b="1" dirty="0" smtClean="0">
                <a:solidFill>
                  <a:srgbClr val="FF0000"/>
                </a:solidFill>
                <a:latin typeface="Franklin Gothic Book" pitchFamily="34" charset="0"/>
              </a:rPr>
              <a:t>7:00-8:00 </a:t>
            </a:r>
            <a:r>
              <a:rPr lang="en-US" sz="2200" b="1" dirty="0" smtClean="0">
                <a:latin typeface="Franklin Gothic Book" pitchFamily="34" charset="0"/>
              </a:rPr>
              <a:t>TOUR </a:t>
            </a:r>
            <a:r>
              <a:rPr lang="en-US" sz="2200" b="1" dirty="0">
                <a:latin typeface="Franklin Gothic Book" pitchFamily="34" charset="0"/>
              </a:rPr>
              <a:t>OF THE FRIENDS QUAKER MEETING HOUSE</a:t>
            </a:r>
          </a:p>
          <a:p>
            <a:pPr algn="ctr"/>
            <a:r>
              <a:rPr lang="en-US" sz="2200" b="1" dirty="0">
                <a:solidFill>
                  <a:srgbClr val="FF0000"/>
                </a:solidFill>
                <a:latin typeface="Franklin Gothic Book" pitchFamily="34" charset="0"/>
              </a:rPr>
              <a:t>8:00-9:30</a:t>
            </a:r>
            <a:r>
              <a:rPr lang="en-US" sz="2200" b="1" dirty="0">
                <a:latin typeface="Franklin Gothic Book" pitchFamily="34" charset="0"/>
              </a:rPr>
              <a:t> RECEPTION (FOOD AND DRINK) AT THE LIBRARY AND OPPORTUNITY TO MINGLE AND VIEW ARCHIVE DISPLAYS </a:t>
            </a:r>
          </a:p>
          <a:p>
            <a:pPr algn="ctr"/>
            <a:r>
              <a:rPr lang="en-US" sz="2200" b="1" i="1" dirty="0">
                <a:solidFill>
                  <a:srgbClr val="FF0000"/>
                </a:solidFill>
                <a:latin typeface="Franklin Gothic Book" pitchFamily="34" charset="0"/>
              </a:rPr>
              <a:t>BONUS: </a:t>
            </a:r>
            <a:r>
              <a:rPr lang="en-US" sz="2200" b="1" i="1" dirty="0" smtClean="0">
                <a:solidFill>
                  <a:srgbClr val="FF0000"/>
                </a:solidFill>
                <a:latin typeface="Franklin Gothic Book" pitchFamily="34" charset="0"/>
              </a:rPr>
              <a:t>FRIDAY 8/9/2019 at </a:t>
            </a:r>
            <a:r>
              <a:rPr lang="en-US" sz="2200" b="1" i="1" dirty="0">
                <a:solidFill>
                  <a:srgbClr val="FF0000"/>
                </a:solidFill>
                <a:latin typeface="Franklin Gothic Book" pitchFamily="34" charset="0"/>
              </a:rPr>
              <a:t>9:00 AM GUIDED WALK TO THE OLD QUAKER CEMETERY AND FIRST </a:t>
            </a:r>
            <a:r>
              <a:rPr lang="en-US" sz="2200" b="1" i="1" dirty="0" smtClean="0">
                <a:solidFill>
                  <a:srgbClr val="FF0000"/>
                </a:solidFill>
                <a:latin typeface="Franklin Gothic Book" pitchFamily="34" charset="0"/>
              </a:rPr>
              <a:t>MEETINGHOUSE </a:t>
            </a:r>
            <a:r>
              <a:rPr lang="en-US" sz="2200" b="1" i="1" dirty="0">
                <a:solidFill>
                  <a:srgbClr val="FF0000"/>
                </a:solidFill>
                <a:latin typeface="Franklin Gothic Book" pitchFamily="34" charset="0"/>
              </a:rPr>
              <a:t>SITE </a:t>
            </a:r>
          </a:p>
          <a:p>
            <a:pPr algn="ctr"/>
            <a:r>
              <a:rPr lang="en-US" b="1" dirty="0">
                <a:latin typeface="Franklin Gothic Book" pitchFamily="34" charset="0"/>
              </a:rPr>
              <a:t>Meet in Library Parking Lot. We will walk up the hill and turn left at Friends Way</a:t>
            </a:r>
          </a:p>
          <a:p>
            <a:pPr algn="ctr"/>
            <a:r>
              <a:rPr lang="en-US" b="1" dirty="0">
                <a:latin typeface="Franklin Gothic Book" pitchFamily="34" charset="0"/>
              </a:rPr>
              <a:t>.4 miles (10 minutes each way). Easy walk once you get up the hill.</a:t>
            </a:r>
          </a:p>
        </p:txBody>
      </p:sp>
      <p:sp>
        <p:nvSpPr>
          <p:cNvPr id="4" name="TextBox 3"/>
          <p:cNvSpPr txBox="1"/>
          <p:nvPr/>
        </p:nvSpPr>
        <p:spPr>
          <a:xfrm>
            <a:off x="304800" y="5181600"/>
            <a:ext cx="8686800" cy="646113"/>
          </a:xfrm>
          <a:prstGeom prst="rect">
            <a:avLst/>
          </a:prstGeom>
          <a:noFill/>
        </p:spPr>
        <p:txBody>
          <a:bodyPr>
            <a:spAutoFit/>
          </a:bodyPr>
          <a:lstStyle/>
          <a:p>
            <a:pPr algn="ctr" fontAlgn="auto">
              <a:spcBef>
                <a:spcPts val="0"/>
              </a:spcBef>
              <a:spcAft>
                <a:spcPts val="0"/>
              </a:spcAft>
              <a:defRPr/>
            </a:pPr>
            <a:r>
              <a:rPr lang="en-US" dirty="0">
                <a:solidFill>
                  <a:schemeClr val="accent1">
                    <a:lumMod val="50000"/>
                  </a:schemeClr>
                </a:solidFill>
                <a:latin typeface="Calibri" panose="020F0502020204030204" pitchFamily="34" charset="0"/>
                <a:cs typeface="+mn-cs"/>
              </a:rPr>
              <a:t>Funded in part with a grant from the institute for  museum and library services administered by the Massachusetts board of library commissioners</a:t>
            </a:r>
          </a:p>
        </p:txBody>
      </p:sp>
      <p:pic>
        <p:nvPicPr>
          <p:cNvPr id="14340" name="Picture 4"/>
          <p:cNvPicPr>
            <a:picLocks noChangeAspect="1" noChangeArrowheads="1"/>
          </p:cNvPicPr>
          <p:nvPr/>
        </p:nvPicPr>
        <p:blipFill>
          <a:blip r:embed="rId2"/>
          <a:srcRect/>
          <a:stretch>
            <a:fillRect/>
          </a:stretch>
        </p:blipFill>
        <p:spPr bwMode="auto">
          <a:xfrm>
            <a:off x="609600" y="5880100"/>
            <a:ext cx="1981200" cy="901700"/>
          </a:xfrm>
          <a:prstGeom prst="rect">
            <a:avLst/>
          </a:prstGeom>
          <a:noFill/>
          <a:ln w="9525">
            <a:noFill/>
            <a:miter lim="800000"/>
            <a:headEnd/>
            <a:tailEnd/>
          </a:ln>
        </p:spPr>
      </p:pic>
      <p:pic>
        <p:nvPicPr>
          <p:cNvPr id="14341" name="Picture 5" descr="MBLC Logo"/>
          <p:cNvPicPr>
            <a:picLocks noChangeAspect="1" noChangeArrowheads="1"/>
          </p:cNvPicPr>
          <p:nvPr/>
        </p:nvPicPr>
        <p:blipFill>
          <a:blip r:embed="rId3"/>
          <a:srcRect/>
          <a:stretch>
            <a:fillRect/>
          </a:stretch>
        </p:blipFill>
        <p:spPr bwMode="auto">
          <a:xfrm>
            <a:off x="3429000" y="5851525"/>
            <a:ext cx="5443538" cy="939800"/>
          </a:xfrm>
          <a:prstGeom prst="rect">
            <a:avLst/>
          </a:prstGeom>
          <a:noFill/>
          <a:ln w="9525">
            <a:noFill/>
            <a:miter lim="800000"/>
            <a:headEnd/>
            <a:tailEnd/>
          </a:ln>
        </p:spPr>
      </p:pic>
      <p:sp>
        <p:nvSpPr>
          <p:cNvPr id="14343" name="Text Box 7"/>
          <p:cNvSpPr txBox="1">
            <a:spLocks noChangeArrowheads="1"/>
          </p:cNvSpPr>
          <p:nvPr/>
        </p:nvSpPr>
        <p:spPr bwMode="auto">
          <a:xfrm>
            <a:off x="381000" y="121443"/>
            <a:ext cx="8382000" cy="892552"/>
          </a:xfrm>
          <a:prstGeom prst="rect">
            <a:avLst/>
          </a:prstGeom>
          <a:noFill/>
          <a:ln w="9525">
            <a:noFill/>
            <a:miter lim="800000"/>
            <a:headEnd/>
            <a:tailEnd/>
          </a:ln>
          <a:effectLst/>
        </p:spPr>
        <p:txBody>
          <a:bodyPr>
            <a:spAutoFit/>
          </a:bodyPr>
          <a:lstStyle/>
          <a:p>
            <a:pPr algn="ctr">
              <a:spcBef>
                <a:spcPct val="50000"/>
              </a:spcBef>
            </a:pPr>
            <a:r>
              <a:rPr lang="en-US" sz="2800" dirty="0">
                <a:solidFill>
                  <a:schemeClr val="hlink"/>
                </a:solidFill>
                <a:latin typeface="Franklin Gothic Demi" pitchFamily="34" charset="0"/>
              </a:rPr>
              <a:t>THE SWIFTS – WEST FALMOUTH FOUNDING </a:t>
            </a:r>
            <a:r>
              <a:rPr lang="en-US" sz="2800" dirty="0" smtClean="0">
                <a:solidFill>
                  <a:schemeClr val="hlink"/>
                </a:solidFill>
                <a:latin typeface="Franklin Gothic Demi" pitchFamily="34" charset="0"/>
              </a:rPr>
              <a:t>FAMILY</a:t>
            </a:r>
          </a:p>
          <a:p>
            <a:pPr algn="ctr">
              <a:spcBef>
                <a:spcPts val="0"/>
              </a:spcBef>
            </a:pPr>
            <a:r>
              <a:rPr lang="en-US" sz="2400" dirty="0" smtClean="0">
                <a:solidFill>
                  <a:schemeClr val="hlink"/>
                </a:solidFill>
                <a:latin typeface="Franklin Gothic Demi" pitchFamily="34" charset="0"/>
              </a:rPr>
              <a:t>August 7, 2019</a:t>
            </a:r>
            <a:endParaRPr lang="en-US" sz="2400" dirty="0">
              <a:solidFill>
                <a:schemeClr val="hlink"/>
              </a:solidFill>
              <a:latin typeface="Franklin Gothic Dem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SWIFT FAMILY\windmill.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8342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G:\SWIFT FAMILY\Ye come and ye go.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4038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0100" y="5717083"/>
            <a:ext cx="7543800" cy="461665"/>
          </a:xfrm>
          <a:prstGeom prst="rect">
            <a:avLst/>
          </a:prstGeom>
          <a:noFill/>
        </p:spPr>
        <p:txBody>
          <a:bodyPr wrap="square" rtlCol="0">
            <a:spAutoFit/>
          </a:bodyPr>
          <a:lstStyle/>
          <a:p>
            <a:r>
              <a:rPr lang="en-US" sz="2400" dirty="0" smtClean="0">
                <a:latin typeface="+mn-lt"/>
              </a:rPr>
              <a:t>Ceres was the Roman Goddess of agriculture and grain.</a:t>
            </a:r>
            <a:endParaRPr lang="en-US" sz="2400" dirty="0">
              <a:latin typeface="+mn-lt"/>
            </a:endParaRPr>
          </a:p>
        </p:txBody>
      </p:sp>
    </p:spTree>
    <p:extLst>
      <p:ext uri="{BB962C8B-B14F-4D97-AF65-F5344CB8AC3E}">
        <p14:creationId xmlns:p14="http://schemas.microsoft.com/office/powerpoint/2010/main" val="3815143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SWIFT FAMILY\windmill with Silas Swift.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6871"/>
            <a:ext cx="9144000" cy="66242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29000" y="116871"/>
            <a:ext cx="5715000" cy="1107996"/>
          </a:xfrm>
          <a:prstGeom prst="rect">
            <a:avLst/>
          </a:prstGeom>
          <a:noFill/>
        </p:spPr>
        <p:txBody>
          <a:bodyPr wrap="square" rtlCol="0">
            <a:spAutoFit/>
          </a:bodyPr>
          <a:lstStyle/>
          <a:p>
            <a:pPr algn="ctr"/>
            <a:r>
              <a:rPr lang="en-US" sz="2200" b="1" dirty="0" smtClean="0">
                <a:solidFill>
                  <a:schemeClr val="accent6">
                    <a:lumMod val="50000"/>
                  </a:schemeClr>
                </a:solidFill>
                <a:latin typeface="+mn-lt"/>
              </a:rPr>
              <a:t>The windmill was located at the end of Old Windmill Lane on the Village side of The Old Colony Railroad tracks (now the bike path).</a:t>
            </a:r>
            <a:endParaRPr lang="en-US" sz="2200" b="1" dirty="0">
              <a:solidFill>
                <a:schemeClr val="accent6">
                  <a:lumMod val="50000"/>
                </a:schemeClr>
              </a:solidFill>
              <a:latin typeface="+mn-lt"/>
            </a:endParaRPr>
          </a:p>
        </p:txBody>
      </p:sp>
    </p:spTree>
    <p:extLst>
      <p:ext uri="{BB962C8B-B14F-4D97-AF65-F5344CB8AC3E}">
        <p14:creationId xmlns:p14="http://schemas.microsoft.com/office/powerpoint/2010/main" val="3046636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SWIFT FAMILY\windmi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9967"/>
            <a:ext cx="7924800" cy="6238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342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2578"/>
            <a:ext cx="9144000" cy="619284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686800" cy="6001643"/>
          </a:xfrm>
          <a:prstGeom prst="rect">
            <a:avLst/>
          </a:prstGeom>
          <a:noFill/>
        </p:spPr>
        <p:txBody>
          <a:bodyPr wrap="square" rtlCol="0">
            <a:spAutoFit/>
          </a:bodyPr>
          <a:lstStyle/>
          <a:p>
            <a:pPr algn="ctr"/>
            <a:r>
              <a:rPr lang="en-US" sz="2400" b="1" i="1" dirty="0" smtClean="0">
                <a:solidFill>
                  <a:schemeClr val="tx2">
                    <a:lumMod val="50000"/>
                  </a:schemeClr>
                </a:solidFill>
                <a:latin typeface="Franklin Gothic Book" panose="020B0503020102020204" pitchFamily="34" charset="0"/>
              </a:rPr>
              <a:t>The Swift Lots</a:t>
            </a:r>
          </a:p>
          <a:p>
            <a:pPr algn="ctr"/>
            <a:r>
              <a:rPr lang="en-US" sz="2400" dirty="0" smtClean="0">
                <a:latin typeface="Franklin Gothic Book" panose="020B0503020102020204" pitchFamily="34" charset="0"/>
              </a:rPr>
              <a:t>“Silas F. owned much of the land between his house at 666 West Falmouth Highway and the harbor, including upland between Mill and Spring Coves. The northern half of that neck was subdivided and christened the </a:t>
            </a:r>
            <a:r>
              <a:rPr lang="en-US" sz="2400" b="1" dirty="0" smtClean="0">
                <a:solidFill>
                  <a:srgbClr val="0070C0"/>
                </a:solidFill>
                <a:latin typeface="Franklin Gothic Book" panose="020B0503020102020204" pitchFamily="34" charset="0"/>
              </a:rPr>
              <a:t>“Swift Lots” according to an 1881 land plan</a:t>
            </a:r>
            <a:r>
              <a:rPr lang="en-US" sz="2400" dirty="0" smtClean="0">
                <a:latin typeface="Franklin Gothic Book" panose="020B0503020102020204" pitchFamily="34" charset="0"/>
              </a:rPr>
              <a:t>.</a:t>
            </a:r>
          </a:p>
          <a:p>
            <a:pPr algn="ctr"/>
            <a:r>
              <a:rPr lang="en-US" sz="2400" dirty="0" smtClean="0">
                <a:latin typeface="Franklin Gothic Book" panose="020B0503020102020204" pitchFamily="34" charset="0"/>
              </a:rPr>
              <a:t>Silas F. was undoubtedly influenced by the purchase of Hog Island for summer development in the early 1870s, and by the ongoing land acquisitions by Ellery Channing Wright on the north side of West Falmouth Harbor.</a:t>
            </a:r>
          </a:p>
          <a:p>
            <a:pPr algn="ctr"/>
            <a:r>
              <a:rPr lang="en-US" sz="2400" dirty="0" smtClean="0">
                <a:latin typeface="Franklin Gothic Book" panose="020B0503020102020204" pitchFamily="34" charset="0"/>
              </a:rPr>
              <a:t>Silas was an enterprising man who descended from an old and important village family. </a:t>
            </a:r>
            <a:r>
              <a:rPr lang="en-US" sz="2400" b="1" dirty="0" smtClean="0">
                <a:solidFill>
                  <a:srgbClr val="0070C0"/>
                </a:solidFill>
                <a:latin typeface="Franklin Gothic Book" panose="020B0503020102020204" pitchFamily="34" charset="0"/>
              </a:rPr>
              <a:t>His father Moses and his grandfather Paul acquired the village windmill from the Bowerman family in 1816 establishing a family dynasty that endured throughout the 19th century.</a:t>
            </a:r>
            <a:r>
              <a:rPr lang="en-US" sz="2400" b="1" dirty="0" smtClean="0">
                <a:solidFill>
                  <a:schemeClr val="tx2">
                    <a:lumMod val="50000"/>
                  </a:schemeClr>
                </a:solidFill>
                <a:latin typeface="Franklin Gothic Book" panose="020B0503020102020204" pitchFamily="34" charset="0"/>
              </a:rPr>
              <a:t> </a:t>
            </a:r>
            <a:r>
              <a:rPr lang="en-US" sz="2400" dirty="0" smtClean="0">
                <a:latin typeface="Franklin Gothic Book" panose="020B0503020102020204" pitchFamily="34" charset="0"/>
              </a:rPr>
              <a:t>Moses organized the Union Store as a cooperative. He was also a skilled carpenter, who constructed the Quaker Meetinghouse in 1841.”*  </a:t>
            </a:r>
            <a:r>
              <a:rPr lang="en-US" sz="2400" i="1" dirty="0" smtClean="0">
                <a:latin typeface="Franklin Gothic Book" panose="020B0503020102020204" pitchFamily="34" charset="0"/>
              </a:rPr>
              <a:t>*(Between the Forest and the Bay)</a:t>
            </a:r>
            <a:endParaRPr lang="en-US" sz="2400" i="1" dirty="0">
              <a:latin typeface="Franklin Gothic Book" panose="020B05030201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SWIFT FAMILY\swift development.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89" t="24000" r="1111" b="21333"/>
          <a:stretch/>
        </p:blipFill>
        <p:spPr bwMode="auto">
          <a:xfrm>
            <a:off x="304800" y="304800"/>
            <a:ext cx="8496486" cy="4838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24043" y="5347007"/>
            <a:ext cx="6858000" cy="461665"/>
          </a:xfrm>
          <a:prstGeom prst="rect">
            <a:avLst/>
          </a:prstGeom>
          <a:noFill/>
        </p:spPr>
        <p:txBody>
          <a:bodyPr wrap="square" rtlCol="0">
            <a:spAutoFit/>
          </a:bodyPr>
          <a:lstStyle/>
          <a:p>
            <a:r>
              <a:rPr lang="en-US" sz="2400" dirty="0" smtClean="0">
                <a:latin typeface="+mn-lt"/>
              </a:rPr>
              <a:t>The view across Mill Cove looking south ca. 1920</a:t>
            </a:r>
            <a:endParaRPr lang="en-US" sz="2400" dirty="0">
              <a:latin typeface="+mn-lt"/>
            </a:endParaRPr>
          </a:p>
        </p:txBody>
      </p:sp>
    </p:spTree>
    <p:extLst>
      <p:ext uri="{BB962C8B-B14F-4D97-AF65-F5344CB8AC3E}">
        <p14:creationId xmlns:p14="http://schemas.microsoft.com/office/powerpoint/2010/main" val="1190330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685800"/>
            <a:ext cx="7772400" cy="4862870"/>
          </a:xfrm>
          <a:prstGeom prst="rect">
            <a:avLst/>
          </a:prstGeom>
          <a:noFill/>
        </p:spPr>
        <p:txBody>
          <a:bodyPr wrap="square" rtlCol="0">
            <a:spAutoFit/>
          </a:bodyPr>
          <a:lstStyle/>
          <a:p>
            <a:pPr algn="ctr"/>
            <a:r>
              <a:rPr lang="en-US" sz="2400" dirty="0" smtClean="0">
                <a:latin typeface="Franklin Gothic Book" panose="020B0503020102020204" pitchFamily="34" charset="0"/>
              </a:rPr>
              <a:t>By 1908 ten of the eleven “Swift Lot” houses had been built on a grid of streets that included Swift Street, Gifford Place, and Burgess Place, </a:t>
            </a:r>
          </a:p>
          <a:p>
            <a:pPr algn="ctr"/>
            <a:r>
              <a:rPr lang="en-US" sz="2400" dirty="0" smtClean="0">
                <a:latin typeface="Franklin Gothic Book" panose="020B0503020102020204" pitchFamily="34" charset="0"/>
              </a:rPr>
              <a:t>The harbor front lots were developed </a:t>
            </a:r>
            <a:r>
              <a:rPr lang="en-US" sz="2400" dirty="0" smtClean="0">
                <a:latin typeface="Franklin Gothic Book" panose="020B0503020102020204" pitchFamily="34" charset="0"/>
              </a:rPr>
              <a:t>first, </a:t>
            </a:r>
            <a:r>
              <a:rPr lang="en-US" sz="2400" dirty="0" smtClean="0">
                <a:latin typeface="Franklin Gothic Book" panose="020B0503020102020204" pitchFamily="34" charset="0"/>
              </a:rPr>
              <a:t>and houses were oriented in that direction, underscoring the purpose of the development. All of these houses are comfortable shingle clad structures, enlivened with understated Queen Anne and Shingle Style detail. </a:t>
            </a:r>
          </a:p>
          <a:p>
            <a:pPr algn="ctr"/>
            <a:r>
              <a:rPr lang="en-US" sz="2400" dirty="0" smtClean="0">
                <a:latin typeface="Franklin Gothic Book" panose="020B0503020102020204" pitchFamily="34" charset="0"/>
              </a:rPr>
              <a:t>Most rise 2 and ½ stories to gable roofs and are surrounded by bracketed verandahs. They are clearly designed for casual summer living  and enjoyment            of the outdoors.*</a:t>
            </a:r>
          </a:p>
          <a:p>
            <a:pPr algn="ctr"/>
            <a:r>
              <a:rPr lang="en-US" sz="2400" i="1" dirty="0" smtClean="0">
                <a:latin typeface="Franklin Gothic Book" panose="020B0503020102020204" pitchFamily="34" charset="0"/>
              </a:rPr>
              <a:t>*(Between the Forest and the Bay).</a:t>
            </a:r>
            <a:endParaRPr lang="en-US" sz="2400" i="1" dirty="0">
              <a:latin typeface="Franklin Gothic Book" panose="020B05030201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SWIFT FAMILY\early summer homes on Swift lots.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76200"/>
            <a:ext cx="8686800" cy="50978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81399" y="422999"/>
            <a:ext cx="4806957" cy="769441"/>
          </a:xfrm>
          <a:prstGeom prst="rect">
            <a:avLst/>
          </a:prstGeom>
          <a:noFill/>
        </p:spPr>
        <p:txBody>
          <a:bodyPr wrap="none" rtlCol="0">
            <a:spAutoFit/>
          </a:bodyPr>
          <a:lstStyle/>
          <a:p>
            <a:r>
              <a:rPr lang="en-US" sz="2200" b="1" dirty="0">
                <a:latin typeface="+mn-lt"/>
              </a:rPr>
              <a:t>Early Summer Homes on the Swift Lots</a:t>
            </a:r>
          </a:p>
          <a:p>
            <a:endParaRPr lang="en-US" sz="2200" dirty="0">
              <a:latin typeface="+mn-lt"/>
            </a:endParaRPr>
          </a:p>
        </p:txBody>
      </p:sp>
      <p:sp>
        <p:nvSpPr>
          <p:cNvPr id="3" name="Rectangle 2"/>
          <p:cNvSpPr/>
          <p:nvPr/>
        </p:nvSpPr>
        <p:spPr>
          <a:xfrm>
            <a:off x="228600" y="5334000"/>
            <a:ext cx="8686800" cy="1107996"/>
          </a:xfrm>
          <a:prstGeom prst="rect">
            <a:avLst/>
          </a:prstGeom>
        </p:spPr>
        <p:txBody>
          <a:bodyPr wrap="square">
            <a:spAutoFit/>
          </a:bodyPr>
          <a:lstStyle/>
          <a:p>
            <a:pPr algn="ctr"/>
            <a:r>
              <a:rPr lang="en-US" sz="2200" dirty="0" smtClean="0">
                <a:latin typeface="+mn-lt"/>
              </a:rPr>
              <a:t>Many of the original homes are recognizable today. Some appear to resemble the “gingerbread houses” of the Vineyard. </a:t>
            </a:r>
          </a:p>
          <a:p>
            <a:pPr algn="ctr"/>
            <a:r>
              <a:rPr lang="en-US" sz="2200" i="1" dirty="0" smtClean="0">
                <a:latin typeface="+mn-lt"/>
              </a:rPr>
              <a:t>*Vineyard Methodist Camp Cottages were Built 1859-1880</a:t>
            </a:r>
            <a:r>
              <a:rPr lang="en-US" sz="2200" i="1" dirty="0">
                <a:latin typeface="+mn-lt"/>
              </a:rPr>
              <a:t>.</a:t>
            </a:r>
          </a:p>
        </p:txBody>
      </p:sp>
    </p:spTree>
    <p:extLst>
      <p:ext uri="{BB962C8B-B14F-4D97-AF65-F5344CB8AC3E}">
        <p14:creationId xmlns:p14="http://schemas.microsoft.com/office/powerpoint/2010/main" val="12857934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SWIFT FAMILY\Kingman boat house.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99" t="16444" r="2667" b="10889"/>
          <a:stretch/>
        </p:blipFill>
        <p:spPr bwMode="auto">
          <a:xfrm>
            <a:off x="1066800" y="68720"/>
            <a:ext cx="7212330" cy="45794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1208" y="4038600"/>
            <a:ext cx="8784672" cy="2677656"/>
          </a:xfrm>
          <a:prstGeom prst="rect">
            <a:avLst/>
          </a:prstGeom>
          <a:noFill/>
        </p:spPr>
        <p:txBody>
          <a:bodyPr wrap="square" rtlCol="0">
            <a:spAutoFit/>
          </a:bodyPr>
          <a:lstStyle/>
          <a:p>
            <a:pPr algn="ctr"/>
            <a:r>
              <a:rPr lang="en-US" sz="2400" b="1" i="1" dirty="0">
                <a:solidFill>
                  <a:schemeClr val="bg1"/>
                </a:solidFill>
                <a:latin typeface="Franklin Gothic Book" panose="020B0503020102020204" pitchFamily="34" charset="0"/>
              </a:rPr>
              <a:t>Henry M Kingman </a:t>
            </a:r>
            <a:r>
              <a:rPr lang="en-US" sz="2400" b="1" i="1" dirty="0" smtClean="0">
                <a:solidFill>
                  <a:schemeClr val="bg1"/>
                </a:solidFill>
                <a:latin typeface="Franklin Gothic Book" panose="020B0503020102020204" pitchFamily="34" charset="0"/>
              </a:rPr>
              <a:t>Estate</a:t>
            </a:r>
          </a:p>
          <a:p>
            <a:pPr algn="ctr"/>
            <a:endParaRPr lang="en-US" sz="2400" b="1" i="1" dirty="0">
              <a:solidFill>
                <a:schemeClr val="bg1"/>
              </a:solidFill>
              <a:latin typeface="Franklin Gothic Book" panose="020B0503020102020204" pitchFamily="34" charset="0"/>
            </a:endParaRPr>
          </a:p>
          <a:p>
            <a:pPr algn="ctr"/>
            <a:r>
              <a:rPr lang="en-US" sz="2000" dirty="0" smtClean="0">
                <a:latin typeface="Franklin Gothic Book" panose="020B0503020102020204" pitchFamily="34" charset="0"/>
              </a:rPr>
              <a:t>“Henry </a:t>
            </a:r>
            <a:r>
              <a:rPr lang="en-US" sz="2000" dirty="0">
                <a:latin typeface="Franklin Gothic Book" panose="020B0503020102020204" pitchFamily="34" charset="0"/>
              </a:rPr>
              <a:t>Kingman, a Brockton shoe manufacturer, built an imposing example of a Queen Anne style home at 22 </a:t>
            </a:r>
            <a:r>
              <a:rPr lang="en-US" sz="2000" dirty="0" err="1">
                <a:latin typeface="Franklin Gothic Book" panose="020B0503020102020204" pitchFamily="34" charset="0"/>
              </a:rPr>
              <a:t>Nashawena</a:t>
            </a:r>
            <a:r>
              <a:rPr lang="en-US" sz="2000" dirty="0">
                <a:latin typeface="Franklin Gothic Book" panose="020B0503020102020204" pitchFamily="34" charset="0"/>
              </a:rPr>
              <a:t> Street in the early 1890s. The matching carriage house and boathouse seen to the rear were originally part of this extensive summer </a:t>
            </a:r>
            <a:r>
              <a:rPr lang="en-US" sz="2000" dirty="0" smtClean="0">
                <a:latin typeface="Franklin Gothic Book" panose="020B0503020102020204" pitchFamily="34" charset="0"/>
              </a:rPr>
              <a:t>estate, with </a:t>
            </a:r>
            <a:r>
              <a:rPr lang="en-US" sz="2000" dirty="0">
                <a:latin typeface="Franklin Gothic Book" panose="020B0503020102020204" pitchFamily="34" charset="0"/>
              </a:rPr>
              <a:t>the latter taking full advantage of its site on Spring Cove. </a:t>
            </a:r>
            <a:r>
              <a:rPr lang="en-US" sz="2000" dirty="0" smtClean="0">
                <a:latin typeface="Franklin Gothic Book" panose="020B0503020102020204" pitchFamily="34" charset="0"/>
              </a:rPr>
              <a:t>Kingman </a:t>
            </a:r>
            <a:r>
              <a:rPr lang="en-US" sz="2000" dirty="0">
                <a:latin typeface="Franklin Gothic Book" panose="020B0503020102020204" pitchFamily="34" charset="0"/>
              </a:rPr>
              <a:t>bought the land from Silas F. </a:t>
            </a:r>
            <a:r>
              <a:rPr lang="en-US" sz="2000" dirty="0" smtClean="0">
                <a:latin typeface="Franklin Gothic Book" panose="020B0503020102020204" pitchFamily="34" charset="0"/>
              </a:rPr>
              <a:t>Swift”. *</a:t>
            </a:r>
          </a:p>
          <a:p>
            <a:pPr algn="ctr"/>
            <a:r>
              <a:rPr lang="en-US" sz="2000" dirty="0" smtClean="0">
                <a:latin typeface="Franklin Gothic Book" panose="020B0503020102020204" pitchFamily="34" charset="0"/>
              </a:rPr>
              <a:t>*(</a:t>
            </a:r>
            <a:r>
              <a:rPr lang="en-US" sz="2000" i="1" dirty="0">
                <a:latin typeface="Franklin Gothic Book" panose="020B0503020102020204" pitchFamily="34" charset="0"/>
              </a:rPr>
              <a:t>Between the Forest and the Bay</a:t>
            </a:r>
            <a:r>
              <a:rPr lang="en-US" sz="2000" i="1" dirty="0" smtClean="0">
                <a:latin typeface="Franklin Gothic Book" panose="020B0503020102020204" pitchFamily="34" charset="0"/>
              </a:rPr>
              <a:t>).</a:t>
            </a:r>
            <a:endParaRPr lang="en-US" sz="2000" i="1" dirty="0">
              <a:latin typeface="Franklin Gothic Book" panose="020B0503020102020204" pitchFamily="34" charset="0"/>
            </a:endParaRPr>
          </a:p>
        </p:txBody>
      </p:sp>
    </p:spTree>
    <p:extLst>
      <p:ext uri="{BB962C8B-B14F-4D97-AF65-F5344CB8AC3E}">
        <p14:creationId xmlns:p14="http://schemas.microsoft.com/office/powerpoint/2010/main" val="3367837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p:cNvSpPr txBox="1">
            <a:spLocks noChangeArrowheads="1"/>
          </p:cNvSpPr>
          <p:nvPr/>
        </p:nvSpPr>
        <p:spPr bwMode="auto">
          <a:xfrm>
            <a:off x="152400" y="152400"/>
            <a:ext cx="8839199" cy="2862322"/>
          </a:xfrm>
          <a:prstGeom prst="rect">
            <a:avLst/>
          </a:prstGeom>
          <a:noFill/>
          <a:ln w="9525">
            <a:noFill/>
            <a:miter lim="800000"/>
            <a:headEnd/>
            <a:tailEnd/>
          </a:ln>
        </p:spPr>
        <p:txBody>
          <a:bodyPr wrap="square">
            <a:spAutoFit/>
          </a:bodyPr>
          <a:lstStyle/>
          <a:p>
            <a:pPr algn="ctr"/>
            <a:r>
              <a:rPr lang="en-US" sz="2000" dirty="0">
                <a:latin typeface="Franklin Gothic Book" pitchFamily="34" charset="0"/>
              </a:rPr>
              <a:t>My sincere thanks goes to: Susan Meyers for her </a:t>
            </a:r>
            <a:r>
              <a:rPr lang="en-US" sz="2000" dirty="0" smtClean="0">
                <a:latin typeface="Franklin Gothic Book" pitchFamily="34" charset="0"/>
              </a:rPr>
              <a:t>extensive research; Falmouth Museums on the Green </a:t>
            </a:r>
            <a:r>
              <a:rPr lang="en-US" sz="2000" dirty="0">
                <a:latin typeface="Franklin Gothic Book" pitchFamily="34" charset="0"/>
              </a:rPr>
              <a:t>a</a:t>
            </a:r>
            <a:r>
              <a:rPr lang="en-US" sz="2000" dirty="0" smtClean="0">
                <a:latin typeface="Franklin Gothic Book" pitchFamily="34" charset="0"/>
              </a:rPr>
              <a:t>rchive collections;  David </a:t>
            </a:r>
            <a:r>
              <a:rPr lang="en-US" sz="2000" dirty="0">
                <a:latin typeface="Franklin Gothic Book" pitchFamily="34" charset="0"/>
              </a:rPr>
              <a:t>Young, Abigail Young, and Erica </a:t>
            </a:r>
            <a:r>
              <a:rPr lang="en-US" sz="2000" dirty="0" smtClean="0">
                <a:latin typeface="Franklin Gothic Book" pitchFamily="34" charset="0"/>
              </a:rPr>
              <a:t>Adams for </a:t>
            </a:r>
            <a:r>
              <a:rPr lang="en-US" sz="2000" dirty="0">
                <a:latin typeface="Franklin Gothic Book" pitchFamily="34" charset="0"/>
              </a:rPr>
              <a:t>assisting with research for this and other presentations; </a:t>
            </a:r>
            <a:r>
              <a:rPr lang="en-US" sz="2000" dirty="0" smtClean="0">
                <a:latin typeface="Franklin Gothic Book" pitchFamily="34" charset="0"/>
              </a:rPr>
              <a:t>June Swift Atwood for contributing research and sharing family </a:t>
            </a:r>
            <a:r>
              <a:rPr lang="en-US" sz="2000" dirty="0" smtClean="0">
                <a:solidFill>
                  <a:schemeClr val="tx2">
                    <a:lumMod val="50000"/>
                  </a:schemeClr>
                </a:solidFill>
                <a:latin typeface="Franklin Gothic Book" pitchFamily="34" charset="0"/>
              </a:rPr>
              <a:t>history</a:t>
            </a:r>
            <a:r>
              <a:rPr lang="en-US" sz="2000" dirty="0" smtClean="0">
                <a:latin typeface="Franklin Gothic Book" pitchFamily="34" charset="0"/>
              </a:rPr>
              <a:t>; the </a:t>
            </a:r>
            <a:r>
              <a:rPr lang="en-US" sz="2000" dirty="0">
                <a:latin typeface="Franklin Gothic Book" pitchFamily="34" charset="0"/>
              </a:rPr>
              <a:t>entire library staff for covering the circulation desk while I chased down facts and scoured the </a:t>
            </a:r>
            <a:r>
              <a:rPr lang="en-US" sz="2000" dirty="0" smtClean="0">
                <a:latin typeface="Franklin Gothic Book" pitchFamily="34" charset="0"/>
              </a:rPr>
              <a:t>archives; the Friends of the Quaker Meetinghouse who </a:t>
            </a:r>
            <a:r>
              <a:rPr lang="en-US" sz="2000" dirty="0">
                <a:latin typeface="Franklin Gothic Book" pitchFamily="34" charset="0"/>
              </a:rPr>
              <a:t>have graciously invited you all for a guided tour of the </a:t>
            </a:r>
            <a:r>
              <a:rPr lang="en-US" sz="2000" dirty="0" smtClean="0">
                <a:latin typeface="Franklin Gothic Book" pitchFamily="34" charset="0"/>
              </a:rPr>
              <a:t>Meetinghouse </a:t>
            </a:r>
            <a:r>
              <a:rPr lang="en-US" sz="2000" dirty="0">
                <a:latin typeface="Franklin Gothic Book" pitchFamily="34" charset="0"/>
              </a:rPr>
              <a:t>tonight </a:t>
            </a:r>
            <a:r>
              <a:rPr lang="en-US" sz="2000" dirty="0" smtClean="0">
                <a:latin typeface="Franklin Gothic Book" pitchFamily="34" charset="0"/>
              </a:rPr>
              <a:t>and </a:t>
            </a:r>
            <a:r>
              <a:rPr lang="en-US" sz="2000" dirty="0">
                <a:latin typeface="Franklin Gothic Book" pitchFamily="34" charset="0"/>
              </a:rPr>
              <a:t>a walking tour to the site of the first meeting house and the ancient cemetery </a:t>
            </a:r>
            <a:r>
              <a:rPr lang="en-US" sz="2000" dirty="0" smtClean="0">
                <a:latin typeface="Franklin Gothic Book" pitchFamily="34" charset="0"/>
              </a:rPr>
              <a:t>Friday morning</a:t>
            </a:r>
            <a:r>
              <a:rPr lang="en-US" sz="2000" dirty="0" smtClean="0">
                <a:latin typeface="Franklin Gothic Book" pitchFamily="34" charset="0"/>
              </a:rPr>
              <a:t>, and to the Tim Jackson family for taping this presentation.</a:t>
            </a:r>
            <a:endParaRPr lang="en-US" sz="2000" dirty="0">
              <a:latin typeface="Franklin Gothic Book" pitchFamily="34" charset="0"/>
            </a:endParaRPr>
          </a:p>
        </p:txBody>
      </p:sp>
      <p:sp>
        <p:nvSpPr>
          <p:cNvPr id="15362" name="TextBox 2"/>
          <p:cNvSpPr txBox="1">
            <a:spLocks noChangeArrowheads="1"/>
          </p:cNvSpPr>
          <p:nvPr/>
        </p:nvSpPr>
        <p:spPr bwMode="auto">
          <a:xfrm>
            <a:off x="284163" y="2971800"/>
            <a:ext cx="8534400" cy="3816429"/>
          </a:xfrm>
          <a:prstGeom prst="rect">
            <a:avLst/>
          </a:prstGeom>
          <a:noFill/>
          <a:ln w="9525">
            <a:noFill/>
            <a:miter lim="800000"/>
            <a:headEnd/>
            <a:tailEnd/>
          </a:ln>
        </p:spPr>
        <p:txBody>
          <a:bodyPr>
            <a:spAutoFit/>
          </a:bodyPr>
          <a:lstStyle/>
          <a:p>
            <a:pPr algn="ctr"/>
            <a:r>
              <a:rPr lang="en-US" sz="2200" b="1" dirty="0">
                <a:latin typeface="Franklin Gothic Book" pitchFamily="34" charset="0"/>
              </a:rPr>
              <a:t>How important were the Swifts to the history and heritage of West Falmouth? Two cemeteries give us clues:</a:t>
            </a:r>
          </a:p>
          <a:p>
            <a:pPr algn="ctr"/>
            <a:r>
              <a:rPr lang="en-US" sz="2200" dirty="0">
                <a:latin typeface="Franklin Gothic Book" pitchFamily="34" charset="0"/>
              </a:rPr>
              <a:t>The West Falmouth Friends Cemetery: </a:t>
            </a:r>
            <a:r>
              <a:rPr lang="en-US" sz="2200" b="1" dirty="0">
                <a:solidFill>
                  <a:schemeClr val="tx2">
                    <a:lumMod val="50000"/>
                  </a:schemeClr>
                </a:solidFill>
                <a:latin typeface="Franklin Gothic Book" pitchFamily="34" charset="0"/>
              </a:rPr>
              <a:t>341 total Memorials…</a:t>
            </a:r>
          </a:p>
          <a:p>
            <a:pPr algn="ctr"/>
            <a:r>
              <a:rPr lang="en-US" sz="2200" b="1" i="1" dirty="0">
                <a:solidFill>
                  <a:schemeClr val="tx2">
                    <a:lumMod val="50000"/>
                  </a:schemeClr>
                </a:solidFill>
                <a:latin typeface="Franklin Gothic Book" pitchFamily="34" charset="0"/>
              </a:rPr>
              <a:t>62 Swift</a:t>
            </a:r>
            <a:r>
              <a:rPr lang="en-US" sz="2200" b="1" dirty="0">
                <a:solidFill>
                  <a:schemeClr val="tx2">
                    <a:lumMod val="50000"/>
                  </a:schemeClr>
                </a:solidFill>
                <a:latin typeface="Franklin Gothic Book" pitchFamily="34" charset="0"/>
              </a:rPr>
              <a:t> </a:t>
            </a:r>
            <a:r>
              <a:rPr lang="en-US" sz="2200" dirty="0">
                <a:latin typeface="Franklin Gothic Book" pitchFamily="34" charset="0"/>
              </a:rPr>
              <a:t>(</a:t>
            </a:r>
            <a:r>
              <a:rPr lang="en-US" sz="2200" i="1" dirty="0">
                <a:latin typeface="Franklin Gothic Book" pitchFamily="34" charset="0"/>
              </a:rPr>
              <a:t>38 </a:t>
            </a:r>
            <a:r>
              <a:rPr lang="en-US" sz="2200" i="1" dirty="0" smtClean="0">
                <a:latin typeface="Franklin Gothic Book" pitchFamily="34" charset="0"/>
              </a:rPr>
              <a:t>Bowman, 33 </a:t>
            </a:r>
            <a:r>
              <a:rPr lang="en-US" sz="2200" i="1" dirty="0">
                <a:latin typeface="Franklin Gothic Book" pitchFamily="34" charset="0"/>
              </a:rPr>
              <a:t>Bowerman and 76 Gifford)</a:t>
            </a:r>
          </a:p>
          <a:p>
            <a:pPr algn="ctr"/>
            <a:r>
              <a:rPr lang="en-US" sz="2200" dirty="0">
                <a:latin typeface="Franklin Gothic Book" pitchFamily="34" charset="0"/>
              </a:rPr>
              <a:t>The Oak Grove Cemetery: 5,258 Memorials…</a:t>
            </a:r>
          </a:p>
          <a:p>
            <a:pPr algn="ctr"/>
            <a:r>
              <a:rPr lang="en-US" sz="2200" b="1" i="1" dirty="0">
                <a:solidFill>
                  <a:schemeClr val="tx2">
                    <a:lumMod val="50000"/>
                  </a:schemeClr>
                </a:solidFill>
                <a:latin typeface="Franklin Gothic Book" pitchFamily="34" charset="0"/>
              </a:rPr>
              <a:t>117 Swift</a:t>
            </a:r>
            <a:r>
              <a:rPr lang="en-US" sz="2200" b="1" dirty="0">
                <a:solidFill>
                  <a:schemeClr val="tx2">
                    <a:lumMod val="50000"/>
                  </a:schemeClr>
                </a:solidFill>
                <a:latin typeface="Franklin Gothic Book" pitchFamily="34" charset="0"/>
              </a:rPr>
              <a:t> </a:t>
            </a:r>
            <a:r>
              <a:rPr lang="en-US" sz="2200" dirty="0">
                <a:latin typeface="Franklin Gothic Book" pitchFamily="34" charset="0"/>
              </a:rPr>
              <a:t>(</a:t>
            </a:r>
            <a:r>
              <a:rPr lang="en-US" sz="2200" i="1" dirty="0">
                <a:latin typeface="Franklin Gothic Book" pitchFamily="34" charset="0"/>
              </a:rPr>
              <a:t>66 </a:t>
            </a:r>
            <a:r>
              <a:rPr lang="en-US" sz="2200" i="1" dirty="0" smtClean="0">
                <a:latin typeface="Franklin Gothic Book" pitchFamily="34" charset="0"/>
              </a:rPr>
              <a:t>Bowman,1 </a:t>
            </a:r>
            <a:r>
              <a:rPr lang="en-US" sz="2200" i="1" dirty="0">
                <a:latin typeface="Franklin Gothic Book" pitchFamily="34" charset="0"/>
              </a:rPr>
              <a:t>Bowerman and 81 Gifford)</a:t>
            </a:r>
          </a:p>
          <a:p>
            <a:pPr algn="ctr"/>
            <a:r>
              <a:rPr lang="en-US" sz="2200" dirty="0">
                <a:latin typeface="Franklin Gothic Book" pitchFamily="34" charset="0"/>
              </a:rPr>
              <a:t>Totals for both cemeteries:</a:t>
            </a:r>
          </a:p>
          <a:p>
            <a:pPr algn="ctr"/>
            <a:r>
              <a:rPr lang="en-US" sz="2200" b="1" dirty="0">
                <a:latin typeface="Franklin Gothic Book" pitchFamily="34" charset="0"/>
              </a:rPr>
              <a:t>179 Swift</a:t>
            </a:r>
          </a:p>
          <a:p>
            <a:pPr algn="ctr"/>
            <a:r>
              <a:rPr lang="en-US" sz="2200" dirty="0">
                <a:latin typeface="Franklin Gothic Book" pitchFamily="34" charset="0"/>
              </a:rPr>
              <a:t>157 Gifford</a:t>
            </a:r>
          </a:p>
          <a:p>
            <a:pPr algn="ctr"/>
            <a:r>
              <a:rPr lang="en-US" sz="2200" dirty="0">
                <a:latin typeface="Franklin Gothic Book" pitchFamily="34" charset="0"/>
              </a:rPr>
              <a:t>104 Bowman</a:t>
            </a:r>
          </a:p>
          <a:p>
            <a:pPr algn="ctr"/>
            <a:r>
              <a:rPr lang="en-US" sz="2200" dirty="0">
                <a:latin typeface="Franklin Gothic Book" pitchFamily="34" charset="0"/>
              </a:rPr>
              <a:t>34 Bowerman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667" t="28915" r="5832" b="6025"/>
          <a:stretch/>
        </p:blipFill>
        <p:spPr>
          <a:xfrm>
            <a:off x="609600" y="609600"/>
            <a:ext cx="8001000" cy="4114800"/>
          </a:xfrm>
          <a:prstGeom prst="rect">
            <a:avLst/>
          </a:prstGeom>
        </p:spPr>
      </p:pic>
      <p:sp>
        <p:nvSpPr>
          <p:cNvPr id="6" name="TextBox 5"/>
          <p:cNvSpPr txBox="1"/>
          <p:nvPr/>
        </p:nvSpPr>
        <p:spPr>
          <a:xfrm>
            <a:off x="609600" y="5029200"/>
            <a:ext cx="8077200" cy="461665"/>
          </a:xfrm>
          <a:prstGeom prst="rect">
            <a:avLst/>
          </a:prstGeom>
          <a:noFill/>
        </p:spPr>
        <p:txBody>
          <a:bodyPr wrap="square" rtlCol="0">
            <a:spAutoFit/>
          </a:bodyPr>
          <a:lstStyle/>
          <a:p>
            <a:pPr algn="ctr"/>
            <a:r>
              <a:rPr lang="en-US" sz="2400" dirty="0" smtClean="0">
                <a:latin typeface="+mn-lt"/>
              </a:rPr>
              <a:t>Historic Postcard View of Spring Cove</a:t>
            </a:r>
            <a:endParaRPr lang="en-US" sz="2400" dirty="0">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SWIFT FAMILY\Daniel Swift.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82880"/>
            <a:ext cx="4225018"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83920" y="5634335"/>
            <a:ext cx="3200400" cy="461665"/>
          </a:xfrm>
          <a:prstGeom prst="rect">
            <a:avLst/>
          </a:prstGeom>
          <a:noFill/>
        </p:spPr>
        <p:txBody>
          <a:bodyPr wrap="square" rtlCol="0">
            <a:spAutoFit/>
          </a:bodyPr>
          <a:lstStyle/>
          <a:p>
            <a:r>
              <a:rPr lang="en-US" sz="2400" dirty="0" smtClean="0">
                <a:latin typeface="+mn-lt"/>
              </a:rPr>
              <a:t>Daniel Swift (b.1792)</a:t>
            </a:r>
            <a:endParaRPr lang="en-US" sz="2400" dirty="0">
              <a:latin typeface="+mn-lt"/>
            </a:endParaRPr>
          </a:p>
        </p:txBody>
      </p:sp>
      <p:pic>
        <p:nvPicPr>
          <p:cNvPr id="4" name="Picture 3" descr="7_Hepzibah (Hoxie) Swift00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5045" y="127234"/>
            <a:ext cx="4220647" cy="5313446"/>
          </a:xfrm>
          <a:prstGeom prst="rect">
            <a:avLst/>
          </a:prstGeom>
        </p:spPr>
      </p:pic>
      <p:sp>
        <p:nvSpPr>
          <p:cNvPr id="5" name="TextBox 4"/>
          <p:cNvSpPr txBox="1"/>
          <p:nvPr/>
        </p:nvSpPr>
        <p:spPr>
          <a:xfrm>
            <a:off x="4724400" y="5638800"/>
            <a:ext cx="4191000" cy="461665"/>
          </a:xfrm>
          <a:prstGeom prst="rect">
            <a:avLst/>
          </a:prstGeom>
          <a:noFill/>
        </p:spPr>
        <p:txBody>
          <a:bodyPr wrap="square" rtlCol="0">
            <a:spAutoFit/>
          </a:bodyPr>
          <a:lstStyle/>
          <a:p>
            <a:r>
              <a:rPr lang="en-US" sz="2400" dirty="0" err="1">
                <a:latin typeface="+mn-lt"/>
              </a:rPr>
              <a:t>Hepzibah</a:t>
            </a:r>
            <a:r>
              <a:rPr lang="en-US" sz="2400" dirty="0">
                <a:latin typeface="+mn-lt"/>
              </a:rPr>
              <a:t> (Hoxie) </a:t>
            </a:r>
            <a:r>
              <a:rPr lang="en-US" sz="2400" dirty="0" smtClean="0">
                <a:latin typeface="+mn-lt"/>
              </a:rPr>
              <a:t>Swift b.1796</a:t>
            </a:r>
            <a:endParaRPr lang="en-US" sz="2400" dirty="0">
              <a:latin typeface="+mn-lt"/>
            </a:endParaRPr>
          </a:p>
        </p:txBody>
      </p:sp>
      <p:sp>
        <p:nvSpPr>
          <p:cNvPr id="3" name="TextBox 2"/>
          <p:cNvSpPr txBox="1"/>
          <p:nvPr/>
        </p:nvSpPr>
        <p:spPr>
          <a:xfrm>
            <a:off x="1066800" y="6248400"/>
            <a:ext cx="7924800" cy="400110"/>
          </a:xfrm>
          <a:prstGeom prst="rect">
            <a:avLst/>
          </a:prstGeom>
          <a:noFill/>
        </p:spPr>
        <p:txBody>
          <a:bodyPr wrap="square" rtlCol="0">
            <a:spAutoFit/>
          </a:bodyPr>
          <a:lstStyle/>
          <a:p>
            <a:r>
              <a:rPr lang="en-US" sz="2000" dirty="0" smtClean="0"/>
              <a:t>Daniel’s first wife, </a:t>
            </a:r>
            <a:r>
              <a:rPr lang="en-US" sz="2000" dirty="0" err="1" smtClean="0"/>
              <a:t>Rebeccah</a:t>
            </a:r>
            <a:r>
              <a:rPr lang="en-US" sz="2000" dirty="0" smtClean="0"/>
              <a:t> A. Akin Swift died in 1820 at age 24.</a:t>
            </a:r>
            <a:endParaRPr lang="en-US"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SWIFT FAMILY\Henry and Daniel Wheeler Swift.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228600"/>
            <a:ext cx="4892147" cy="6324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685800"/>
            <a:ext cx="2514600" cy="1938992"/>
          </a:xfrm>
          <a:prstGeom prst="rect">
            <a:avLst/>
          </a:prstGeom>
          <a:noFill/>
        </p:spPr>
        <p:txBody>
          <a:bodyPr wrap="square" rtlCol="0">
            <a:spAutoFit/>
          </a:bodyPr>
          <a:lstStyle/>
          <a:p>
            <a:pPr algn="ctr"/>
            <a:r>
              <a:rPr lang="en-US" sz="2400" dirty="0" smtClean="0">
                <a:latin typeface="Franklin Gothic Book" panose="020B0503020102020204" pitchFamily="34" charset="0"/>
              </a:rPr>
              <a:t>Brothers:</a:t>
            </a:r>
          </a:p>
          <a:p>
            <a:pPr algn="ctr"/>
            <a:r>
              <a:rPr lang="en-US" sz="2400" dirty="0" smtClean="0">
                <a:latin typeface="Franklin Gothic Book" panose="020B0503020102020204" pitchFamily="34" charset="0"/>
              </a:rPr>
              <a:t>D. Wheeler-</a:t>
            </a:r>
          </a:p>
          <a:p>
            <a:pPr algn="ctr"/>
            <a:r>
              <a:rPr lang="en-US" sz="2400" dirty="0" smtClean="0">
                <a:latin typeface="Franklin Gothic Book" panose="020B0503020102020204" pitchFamily="34" charset="0"/>
              </a:rPr>
              <a:t>Left</a:t>
            </a:r>
          </a:p>
          <a:p>
            <a:pPr algn="ctr"/>
            <a:r>
              <a:rPr lang="en-US" sz="2400" dirty="0" smtClean="0">
                <a:latin typeface="Franklin Gothic Book" panose="020B0503020102020204" pitchFamily="34" charset="0"/>
              </a:rPr>
              <a:t>Henry Wheeler-</a:t>
            </a:r>
          </a:p>
          <a:p>
            <a:pPr algn="ctr"/>
            <a:r>
              <a:rPr lang="en-US" sz="2400" dirty="0">
                <a:latin typeface="Franklin Gothic Book" panose="020B0503020102020204" pitchFamily="34" charset="0"/>
              </a:rPr>
              <a:t>R</a:t>
            </a:r>
            <a:r>
              <a:rPr lang="en-US" sz="2400" dirty="0" smtClean="0">
                <a:latin typeface="Franklin Gothic Book" panose="020B0503020102020204" pitchFamily="34" charset="0"/>
              </a:rPr>
              <a:t>ight</a:t>
            </a:r>
            <a:endParaRPr lang="en-US" sz="2400" dirty="0">
              <a:latin typeface="Franklin Gothic Book" panose="020B0503020102020204" pitchFamily="34" charset="0"/>
            </a:endParaRPr>
          </a:p>
        </p:txBody>
      </p:sp>
      <p:sp>
        <p:nvSpPr>
          <p:cNvPr id="2" name="TextBox 1"/>
          <p:cNvSpPr txBox="1"/>
          <p:nvPr/>
        </p:nvSpPr>
        <p:spPr>
          <a:xfrm>
            <a:off x="152400" y="2736771"/>
            <a:ext cx="3810000" cy="3477875"/>
          </a:xfrm>
          <a:prstGeom prst="rect">
            <a:avLst/>
          </a:prstGeom>
          <a:noFill/>
        </p:spPr>
        <p:txBody>
          <a:bodyPr wrap="square" rtlCol="0">
            <a:spAutoFit/>
          </a:bodyPr>
          <a:lstStyle/>
          <a:p>
            <a:pPr algn="ctr"/>
            <a:r>
              <a:rPr lang="en-US" sz="2200" dirty="0" smtClean="0">
                <a:latin typeface="+mn-lt"/>
              </a:rPr>
              <a:t>The Swift families funded the cost of the West Falmouth Library in 1897 and funded the renovation of the third Quaker Meetinghouse. The families continue to support both institutions and other</a:t>
            </a:r>
          </a:p>
          <a:p>
            <a:pPr algn="ctr"/>
            <a:r>
              <a:rPr lang="en-US" sz="2200" dirty="0">
                <a:latin typeface="+mn-lt"/>
              </a:rPr>
              <a:t>i</a:t>
            </a:r>
            <a:r>
              <a:rPr lang="en-US" sz="2200" dirty="0" smtClean="0">
                <a:latin typeface="+mn-lt"/>
              </a:rPr>
              <a:t>nstitutions and organizations in the communities where they live or have lived.</a:t>
            </a:r>
            <a:endParaRPr lang="en-US" sz="2200" dirty="0">
              <a:latin typeface="+mn-lt"/>
            </a:endParaRPr>
          </a:p>
        </p:txBody>
      </p:sp>
    </p:spTree>
    <p:extLst>
      <p:ext uri="{BB962C8B-B14F-4D97-AF65-F5344CB8AC3E}">
        <p14:creationId xmlns:p14="http://schemas.microsoft.com/office/powerpoint/2010/main" val="4771920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SWIFT FAMILY\Henry Daniel Swift.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
            <a:ext cx="48006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15000" y="533400"/>
            <a:ext cx="2209800" cy="830997"/>
          </a:xfrm>
          <a:prstGeom prst="rect">
            <a:avLst/>
          </a:prstGeom>
          <a:noFill/>
        </p:spPr>
        <p:txBody>
          <a:bodyPr wrap="square" rtlCol="0">
            <a:spAutoFit/>
          </a:bodyPr>
          <a:lstStyle/>
          <a:p>
            <a:pPr algn="ctr"/>
            <a:r>
              <a:rPr lang="en-US" sz="2400" dirty="0" smtClean="0">
                <a:latin typeface="+mn-lt"/>
              </a:rPr>
              <a:t>Henry D. Swift</a:t>
            </a:r>
          </a:p>
          <a:p>
            <a:pPr algn="ctr"/>
            <a:r>
              <a:rPr lang="en-US" sz="2400" dirty="0" smtClean="0">
                <a:latin typeface="+mn-lt"/>
              </a:rPr>
              <a:t>b.1833</a:t>
            </a:r>
          </a:p>
        </p:txBody>
      </p:sp>
    </p:spTree>
    <p:extLst>
      <p:ext uri="{BB962C8B-B14F-4D97-AF65-F5344CB8AC3E}">
        <p14:creationId xmlns:p14="http://schemas.microsoft.com/office/powerpoint/2010/main" val="4530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74345"/>
            <a:ext cx="8458200" cy="5847755"/>
          </a:xfrm>
          <a:prstGeom prst="rect">
            <a:avLst/>
          </a:prstGeom>
        </p:spPr>
        <p:txBody>
          <a:bodyPr wrap="square">
            <a:spAutoFit/>
          </a:bodyPr>
          <a:lstStyle/>
          <a:p>
            <a:pPr algn="ctr"/>
            <a:r>
              <a:rPr lang="en-US" sz="2400" b="1" i="1" dirty="0" smtClean="0">
                <a:solidFill>
                  <a:schemeClr val="tx2">
                    <a:lumMod val="50000"/>
                  </a:schemeClr>
                </a:solidFill>
                <a:latin typeface="Franklin Gothic Book" panose="020B0503020102020204" pitchFamily="34" charset="0"/>
              </a:rPr>
              <a:t>Henry D. Swift</a:t>
            </a:r>
          </a:p>
          <a:p>
            <a:pPr algn="ctr"/>
            <a:r>
              <a:rPr lang="en-US" sz="2000" dirty="0" smtClean="0">
                <a:latin typeface="Franklin Gothic Book" panose="020B0503020102020204" pitchFamily="34" charset="0"/>
              </a:rPr>
              <a:t>Falmouth </a:t>
            </a:r>
            <a:r>
              <a:rPr lang="en-US" sz="2000" dirty="0">
                <a:latin typeface="Franklin Gothic Book" panose="020B0503020102020204" pitchFamily="34" charset="0"/>
              </a:rPr>
              <a:t>Enterprise, Saturday, March 04, 1916; Page: </a:t>
            </a:r>
            <a:r>
              <a:rPr lang="en-US" sz="2000" dirty="0" smtClean="0">
                <a:latin typeface="Franklin Gothic Book" panose="020B0503020102020204" pitchFamily="34" charset="0"/>
              </a:rPr>
              <a:t>7</a:t>
            </a:r>
          </a:p>
          <a:p>
            <a:pPr algn="ctr"/>
            <a:r>
              <a:rPr lang="en-US" sz="2200" dirty="0" smtClean="0">
                <a:latin typeface="Franklin Gothic Book" panose="020B0503020102020204" pitchFamily="34" charset="0"/>
              </a:rPr>
              <a:t>DEATH </a:t>
            </a:r>
            <a:r>
              <a:rPr lang="en-US" sz="2200" dirty="0">
                <a:latin typeface="Franklin Gothic Book" panose="020B0503020102020204" pitchFamily="34" charset="0"/>
              </a:rPr>
              <a:t>OF HENRY D. SWIFT</a:t>
            </a:r>
            <a:br>
              <a:rPr lang="en-US" sz="2200" dirty="0">
                <a:latin typeface="Franklin Gothic Book" panose="020B0503020102020204" pitchFamily="34" charset="0"/>
              </a:rPr>
            </a:br>
            <a:r>
              <a:rPr lang="en-US" sz="2200" dirty="0">
                <a:latin typeface="Franklin Gothic Book" panose="020B0503020102020204" pitchFamily="34" charset="0"/>
              </a:rPr>
              <a:t/>
            </a:r>
            <a:br>
              <a:rPr lang="en-US" sz="2200" dirty="0">
                <a:latin typeface="Franklin Gothic Book" panose="020B0503020102020204" pitchFamily="34" charset="0"/>
              </a:rPr>
            </a:br>
            <a:r>
              <a:rPr lang="en-US" sz="2200" dirty="0">
                <a:latin typeface="Franklin Gothic Book" panose="020B0503020102020204" pitchFamily="34" charset="0"/>
              </a:rPr>
              <a:t>End Comes From Weakness of Heart at His Summer Home at West Falmouth.</a:t>
            </a:r>
            <a:br>
              <a:rPr lang="en-US" sz="2200" dirty="0">
                <a:latin typeface="Franklin Gothic Book" panose="020B0503020102020204" pitchFamily="34" charset="0"/>
              </a:rPr>
            </a:br>
            <a:r>
              <a:rPr lang="en-US" sz="2200" dirty="0">
                <a:latin typeface="Franklin Gothic Book" panose="020B0503020102020204" pitchFamily="34" charset="0"/>
              </a:rPr>
              <a:t/>
            </a:r>
            <a:br>
              <a:rPr lang="en-US" sz="2200" dirty="0">
                <a:latin typeface="Franklin Gothic Book" panose="020B0503020102020204" pitchFamily="34" charset="0"/>
              </a:rPr>
            </a:br>
            <a:r>
              <a:rPr lang="en-US" sz="2200" dirty="0">
                <a:latin typeface="Franklin Gothic Book" panose="020B0503020102020204" pitchFamily="34" charset="0"/>
              </a:rPr>
              <a:t>Henry D. Swift. 16 Channing St., Worcester, mechanical superintendent of the Logan, Swift &amp; Brigham Envelope Co. for many years up to the time of its consolidation with the United States Envelope Co., in 1898, since which time he had lived in retirement, died at his summer home, West Falmouth, his birthplace, at 2.30 o'clock Tuesday afternoon, from weakening of the heart, due to age. Mr. Swift was 82 years old in May and, </a:t>
            </a:r>
            <a:r>
              <a:rPr lang="en-US" sz="2200" b="1" dirty="0">
                <a:solidFill>
                  <a:srgbClr val="0070C0"/>
                </a:solidFill>
                <a:latin typeface="Franklin Gothic Book" panose="020B0503020102020204" pitchFamily="34" charset="0"/>
              </a:rPr>
              <a:t>with the exception of ex-Mayor James Logan, was the last survivor of the pioneer envelope manufacturers of Worcester,</a:t>
            </a:r>
            <a:r>
              <a:rPr lang="en-US" sz="2200" dirty="0">
                <a:solidFill>
                  <a:srgbClr val="0070C0"/>
                </a:solidFill>
                <a:latin typeface="Franklin Gothic Book" panose="020B0503020102020204" pitchFamily="34" charset="0"/>
              </a:rPr>
              <a:t> </a:t>
            </a:r>
            <a:r>
              <a:rPr lang="en-US" sz="2200" dirty="0">
                <a:latin typeface="Franklin Gothic Book" panose="020B0503020102020204" pitchFamily="34" charset="0"/>
              </a:rPr>
              <a:t>outliving G. Henry Whitcomb, </a:t>
            </a:r>
            <a:endParaRPr lang="en-US" sz="2200" dirty="0" smtClean="0">
              <a:latin typeface="Franklin Gothic Book" panose="020B0503020102020204" pitchFamily="34" charset="0"/>
            </a:endParaRPr>
          </a:p>
          <a:p>
            <a:pPr algn="ctr"/>
            <a:r>
              <a:rPr lang="en-US" sz="2200" dirty="0" smtClean="0">
                <a:latin typeface="Franklin Gothic Book" panose="020B0503020102020204" pitchFamily="34" charset="0"/>
              </a:rPr>
              <a:t>one </a:t>
            </a:r>
            <a:r>
              <a:rPr lang="en-US" sz="2200" dirty="0">
                <a:latin typeface="Franklin Gothic Book" panose="020B0503020102020204" pitchFamily="34" charset="0"/>
              </a:rPr>
              <a:t>of the number, by 16 days.</a:t>
            </a:r>
          </a:p>
        </p:txBody>
      </p:sp>
    </p:spTree>
    <p:extLst>
      <p:ext uri="{BB962C8B-B14F-4D97-AF65-F5344CB8AC3E}">
        <p14:creationId xmlns:p14="http://schemas.microsoft.com/office/powerpoint/2010/main" val="13697496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534400" cy="6524863"/>
          </a:xfrm>
          <a:prstGeom prst="rect">
            <a:avLst/>
          </a:prstGeom>
        </p:spPr>
        <p:txBody>
          <a:bodyPr wrap="square">
            <a:spAutoFit/>
          </a:bodyPr>
          <a:lstStyle/>
          <a:p>
            <a:pPr algn="ctr"/>
            <a:r>
              <a:rPr lang="en-US" sz="2200" dirty="0">
                <a:latin typeface="Franklin Gothic Book" panose="020B0503020102020204" pitchFamily="34" charset="0"/>
              </a:rPr>
              <a:t>Despite his advanced years, Mr. Swift had been active until a year ago, this having been the first winter he had passed at his summer home. It was his custom to pass the winters at his Channing-street residence, and it was kept in readiness, for him this winter, but he preferred to remain at West Falmouth rather than take any chances of the journey to Worcester. </a:t>
            </a:r>
            <a:r>
              <a:rPr lang="en-US" sz="2200" b="1" dirty="0" smtClean="0">
                <a:solidFill>
                  <a:srgbClr val="0070C0"/>
                </a:solidFill>
                <a:latin typeface="Franklin Gothic Book" panose="020B0503020102020204" pitchFamily="34" charset="0"/>
              </a:rPr>
              <a:t>Mr</a:t>
            </a:r>
            <a:r>
              <a:rPr lang="en-US" sz="2200" b="1" dirty="0">
                <a:solidFill>
                  <a:srgbClr val="0070C0"/>
                </a:solidFill>
                <a:latin typeface="Franklin Gothic Book" panose="020B0503020102020204" pitchFamily="34" charset="0"/>
              </a:rPr>
              <a:t>. Swift's last illness was of ten days' duration, and was the culmination of a gradual breaking down of the human system. He had the best of medical attention and care, and was made as comfortable as if he was at his Worcester home</a:t>
            </a:r>
            <a:r>
              <a:rPr lang="en-US" sz="2200" dirty="0">
                <a:solidFill>
                  <a:srgbClr val="0070C0"/>
                </a:solidFill>
                <a:latin typeface="Franklin Gothic Book" panose="020B0503020102020204" pitchFamily="34" charset="0"/>
              </a:rPr>
              <a:t>. </a:t>
            </a:r>
            <a:r>
              <a:rPr lang="en-US" sz="2200" dirty="0">
                <a:latin typeface="Franklin Gothic Book" panose="020B0503020102020204" pitchFamily="34" charset="0"/>
              </a:rPr>
              <a:t>Mrs. Swift and their son, Willard E. Swift, assistant superintendent of the Grove-street plant, were; with him as much as possible, though- at, the time of his death the son was on his way from Boston to Falmouth. </a:t>
            </a:r>
            <a:br>
              <a:rPr lang="en-US" sz="2200" dirty="0">
                <a:latin typeface="Franklin Gothic Book" panose="020B0503020102020204" pitchFamily="34" charset="0"/>
              </a:rPr>
            </a:br>
            <a:r>
              <a:rPr lang="en-US" sz="2200" dirty="0">
                <a:latin typeface="Franklin Gothic Book" panose="020B0503020102020204" pitchFamily="34" charset="0"/>
              </a:rPr>
              <a:t>Following the last wishes of Mr. Swift the funeral and burial were held in his native town. He expressed a. wish to die there, and to be buried with his ancestors. The funeral was held at the Friends’ church, West Falmouth, Friday morning at 11 o'clock, and burial was in the Friends' burial ground. </a:t>
            </a:r>
            <a:r>
              <a:rPr lang="en-US" sz="2200" b="1" dirty="0">
                <a:solidFill>
                  <a:srgbClr val="0070C0"/>
                </a:solidFill>
                <a:latin typeface="Franklin Gothic Book" panose="020B0503020102020204" pitchFamily="34" charset="0"/>
              </a:rPr>
              <a:t>Mr. Swift was a life-long Quaker and during his many years' residence in Worcester was active in the Society of Friends, as the church denomination is known</a:t>
            </a:r>
            <a:r>
              <a:rPr lang="en-US" sz="2200" b="1" dirty="0">
                <a:solidFill>
                  <a:schemeClr val="tx2">
                    <a:lumMod val="50000"/>
                  </a:schemeClr>
                </a:solidFill>
                <a:latin typeface="Franklin Gothic Book" panose="020B0503020102020204" pitchFamily="34" charset="0"/>
              </a:rPr>
              <a:t>. </a:t>
            </a:r>
          </a:p>
        </p:txBody>
      </p:sp>
    </p:spTree>
    <p:extLst>
      <p:ext uri="{BB962C8B-B14F-4D97-AF65-F5344CB8AC3E}">
        <p14:creationId xmlns:p14="http://schemas.microsoft.com/office/powerpoint/2010/main" val="6916656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4289017"/>
            <a:ext cx="4572000" cy="25022235"/>
          </a:xfrm>
          <a:prstGeom prst="rect">
            <a:avLst/>
          </a:prstGeom>
        </p:spPr>
        <p:txBody>
          <a:bodyPr>
            <a:spAutoFit/>
          </a:bodyPr>
          <a:lstStyle/>
          <a:p>
            <a:r>
              <a:rPr lang="en-US" dirty="0"/>
              <a:t>Falmouth Enterprise, Saturday, March 04, 1916; Page: 7</a:t>
            </a:r>
            <a:br>
              <a:rPr lang="en-US" dirty="0"/>
            </a:br>
            <a:r>
              <a:rPr lang="en-US" dirty="0"/>
              <a:t/>
            </a:r>
            <a:br>
              <a:rPr lang="en-US" dirty="0"/>
            </a:br>
            <a:r>
              <a:rPr lang="en-US" dirty="0"/>
              <a:t>DEATH OF HENRY D. SWIFT</a:t>
            </a:r>
            <a:br>
              <a:rPr lang="en-US" dirty="0"/>
            </a:br>
            <a:r>
              <a:rPr lang="en-US" dirty="0"/>
              <a:t/>
            </a:r>
            <a:br>
              <a:rPr lang="en-US" dirty="0"/>
            </a:br>
            <a:r>
              <a:rPr lang="en-US" dirty="0"/>
              <a:t>End Comes From Weakness of Heart at His Summer Home at West Falmouth.</a:t>
            </a:r>
            <a:br>
              <a:rPr lang="en-US" dirty="0"/>
            </a:br>
            <a:r>
              <a:rPr lang="en-US" dirty="0"/>
              <a:t/>
            </a:r>
            <a:br>
              <a:rPr lang="en-US" dirty="0"/>
            </a:br>
            <a:r>
              <a:rPr lang="en-US" dirty="0"/>
              <a:t>Henry D. Swift. 16 Channing St., Worcester, mechanical superintendent of the Logan, Swift &amp; Brigham Envelope Co. for many years up to the time of its consolidation with the United States Envelope Co., in 1898, since which time he had lived in retirement, died at his summer home, West Falmouth, his birthplace, at 2.30 o'clock Tuesday afternoon, from weakening of the heart, due to age. Mr. Swift was 82 years old in May and, with the exception of ex-Mayor James Logan, was the last survivor of the pioneer envelope manufacturers of Worcester, outliving G. Henry Whitcomb, one of the number, by 16 days.</a:t>
            </a:r>
            <a:br>
              <a:rPr lang="en-US" dirty="0"/>
            </a:br>
            <a:r>
              <a:rPr lang="en-US" dirty="0"/>
              <a:t>Despite his advanced years, Mr. Swift had been active until a year ago, this having been the first winter he had passed at his summer home. It was his custom to pass the winters at his Channing-street residence, and it was kept in readiness, for him this winter, but he preferred to remain at West Falmouth rather than take any chances of the journey to Worcester. . Mr. Swift's last illness was of ten days' duration, and was the culmination of a gradual breaking down of the human system. He had the best of medical attention and care, and was made as comfortable as if he was at his Worcester home. Mrs. Swift and their son, Willard E. Swift, assistant superintendent of the Grove-street plant, were; with him as much as possible, though- at, the time of his death the son was on his way from Boston to Falmouth. </a:t>
            </a:r>
            <a:br>
              <a:rPr lang="en-US" dirty="0"/>
            </a:br>
            <a:r>
              <a:rPr lang="en-US" dirty="0"/>
              <a:t>Following the last wishes of Mr. Swift the funeral and burial were held in his native town. He expressed a. wish to die there, and to be buried with his ancestors. The funeral was held at the Friends’ church, West Falmouth, Friday morning at 11 o'clock, and burial was in the Friends' burial ground. Mr. Swift was a life-long Quaker and during his many years' residence in Worcester was active in the Society of Friends, as the church denomination is known. </a:t>
            </a:r>
            <a:br>
              <a:rPr lang="en-US" dirty="0"/>
            </a:br>
            <a:r>
              <a:rPr lang="en-US" dirty="0"/>
              <a:t>An incident in the life of Mr. Swift was that during the Civil War he was tried by court-martial and sentenced to be shot because of his refusal to serve in the army, claiming exception on the ground of being a Quaker, whose principles are that it is wrong, to take human life under any circumstances. He was paroled by President Abraham Lincoln and returned to his West Falmouth home.</a:t>
            </a:r>
            <a:br>
              <a:rPr lang="en-US" dirty="0"/>
            </a:br>
            <a:r>
              <a:rPr lang="en-US" dirty="0"/>
              <a:t/>
            </a:r>
            <a:br>
              <a:rPr lang="en-US" dirty="0"/>
            </a:br>
            <a:r>
              <a:rPr lang="en-US" dirty="0"/>
              <a:t>Henry D. Swift was born at West Falmouth, May 21, 1833. He was the son of Daniel and </a:t>
            </a:r>
            <a:r>
              <a:rPr lang="en-US" dirty="0" err="1"/>
              <a:t>Hepsabah</a:t>
            </a:r>
            <a:r>
              <a:rPr lang="en-US" dirty="0"/>
              <a:t> Swift. His father was the mechanic of the village and ran a shop which, beside catering to the mechanical needs of the town, did an active business fitting out whaling vessels and other ships which were built at West Falmouth.</a:t>
            </a:r>
            <a:br>
              <a:rPr lang="en-US" dirty="0"/>
            </a:br>
            <a:r>
              <a:rPr lang="en-US" dirty="0"/>
              <a:t/>
            </a:r>
            <a:br>
              <a:rPr lang="en-US" dirty="0"/>
            </a:br>
            <a:r>
              <a:rPr lang="en-US" dirty="0"/>
              <a:t>Mr. Swift's boyhood days were passed in the village with his brothers, George, Joseph and Wheeler, and his sister, Mary Abbie, all of whom are dead. His schooling was obtained entirely in the village schools, which were open only three months in the winter season, and although his opportunities for learning were very limited, he .showed early in life that rare ability which distinguished him later as a brilliant inventor.</a:t>
            </a:r>
            <a:br>
              <a:rPr lang="en-US" dirty="0"/>
            </a:br>
            <a:r>
              <a:rPr lang="en-US" dirty="0"/>
              <a:t/>
            </a:r>
            <a:br>
              <a:rPr lang="en-US" dirty="0"/>
            </a:br>
            <a:endParaRPr lang="en-US" dirty="0"/>
          </a:p>
        </p:txBody>
      </p:sp>
      <p:sp>
        <p:nvSpPr>
          <p:cNvPr id="3" name="Rectangle 2"/>
          <p:cNvSpPr/>
          <p:nvPr/>
        </p:nvSpPr>
        <p:spPr>
          <a:xfrm>
            <a:off x="266700" y="304800"/>
            <a:ext cx="8610600" cy="6186309"/>
          </a:xfrm>
          <a:prstGeom prst="rect">
            <a:avLst/>
          </a:prstGeom>
        </p:spPr>
        <p:txBody>
          <a:bodyPr wrap="square">
            <a:spAutoFit/>
          </a:bodyPr>
          <a:lstStyle/>
          <a:p>
            <a:pPr algn="ctr"/>
            <a:r>
              <a:rPr lang="en-US" sz="2200" b="1" dirty="0">
                <a:solidFill>
                  <a:srgbClr val="0070C0"/>
                </a:solidFill>
                <a:latin typeface="Franklin Gothic Book" panose="020B0503020102020204" pitchFamily="34" charset="0"/>
              </a:rPr>
              <a:t>An incident in the life of Mr. Swift was that during the Civil War he was tried by court-martial and sentenced to be shot because of his refusal to serve in the army, claiming exception on the ground of being a Quaker, whose principles are that it is wrong, to take human life under any circumstances. He was paroled by President Abraham Lincoln and returned to his West Falmouth home</a:t>
            </a:r>
            <a:r>
              <a:rPr lang="en-US" sz="2200" b="1" dirty="0" smtClean="0">
                <a:solidFill>
                  <a:srgbClr val="0070C0"/>
                </a:solidFill>
                <a:latin typeface="Franklin Gothic Book" panose="020B0503020102020204" pitchFamily="34" charset="0"/>
              </a:rPr>
              <a:t>. </a:t>
            </a:r>
            <a:endParaRPr lang="en-US" sz="2200" b="1" dirty="0" smtClean="0">
              <a:solidFill>
                <a:srgbClr val="0070C0"/>
              </a:solidFill>
              <a:latin typeface="Franklin Gothic Book" panose="020B0503020102020204" pitchFamily="34" charset="0"/>
            </a:endParaRPr>
          </a:p>
          <a:p>
            <a:pPr algn="ctr"/>
            <a:r>
              <a:rPr lang="en-US" sz="2200" i="1" dirty="0" smtClean="0">
                <a:solidFill>
                  <a:srgbClr val="0070C0"/>
                </a:solidFill>
                <a:latin typeface="Franklin Gothic Book" panose="020B0503020102020204" pitchFamily="34" charset="0"/>
              </a:rPr>
              <a:t>(More details follow at the end of the obituary).</a:t>
            </a:r>
            <a:r>
              <a:rPr lang="en-US" sz="2200" i="1" dirty="0">
                <a:solidFill>
                  <a:srgbClr val="0000CC"/>
                </a:solidFill>
                <a:latin typeface="Franklin Gothic Book" panose="020B0503020102020204" pitchFamily="34" charset="0"/>
              </a:rPr>
              <a:t/>
            </a:r>
            <a:br>
              <a:rPr lang="en-US" sz="2200" i="1" dirty="0">
                <a:solidFill>
                  <a:srgbClr val="0000CC"/>
                </a:solidFill>
                <a:latin typeface="Franklin Gothic Book" panose="020B0503020102020204" pitchFamily="34" charset="0"/>
              </a:rPr>
            </a:br>
            <a:r>
              <a:rPr lang="en-US" sz="2200" dirty="0">
                <a:latin typeface="Franklin Gothic Book" panose="020B0503020102020204" pitchFamily="34" charset="0"/>
              </a:rPr>
              <a:t>Henry D. Swift was born at West Falmouth, May 21, 1833. He was the son of Daniel and </a:t>
            </a:r>
            <a:r>
              <a:rPr lang="en-US" sz="2200" dirty="0" err="1" smtClean="0">
                <a:latin typeface="Franklin Gothic Book" panose="020B0503020102020204" pitchFamily="34" charset="0"/>
              </a:rPr>
              <a:t>Hepsabah</a:t>
            </a:r>
            <a:r>
              <a:rPr lang="en-US" sz="2200" dirty="0" smtClean="0">
                <a:latin typeface="Franklin Gothic Book" panose="020B0503020102020204" pitchFamily="34" charset="0"/>
              </a:rPr>
              <a:t> (</a:t>
            </a:r>
            <a:r>
              <a:rPr lang="en-US" sz="2200" dirty="0" err="1" smtClean="0">
                <a:latin typeface="Franklin Gothic Book" panose="020B0503020102020204" pitchFamily="34" charset="0"/>
              </a:rPr>
              <a:t>Hepzibah</a:t>
            </a:r>
            <a:r>
              <a:rPr lang="en-US" sz="2200" dirty="0" smtClean="0">
                <a:latin typeface="Franklin Gothic Book" panose="020B0503020102020204" pitchFamily="34" charset="0"/>
              </a:rPr>
              <a:t>) </a:t>
            </a:r>
            <a:r>
              <a:rPr lang="en-US" sz="2200" dirty="0">
                <a:latin typeface="Franklin Gothic Book" panose="020B0503020102020204" pitchFamily="34" charset="0"/>
              </a:rPr>
              <a:t>Swift. His father was the mechanic of the village and ran a shop which, </a:t>
            </a:r>
            <a:r>
              <a:rPr lang="en-US" sz="2200" dirty="0" smtClean="0">
                <a:latin typeface="Franklin Gothic Book" panose="020B0503020102020204" pitchFamily="34" charset="0"/>
              </a:rPr>
              <a:t>besides </a:t>
            </a:r>
            <a:r>
              <a:rPr lang="en-US" sz="2200" dirty="0">
                <a:latin typeface="Franklin Gothic Book" panose="020B0503020102020204" pitchFamily="34" charset="0"/>
              </a:rPr>
              <a:t>catering to the mechanical needs of the town, did an active business fitting out whaling vessels and other ships which were built at West Falmouth</a:t>
            </a:r>
            <a:r>
              <a:rPr lang="en-US" sz="2200" dirty="0" smtClean="0">
                <a:latin typeface="Franklin Gothic Book" panose="020B0503020102020204" pitchFamily="34" charset="0"/>
              </a:rPr>
              <a:t>.</a:t>
            </a:r>
            <a:r>
              <a:rPr lang="en-US" sz="2200" dirty="0">
                <a:latin typeface="Franklin Gothic Book" panose="020B0503020102020204" pitchFamily="34" charset="0"/>
              </a:rPr>
              <a:t/>
            </a:r>
            <a:br>
              <a:rPr lang="en-US" sz="2200" dirty="0">
                <a:latin typeface="Franklin Gothic Book" panose="020B0503020102020204" pitchFamily="34" charset="0"/>
              </a:rPr>
            </a:br>
            <a:r>
              <a:rPr lang="en-US" sz="2200" dirty="0">
                <a:latin typeface="Franklin Gothic Book" panose="020B0503020102020204" pitchFamily="34" charset="0"/>
              </a:rPr>
              <a:t>Mr. Swift's boyhood days were passed in the village with his brothers, George, Joseph and Wheeler, and his sister, Mary Abbie, all of whom are dead. </a:t>
            </a:r>
            <a:r>
              <a:rPr lang="en-US" sz="2200" b="1" dirty="0">
                <a:solidFill>
                  <a:srgbClr val="0070C0"/>
                </a:solidFill>
                <a:latin typeface="Franklin Gothic Book" panose="020B0503020102020204" pitchFamily="34" charset="0"/>
              </a:rPr>
              <a:t>His schooling was obtained entirely in the village schools, which were open only three months in the winter season, and although his opportunities for learning were very </a:t>
            </a:r>
            <a:r>
              <a:rPr lang="en-US" sz="2200" b="1" dirty="0" smtClean="0">
                <a:solidFill>
                  <a:srgbClr val="0070C0"/>
                </a:solidFill>
                <a:latin typeface="Franklin Gothic Book" panose="020B0503020102020204" pitchFamily="34" charset="0"/>
              </a:rPr>
              <a:t>limited. He showed </a:t>
            </a:r>
            <a:r>
              <a:rPr lang="en-US" sz="2200" b="1" dirty="0">
                <a:solidFill>
                  <a:srgbClr val="0070C0"/>
                </a:solidFill>
                <a:latin typeface="Franklin Gothic Book" panose="020B0503020102020204" pitchFamily="34" charset="0"/>
              </a:rPr>
              <a:t>early in life that rare ability which distinguished him later as a brilliant inventor.</a:t>
            </a:r>
          </a:p>
        </p:txBody>
      </p:sp>
    </p:spTree>
    <p:extLst>
      <p:ext uri="{BB962C8B-B14F-4D97-AF65-F5344CB8AC3E}">
        <p14:creationId xmlns:p14="http://schemas.microsoft.com/office/powerpoint/2010/main" val="15732770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 y="304800"/>
            <a:ext cx="8610600" cy="5847755"/>
          </a:xfrm>
          <a:prstGeom prst="rect">
            <a:avLst/>
          </a:prstGeom>
        </p:spPr>
        <p:txBody>
          <a:bodyPr wrap="square">
            <a:spAutoFit/>
          </a:bodyPr>
          <a:lstStyle/>
          <a:p>
            <a:pPr algn="ctr"/>
            <a:r>
              <a:rPr lang="en-US" sz="2200" b="1" dirty="0">
                <a:solidFill>
                  <a:srgbClr val="0070C0"/>
                </a:solidFill>
                <a:latin typeface="Franklin Gothic Book" panose="020B0503020102020204" pitchFamily="34" charset="0"/>
              </a:rPr>
              <a:t>As a mere boy he built a windmill in the fields near his home, </a:t>
            </a:r>
            <a:r>
              <a:rPr lang="en-US" sz="2200" dirty="0">
                <a:solidFill>
                  <a:schemeClr val="tx2">
                    <a:lumMod val="50000"/>
                  </a:schemeClr>
                </a:solidFill>
                <a:latin typeface="Franklin Gothic Book" panose="020B0503020102020204" pitchFamily="34" charset="0"/>
              </a:rPr>
              <a:t>constructed </a:t>
            </a:r>
            <a:r>
              <a:rPr lang="en-US" sz="2200" dirty="0">
                <a:solidFill>
                  <a:schemeClr val="tx2">
                    <a:lumMod val="50000"/>
                  </a:schemeClr>
                </a:solidFill>
                <a:latin typeface="Franklin Gothic Book" panose="020B0503020102020204" pitchFamily="34" charset="0"/>
              </a:rPr>
              <a:t>from rude lathe materials </a:t>
            </a:r>
            <a:r>
              <a:rPr lang="en-US" sz="2200" dirty="0">
                <a:solidFill>
                  <a:schemeClr val="tx2">
                    <a:lumMod val="50000"/>
                  </a:schemeClr>
                </a:solidFill>
                <a:latin typeface="Franklin Gothic Book" panose="020B0503020102020204" pitchFamily="34" charset="0"/>
              </a:rPr>
              <a:t>he found at hand, and this accomplished, </a:t>
            </a:r>
            <a:r>
              <a:rPr lang="en-US" sz="2200" b="1" dirty="0">
                <a:solidFill>
                  <a:srgbClr val="0070C0"/>
                </a:solidFill>
                <a:latin typeface="Franklin Gothic Book" panose="020B0503020102020204" pitchFamily="34" charset="0"/>
              </a:rPr>
              <a:t>he and his brother Wheeler set about making furniture of various kinds. These pieces of his handiwork were sold about the neighborhood</a:t>
            </a:r>
            <a:r>
              <a:rPr lang="en-US" sz="2200" b="1" dirty="0" smtClean="0">
                <a:solidFill>
                  <a:srgbClr val="0070C0"/>
                </a:solidFill>
                <a:latin typeface="Franklin Gothic Book" panose="020B0503020102020204" pitchFamily="34" charset="0"/>
              </a:rPr>
              <a:t>.</a:t>
            </a:r>
            <a:r>
              <a:rPr lang="en-US" sz="2200" b="1" dirty="0">
                <a:solidFill>
                  <a:srgbClr val="0070C0"/>
                </a:solidFill>
                <a:latin typeface="Franklin Gothic Book" panose="020B0503020102020204" pitchFamily="34" charset="0"/>
              </a:rPr>
              <a:t/>
            </a:r>
            <a:br>
              <a:rPr lang="en-US" sz="2200" b="1" dirty="0">
                <a:solidFill>
                  <a:srgbClr val="0070C0"/>
                </a:solidFill>
                <a:latin typeface="Franklin Gothic Book" panose="020B0503020102020204" pitchFamily="34" charset="0"/>
              </a:rPr>
            </a:br>
            <a:r>
              <a:rPr lang="en-US" sz="2200" b="1" dirty="0">
                <a:solidFill>
                  <a:srgbClr val="0070C0"/>
                </a:solidFill>
                <a:latin typeface="Franklin Gothic Book" panose="020B0503020102020204" pitchFamily="34" charset="0"/>
              </a:rPr>
              <a:t>When 15 years old, he sailed alone across Buzzards bay in a small open boat </a:t>
            </a:r>
            <a:r>
              <a:rPr lang="en-US" sz="2200" dirty="0">
                <a:solidFill>
                  <a:schemeClr val="tx2">
                    <a:lumMod val="50000"/>
                  </a:schemeClr>
                </a:solidFill>
                <a:latin typeface="Franklin Gothic Book" panose="020B0503020102020204" pitchFamily="34" charset="0"/>
              </a:rPr>
              <a:t>and sought the employ of Gideon Wood, a cabinet maker of New Bedford. He worked for Gideon Wood three years, learning the cabinet trade. He then returned to West Falmouth and devoted his time to caring for the place</a:t>
            </a:r>
            <a:r>
              <a:rPr lang="en-US" sz="2200" dirty="0" smtClean="0">
                <a:solidFill>
                  <a:schemeClr val="tx2">
                    <a:lumMod val="50000"/>
                  </a:schemeClr>
                </a:solidFill>
                <a:latin typeface="Franklin Gothic Book" panose="020B0503020102020204" pitchFamily="34" charset="0"/>
              </a:rPr>
              <a:t>.</a:t>
            </a:r>
            <a:r>
              <a:rPr lang="en-US" sz="2200" dirty="0">
                <a:solidFill>
                  <a:schemeClr val="tx2">
                    <a:lumMod val="50000"/>
                  </a:schemeClr>
                </a:solidFill>
                <a:latin typeface="Franklin Gothic Book" panose="020B0503020102020204" pitchFamily="34" charset="0"/>
              </a:rPr>
              <a:t/>
            </a:r>
            <a:br>
              <a:rPr lang="en-US" sz="2200" dirty="0">
                <a:solidFill>
                  <a:schemeClr val="tx2">
                    <a:lumMod val="50000"/>
                  </a:schemeClr>
                </a:solidFill>
                <a:latin typeface="Franklin Gothic Book" panose="020B0503020102020204" pitchFamily="34" charset="0"/>
              </a:rPr>
            </a:br>
            <a:r>
              <a:rPr lang="en-US" sz="2200" b="1" dirty="0">
                <a:solidFill>
                  <a:srgbClr val="0070C0"/>
                </a:solidFill>
                <a:latin typeface="Franklin Gothic Book" panose="020B0503020102020204" pitchFamily="34" charset="0"/>
              </a:rPr>
              <a:t>Mr. Swift when 21 years old went to South Dedham and entered the employ of Willard Everett, a cabinet maker</a:t>
            </a:r>
            <a:r>
              <a:rPr lang="en-US" sz="2200" dirty="0">
                <a:latin typeface="Franklin Gothic Book" panose="020B0503020102020204" pitchFamily="34" charset="0"/>
              </a:rPr>
              <a:t>. He was married to Emma Colburn Fuller, South Dedham, May 14, 1861. The next winter the cabinet mill burned, and Mr. Swift returned with his wife to West Falmouth. There with his brother, D. Wheeler, they developed the first </a:t>
            </a:r>
            <a:r>
              <a:rPr lang="en-US" sz="2200" b="1" dirty="0">
                <a:solidFill>
                  <a:srgbClr val="0070C0"/>
                </a:solidFill>
                <a:latin typeface="Franklin Gothic Book" panose="020B0503020102020204" pitchFamily="34" charset="0"/>
              </a:rPr>
              <a:t>practical clothes wringer ever constructed. Prior to this all clothes had been rung by hand</a:t>
            </a:r>
            <a:r>
              <a:rPr lang="en-US" sz="2200" b="1" dirty="0" smtClean="0">
                <a:solidFill>
                  <a:srgbClr val="0070C0"/>
                </a:solidFill>
                <a:latin typeface="Franklin Gothic Book" panose="020B0503020102020204" pitchFamily="34" charset="0"/>
              </a:rPr>
              <a:t>.</a:t>
            </a:r>
            <a:endParaRPr lang="en-US" sz="2200" b="1" dirty="0">
              <a:solidFill>
                <a:srgbClr val="0070C0"/>
              </a:solidFill>
              <a:latin typeface="Franklin Gothic Book" panose="020B0503020102020204" pitchFamily="34" charset="0"/>
            </a:endParaRPr>
          </a:p>
        </p:txBody>
      </p:sp>
    </p:spTree>
    <p:extLst>
      <p:ext uri="{BB962C8B-B14F-4D97-AF65-F5344CB8AC3E}">
        <p14:creationId xmlns:p14="http://schemas.microsoft.com/office/powerpoint/2010/main" val="32936505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 y="228600"/>
            <a:ext cx="8915400" cy="6524863"/>
          </a:xfrm>
          <a:prstGeom prst="rect">
            <a:avLst/>
          </a:prstGeom>
        </p:spPr>
        <p:txBody>
          <a:bodyPr wrap="square">
            <a:spAutoFit/>
          </a:bodyPr>
          <a:lstStyle/>
          <a:p>
            <a:pPr algn="ctr"/>
            <a:r>
              <a:rPr lang="en-US" sz="2200" dirty="0">
                <a:latin typeface="Franklin Gothic Book" panose="020B0503020102020204" pitchFamily="34" charset="0"/>
              </a:rPr>
              <a:t>The first ringer had wooden rolls, but it was found in practice that these warped and split so badly as to make the ringers practically useless. </a:t>
            </a:r>
            <a:r>
              <a:rPr lang="en-US" sz="2200" b="1" dirty="0">
                <a:solidFill>
                  <a:srgbClr val="0070C0"/>
                </a:solidFill>
                <a:latin typeface="Franklin Gothic Book" panose="020B0503020102020204" pitchFamily="34" charset="0"/>
              </a:rPr>
              <a:t>The Swifts with great difficulty secured a small supply of rubber, which they had made especially for this purpose. This was all that was required to </a:t>
            </a:r>
            <a:r>
              <a:rPr lang="en-US" sz="2200" b="1" dirty="0" smtClean="0">
                <a:solidFill>
                  <a:srgbClr val="0070C0"/>
                </a:solidFill>
                <a:latin typeface="Franklin Gothic Book" panose="020B0503020102020204" pitchFamily="34" charset="0"/>
              </a:rPr>
              <a:t>make </a:t>
            </a:r>
            <a:r>
              <a:rPr lang="en-US" sz="2200" b="1" dirty="0">
                <a:solidFill>
                  <a:srgbClr val="0070C0"/>
                </a:solidFill>
                <a:latin typeface="Franklin Gothic Book" panose="020B0503020102020204" pitchFamily="34" charset="0"/>
              </a:rPr>
              <a:t>the clothes wringer a practical success</a:t>
            </a:r>
            <a:r>
              <a:rPr lang="en-US" sz="2200" b="1" dirty="0">
                <a:solidFill>
                  <a:schemeClr val="tx2">
                    <a:lumMod val="50000"/>
                  </a:schemeClr>
                </a:solidFill>
                <a:latin typeface="Franklin Gothic Book" panose="020B0503020102020204" pitchFamily="34" charset="0"/>
              </a:rPr>
              <a:t>.</a:t>
            </a:r>
            <a:r>
              <a:rPr lang="en-US" sz="2200" dirty="0">
                <a:latin typeface="Franklin Gothic Book" panose="020B0503020102020204" pitchFamily="34" charset="0"/>
              </a:rPr>
              <a:t> A wringer was patented in the name of D. W. Swift, Jan. 28, 1862. Mr. </a:t>
            </a:r>
            <a:r>
              <a:rPr lang="en-US" sz="2200" dirty="0" smtClean="0">
                <a:latin typeface="Franklin Gothic Book" panose="020B0503020102020204" pitchFamily="34" charset="0"/>
              </a:rPr>
              <a:t>Henry Swift's </a:t>
            </a:r>
            <a:r>
              <a:rPr lang="en-US" sz="2200" dirty="0">
                <a:latin typeface="Franklin Gothic Book" panose="020B0503020102020204" pitchFamily="34" charset="0"/>
              </a:rPr>
              <a:t>first son, Lucius, was born March 11, 1862. The next summer Mr. Swift moved to South Dedham, and with his brother, Wheeler, began the manufacturing of wringers on a larger scale in the top floor of George Morrill's ink mill. This mill is standing, and is a part of the present factory of the George Morrill Co. </a:t>
            </a:r>
            <a:r>
              <a:rPr lang="en-US" sz="2200" b="1" dirty="0">
                <a:solidFill>
                  <a:srgbClr val="0070C0"/>
                </a:solidFill>
                <a:latin typeface="Franklin Gothic Book" panose="020B0503020102020204" pitchFamily="34" charset="0"/>
              </a:rPr>
              <a:t>The Swift Brothers placed the sale of their wringers in the hands of a Boston agent, and as a result of his trickery, their business was wrecked. However, they had succeeded in producing the first practical wringer, and this is still manufactured in a modified form</a:t>
            </a:r>
            <a:r>
              <a:rPr lang="en-US" sz="2200" b="1" dirty="0" smtClean="0">
                <a:solidFill>
                  <a:srgbClr val="0070C0"/>
                </a:solidFill>
                <a:latin typeface="Franklin Gothic Book" panose="020B0503020102020204" pitchFamily="34" charset="0"/>
              </a:rPr>
              <a:t>.</a:t>
            </a:r>
            <a:r>
              <a:rPr lang="en-US" sz="2200" b="1" dirty="0">
                <a:solidFill>
                  <a:srgbClr val="0070C0"/>
                </a:solidFill>
                <a:latin typeface="Franklin Gothic Book" panose="020B0503020102020204" pitchFamily="34" charset="0"/>
              </a:rPr>
              <a:t/>
            </a:r>
            <a:br>
              <a:rPr lang="en-US" sz="2200" b="1" dirty="0">
                <a:solidFill>
                  <a:srgbClr val="0070C0"/>
                </a:solidFill>
                <a:latin typeface="Franklin Gothic Book" panose="020B0503020102020204" pitchFamily="34" charset="0"/>
              </a:rPr>
            </a:br>
            <a:r>
              <a:rPr lang="en-US" sz="2200" dirty="0">
                <a:latin typeface="Franklin Gothic Book" panose="020B0503020102020204" pitchFamily="34" charset="0"/>
              </a:rPr>
              <a:t>In the summer of 1863, while in South Dedham Mr. Swift was drafted into the army. Mrs. Swift came back to West Falmouth after Mr. Swift had gone to Concord where troops were being mobilized. </a:t>
            </a:r>
            <a:r>
              <a:rPr lang="en-US" sz="2200" b="1" dirty="0">
                <a:solidFill>
                  <a:srgbClr val="0070C0"/>
                </a:solidFill>
                <a:latin typeface="Franklin Gothic Book" panose="020B0503020102020204" pitchFamily="34" charset="0"/>
              </a:rPr>
              <a:t>Mr. Swift was a birthright member of the Society of Friends, and thoroughly believed their principles, that it was wrong; under all circumstances, to take human life</a:t>
            </a:r>
            <a:r>
              <a:rPr lang="en-US" sz="2200" b="1" dirty="0">
                <a:solidFill>
                  <a:schemeClr val="tx2">
                    <a:lumMod val="50000"/>
                  </a:schemeClr>
                </a:solidFill>
                <a:latin typeface="Franklin Gothic Book" panose="020B0503020102020204" pitchFamily="34" charset="0"/>
              </a:rPr>
              <a:t>.</a:t>
            </a:r>
            <a:r>
              <a:rPr lang="en-US" sz="2200" dirty="0">
                <a:latin typeface="Franklin Gothic Book" panose="020B0503020102020204" pitchFamily="34" charset="0"/>
              </a:rPr>
              <a:t> </a:t>
            </a:r>
          </a:p>
        </p:txBody>
      </p:sp>
    </p:spTree>
    <p:extLst>
      <p:ext uri="{BB962C8B-B14F-4D97-AF65-F5344CB8AC3E}">
        <p14:creationId xmlns:p14="http://schemas.microsoft.com/office/powerpoint/2010/main" val="14798787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
            <a:ext cx="9144000" cy="6863417"/>
          </a:xfrm>
          <a:prstGeom prst="rect">
            <a:avLst/>
          </a:prstGeom>
        </p:spPr>
        <p:txBody>
          <a:bodyPr wrap="square">
            <a:spAutoFit/>
          </a:bodyPr>
          <a:lstStyle/>
          <a:p>
            <a:pPr algn="ctr"/>
            <a:r>
              <a:rPr lang="en-US" sz="2200" b="1" dirty="0">
                <a:solidFill>
                  <a:srgbClr val="0070C0"/>
                </a:solidFill>
                <a:latin typeface="Franklin Gothic Book" panose="020B0503020102020204" pitchFamily="34" charset="0"/>
              </a:rPr>
              <a:t>While at Concord he was ordered to take part in military drills. This he resolutely refused to do, it being contrary to the dictates of his conscience. </a:t>
            </a:r>
            <a:r>
              <a:rPr lang="en-US" sz="2200" b="1" dirty="0" smtClean="0">
                <a:solidFill>
                  <a:srgbClr val="0070C0"/>
                </a:solidFill>
                <a:latin typeface="Franklin Gothic Book" panose="020B0503020102020204" pitchFamily="34" charset="0"/>
              </a:rPr>
              <a:t>He was </a:t>
            </a:r>
            <a:r>
              <a:rPr lang="en-US" sz="2200" b="1" dirty="0">
                <a:solidFill>
                  <a:srgbClr val="0070C0"/>
                </a:solidFill>
                <a:latin typeface="Franklin Gothic Book" panose="020B0503020102020204" pitchFamily="34" charset="0"/>
              </a:rPr>
              <a:t>put into the guardhouse, but he adhered to his determination, and refrained from all military activity at Concord as well as later on, when sent to Long Island and In Boston </a:t>
            </a:r>
            <a:r>
              <a:rPr lang="en-US" sz="2200" b="1" dirty="0" smtClean="0">
                <a:solidFill>
                  <a:srgbClr val="0070C0"/>
                </a:solidFill>
                <a:latin typeface="Franklin Gothic Book" panose="020B0503020102020204" pitchFamily="34" charset="0"/>
              </a:rPr>
              <a:t>harbor</a:t>
            </a:r>
            <a:r>
              <a:rPr lang="en-US" sz="2200" dirty="0" smtClean="0">
                <a:solidFill>
                  <a:srgbClr val="0070C0"/>
                </a:solidFill>
                <a:latin typeface="Franklin Gothic Book" panose="020B0503020102020204" pitchFamily="34" charset="0"/>
              </a:rPr>
              <a:t>,  </a:t>
            </a:r>
            <a:r>
              <a:rPr lang="en-US" sz="2200" dirty="0" smtClean="0">
                <a:latin typeface="Franklin Gothic Book" panose="020B0503020102020204" pitchFamily="34" charset="0"/>
              </a:rPr>
              <a:t>From </a:t>
            </a:r>
            <a:r>
              <a:rPr lang="en-US" sz="2200" dirty="0">
                <a:latin typeface="Franklin Gothic Book" panose="020B0503020102020204" pitchFamily="34" charset="0"/>
              </a:rPr>
              <a:t>there troops, were being constantly sent South to replenish armies in the field. </a:t>
            </a:r>
            <a:r>
              <a:rPr lang="en-US" sz="2200" b="1" dirty="0">
                <a:solidFill>
                  <a:srgbClr val="0070C0"/>
                </a:solidFill>
                <a:latin typeface="Franklin Gothic Book" panose="020B0503020102020204" pitchFamily="34" charset="0"/>
              </a:rPr>
              <a:t>While at Long Island he gladly helped in hospital </a:t>
            </a:r>
            <a:r>
              <a:rPr lang="en-US" sz="2200" b="1" dirty="0" smtClean="0">
                <a:solidFill>
                  <a:srgbClr val="0070C0"/>
                </a:solidFill>
                <a:latin typeface="Franklin Gothic Book" panose="020B0503020102020204" pitchFamily="34" charset="0"/>
              </a:rPr>
              <a:t>services, but refused </a:t>
            </a:r>
            <a:r>
              <a:rPr lang="en-US" sz="2200" b="1" dirty="0">
                <a:solidFill>
                  <a:srgbClr val="0070C0"/>
                </a:solidFill>
                <a:latin typeface="Franklin Gothic Book" panose="020B0503020102020204" pitchFamily="34" charset="0"/>
              </a:rPr>
              <a:t>all remuneration for his services. He was “bucked down" and was finally told by officers he would be shot for refusal to obey orders. He was taken from the guardhouse and made to witness an execution, and was told that would be his fate if he persisted in his insubordination, but he still remained firm. He was tried by court-martial and was sentenced to be shot.</a:t>
            </a:r>
            <a:r>
              <a:rPr lang="en-US" sz="2200" b="1" dirty="0">
                <a:solidFill>
                  <a:schemeClr val="tx2">
                    <a:lumMod val="50000"/>
                  </a:schemeClr>
                </a:solidFill>
                <a:latin typeface="Franklin Gothic Book" panose="020B0503020102020204" pitchFamily="34" charset="0"/>
              </a:rPr>
              <a:t> </a:t>
            </a:r>
            <a:r>
              <a:rPr lang="en-US" sz="2200" dirty="0">
                <a:latin typeface="Franklin Gothic Book" panose="020B0503020102020204" pitchFamily="34" charset="0"/>
              </a:rPr>
              <a:t>During Mr. Swift's stay at Long Island he was visited by Stephen A. Chase, Lynn, and Charles R. Tucker, New Bedford, both prominent, members of the Society of Friends. They went to Washington and stated the facts of Mr. Swift's case to President Abraham Lincoln and Secretary of war Edwin M. </a:t>
            </a:r>
            <a:r>
              <a:rPr lang="en-US" sz="2200" dirty="0" smtClean="0">
                <a:latin typeface="Franklin Gothic Book" panose="020B0503020102020204" pitchFamily="34" charset="0"/>
              </a:rPr>
              <a:t>Stanton. </a:t>
            </a:r>
            <a:r>
              <a:rPr lang="en-US" sz="2200" b="1" dirty="0" smtClean="0">
                <a:solidFill>
                  <a:srgbClr val="0070C0"/>
                </a:solidFill>
                <a:latin typeface="Franklin Gothic Book" panose="020B0503020102020204" pitchFamily="34" charset="0"/>
              </a:rPr>
              <a:t>When</a:t>
            </a:r>
            <a:r>
              <a:rPr lang="en-US" sz="2200" b="1" dirty="0">
                <a:solidFill>
                  <a:srgbClr val="0070C0"/>
                </a:solidFill>
                <a:latin typeface="Franklin Gothic Book" panose="020B0503020102020204" pitchFamily="34" charset="0"/>
              </a:rPr>
              <a:t>, the matter was considered by the president he directed that an honorable parole be made out. This was </a:t>
            </a:r>
            <a:r>
              <a:rPr lang="en-US" sz="2200" b="1" dirty="0" smtClean="0">
                <a:solidFill>
                  <a:srgbClr val="0070C0"/>
                </a:solidFill>
                <a:latin typeface="Franklin Gothic Book" panose="020B0503020102020204" pitchFamily="34" charset="0"/>
              </a:rPr>
              <a:t>done and </a:t>
            </a:r>
            <a:r>
              <a:rPr lang="en-US" sz="2200" b="1" dirty="0">
                <a:solidFill>
                  <a:srgbClr val="0070C0"/>
                </a:solidFill>
                <a:latin typeface="Franklin Gothic Book" panose="020B0503020102020204" pitchFamily="34" charset="0"/>
              </a:rPr>
              <a:t>delivered </a:t>
            </a:r>
            <a:r>
              <a:rPr lang="en-US" sz="2200" b="1" dirty="0" smtClean="0">
                <a:solidFill>
                  <a:srgbClr val="0070C0"/>
                </a:solidFill>
                <a:latin typeface="Franklin Gothic Book" panose="020B0503020102020204" pitchFamily="34" charset="0"/>
              </a:rPr>
              <a:t>to him </a:t>
            </a:r>
            <a:r>
              <a:rPr lang="en-US" sz="2200" b="1" dirty="0" smtClean="0">
                <a:solidFill>
                  <a:srgbClr val="0070C0"/>
                </a:solidFill>
                <a:latin typeface="Franklin Gothic Book" panose="020B0503020102020204" pitchFamily="34" charset="0"/>
              </a:rPr>
              <a:t>shortly </a:t>
            </a:r>
            <a:r>
              <a:rPr lang="en-US" sz="2200" b="1" dirty="0">
                <a:solidFill>
                  <a:srgbClr val="0070C0"/>
                </a:solidFill>
                <a:latin typeface="Franklin Gothic Book" panose="020B0503020102020204" pitchFamily="34" charset="0"/>
              </a:rPr>
              <a:t>before the time he had been informed his execution was to take place</a:t>
            </a:r>
            <a:r>
              <a:rPr lang="en-US" sz="2200" dirty="0">
                <a:solidFill>
                  <a:srgbClr val="0070C0"/>
                </a:solidFill>
                <a:latin typeface="Franklin Gothic Book" panose="020B0503020102020204" pitchFamily="34" charset="0"/>
              </a:rPr>
              <a:t>.</a:t>
            </a:r>
            <a:r>
              <a:rPr lang="en-US" sz="2200" dirty="0">
                <a:latin typeface="Franklin Gothic Book" panose="020B0503020102020204" pitchFamily="34" charset="0"/>
              </a:rPr>
              <a:t> This was in the fall of 1863, and upon his parole he at once joined his wife at West Falmouth. </a:t>
            </a:r>
          </a:p>
        </p:txBody>
      </p:sp>
    </p:spTree>
    <p:extLst>
      <p:ext uri="{BB962C8B-B14F-4D97-AF65-F5344CB8AC3E}">
        <p14:creationId xmlns:p14="http://schemas.microsoft.com/office/powerpoint/2010/main" val="6639501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03" name="Group 19"/>
          <p:cNvGraphicFramePr>
            <a:graphicFrameLocks noGrp="1"/>
          </p:cNvGraphicFramePr>
          <p:nvPr>
            <p:extLst>
              <p:ext uri="{D42A27DB-BD31-4B8C-83A1-F6EECF244321}">
                <p14:modId xmlns:p14="http://schemas.microsoft.com/office/powerpoint/2010/main" val="3342787546"/>
              </p:ext>
            </p:extLst>
          </p:nvPr>
        </p:nvGraphicFramePr>
        <p:xfrm>
          <a:off x="1143000" y="1397000"/>
          <a:ext cx="7086600" cy="3304032"/>
        </p:xfrm>
        <a:graphic>
          <a:graphicData uri="http://schemas.openxmlformats.org/drawingml/2006/table">
            <a:tbl>
              <a:tblPr/>
              <a:tblGrid>
                <a:gridCol w="3543300">
                  <a:extLst>
                    <a:ext uri="{9D8B030D-6E8A-4147-A177-3AD203B41FA5}">
                      <a16:colId xmlns="" xmlns:a16="http://schemas.microsoft.com/office/drawing/2014/main" val="20000"/>
                    </a:ext>
                  </a:extLst>
                </a:gridCol>
                <a:gridCol w="3543300">
                  <a:extLst>
                    <a:ext uri="{9D8B030D-6E8A-4147-A177-3AD203B41FA5}">
                      <a16:colId xmlns="" xmlns:a16="http://schemas.microsoft.com/office/drawing/2014/main" val="20001"/>
                    </a:ext>
                  </a:extLst>
                </a:gridCol>
              </a:tblGrid>
              <a:tr h="5080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3200" b="0" i="0" u="none" strike="noStrike" cap="none" normalizeH="0" baseline="0" dirty="0" smtClean="0">
                          <a:ln>
                            <a:noFill/>
                          </a:ln>
                          <a:solidFill>
                            <a:schemeClr val="tx2"/>
                          </a:solidFill>
                          <a:effectLst/>
                          <a:latin typeface="Franklin Gothic Book" pitchFamily="34" charset="0"/>
                        </a:rPr>
                        <a:t>VILLAGE SWIFTS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3200" b="0" i="0" u="none" strike="noStrike" cap="none" normalizeH="0" baseline="0" dirty="0" smtClean="0">
                          <a:ln>
                            <a:noFill/>
                          </a:ln>
                          <a:solidFill>
                            <a:schemeClr val="tx2"/>
                          </a:solidFill>
                          <a:effectLst/>
                          <a:latin typeface="Franklin Gothic Book" pitchFamily="34" charset="0"/>
                        </a:rPr>
                        <a:t>SUMMER SWIFTS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0320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3200" b="0" i="0" u="none" strike="noStrike" cap="none" normalizeH="0" baseline="0" dirty="0" smtClean="0">
                          <a:ln>
                            <a:noFill/>
                          </a:ln>
                          <a:solidFill>
                            <a:schemeClr val="tx2"/>
                          </a:solidFill>
                          <a:effectLst/>
                          <a:latin typeface="Franklin Gothic Book" pitchFamily="34" charset="0"/>
                        </a:rPr>
                        <a:t>ABIAL (ABIEL)</a:t>
                      </a:r>
                    </a:p>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3200" b="0" i="0" u="none" strike="noStrike" cap="none" normalizeH="0" baseline="0" dirty="0" smtClean="0">
                          <a:ln>
                            <a:noFill/>
                          </a:ln>
                          <a:solidFill>
                            <a:schemeClr val="tx2"/>
                          </a:solidFill>
                          <a:effectLst/>
                          <a:latin typeface="Franklin Gothic Book" pitchFamily="34" charset="0"/>
                        </a:rPr>
                        <a:t>PAUL</a:t>
                      </a:r>
                    </a:p>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3200" b="0" i="0" u="none" strike="noStrike" cap="none" normalizeH="0" baseline="0" dirty="0" smtClean="0">
                          <a:ln>
                            <a:noFill/>
                          </a:ln>
                          <a:solidFill>
                            <a:schemeClr val="tx2"/>
                          </a:solidFill>
                          <a:effectLst/>
                          <a:latin typeface="Franklin Gothic Book" pitchFamily="34" charset="0"/>
                        </a:rPr>
                        <a:t>MOSES</a:t>
                      </a:r>
                    </a:p>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3200" b="0" i="0" u="none" strike="noStrike" cap="none" normalizeH="0" baseline="0" dirty="0" smtClean="0">
                          <a:ln>
                            <a:noFill/>
                          </a:ln>
                          <a:solidFill>
                            <a:schemeClr val="tx2"/>
                          </a:solidFill>
                          <a:effectLst/>
                          <a:latin typeface="Franklin Gothic Book" pitchFamily="34" charset="0"/>
                        </a:rPr>
                        <a:t>SILAS 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3200" b="0" i="0" u="none" strike="noStrike" cap="none" normalizeH="0" baseline="0" dirty="0" smtClean="0">
                          <a:ln>
                            <a:noFill/>
                          </a:ln>
                          <a:solidFill>
                            <a:schemeClr val="tx2"/>
                          </a:solidFill>
                          <a:effectLst/>
                          <a:latin typeface="Franklin Gothic Book" pitchFamily="34" charset="0"/>
                        </a:rPr>
                        <a:t>D. WHEELER &amp; SARAH</a:t>
                      </a:r>
                    </a:p>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3200" b="0" i="0" u="none" strike="noStrike" cap="none" normalizeH="0" baseline="0" dirty="0" smtClean="0">
                          <a:ln>
                            <a:noFill/>
                          </a:ln>
                          <a:solidFill>
                            <a:schemeClr val="tx2"/>
                          </a:solidFill>
                          <a:effectLst/>
                          <a:latin typeface="Franklin Gothic Book" pitchFamily="34" charset="0"/>
                        </a:rPr>
                        <a:t>HENRY D. &amp; EMMA</a:t>
                      </a:r>
                    </a:p>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2" pitchFamily="18" charset="2"/>
                        <a:buNone/>
                        <a:tabLst/>
                      </a:pPr>
                      <a:r>
                        <a:rPr kumimoji="0" lang="en-US" sz="3200" b="0" i="0" u="none" strike="noStrike" cap="none" normalizeH="0" baseline="0" dirty="0" smtClean="0">
                          <a:ln>
                            <a:noFill/>
                          </a:ln>
                          <a:solidFill>
                            <a:schemeClr val="tx2"/>
                          </a:solidFill>
                          <a:effectLst/>
                          <a:latin typeface="Franklin Gothic Book" pitchFamily="34" charset="0"/>
                        </a:rPr>
                        <a:t>ABBY SWIFT MENDENHALL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 y="304800"/>
            <a:ext cx="8473440" cy="5847755"/>
          </a:xfrm>
          <a:prstGeom prst="rect">
            <a:avLst/>
          </a:prstGeom>
        </p:spPr>
        <p:txBody>
          <a:bodyPr wrap="square">
            <a:spAutoFit/>
          </a:bodyPr>
          <a:lstStyle/>
          <a:p>
            <a:pPr algn="ctr"/>
            <a:r>
              <a:rPr lang="en-US" sz="2200" dirty="0">
                <a:latin typeface="Franklin Gothic Book" panose="020B0503020102020204" pitchFamily="34" charset="0"/>
              </a:rPr>
              <a:t>Through Mr. Swift's attendance of Friends' meetings he met James Greene Arnold, a patent </a:t>
            </a:r>
            <a:r>
              <a:rPr lang="en-US" sz="2200" dirty="0" smtClean="0">
                <a:latin typeface="Franklin Gothic Book" panose="020B0503020102020204" pitchFamily="34" charset="0"/>
              </a:rPr>
              <a:t>attorney. </a:t>
            </a:r>
            <a:r>
              <a:rPr lang="en-US" sz="2200" b="1" dirty="0" smtClean="0">
                <a:solidFill>
                  <a:srgbClr val="0070C0"/>
                </a:solidFill>
                <a:latin typeface="Franklin Gothic Book" panose="020B0503020102020204" pitchFamily="34" charset="0"/>
              </a:rPr>
              <a:t>Mr</a:t>
            </a:r>
            <a:r>
              <a:rPr lang="en-US" sz="2200" b="1" dirty="0">
                <a:solidFill>
                  <a:srgbClr val="0070C0"/>
                </a:solidFill>
                <a:latin typeface="Franklin Gothic Book" panose="020B0503020102020204" pitchFamily="34" charset="0"/>
              </a:rPr>
              <a:t>. Arnold was developing an envelope machine for G. Henry Whitcomb, a pioneer envelope manufacturer of Worcester. Mr. Arnold suggested that Mr. Swift enter the employ </a:t>
            </a:r>
            <a:r>
              <a:rPr lang="en-US" sz="2200" b="1" dirty="0" smtClean="0">
                <a:solidFill>
                  <a:srgbClr val="0070C0"/>
                </a:solidFill>
                <a:latin typeface="Franklin Gothic Book" panose="020B0503020102020204" pitchFamily="34" charset="0"/>
              </a:rPr>
              <a:t>of </a:t>
            </a:r>
            <a:r>
              <a:rPr lang="en-US" sz="2200" b="1" dirty="0">
                <a:solidFill>
                  <a:srgbClr val="0070C0"/>
                </a:solidFill>
                <a:latin typeface="Franklin Gothic Book" panose="020B0503020102020204" pitchFamily="34" charset="0"/>
              </a:rPr>
              <a:t>Mr. Whitcomb to assist in the development of the envelope machine. </a:t>
            </a:r>
            <a:r>
              <a:rPr lang="en-US" sz="2200" b="1" dirty="0" smtClean="0">
                <a:solidFill>
                  <a:srgbClr val="0070C0"/>
                </a:solidFill>
                <a:latin typeface="Franklin Gothic Book" panose="020B0503020102020204" pitchFamily="34" charset="0"/>
              </a:rPr>
              <a:t>Mr. </a:t>
            </a:r>
            <a:r>
              <a:rPr lang="en-US" sz="2200" b="1" dirty="0">
                <a:solidFill>
                  <a:srgbClr val="0070C0"/>
                </a:solidFill>
                <a:latin typeface="Franklin Gothic Book" panose="020B0503020102020204" pitchFamily="34" charset="0"/>
              </a:rPr>
              <a:t>Swift felt that this would be leaving a certainty for an uncertainty, declined to do so and sent for his brother, D. Wheeler Swift, who was still at West Falmouth and unemployed</a:t>
            </a:r>
            <a:r>
              <a:rPr lang="en-US" sz="2200" dirty="0" smtClean="0">
                <a:solidFill>
                  <a:srgbClr val="0070C0"/>
                </a:solidFill>
                <a:latin typeface="Franklin Gothic Book" panose="020B0503020102020204" pitchFamily="34" charset="0"/>
              </a:rPr>
              <a:t>.</a:t>
            </a:r>
            <a:r>
              <a:rPr lang="en-US" sz="2200" dirty="0">
                <a:solidFill>
                  <a:srgbClr val="0070C0"/>
                </a:solidFill>
                <a:latin typeface="Franklin Gothic Book" panose="020B0503020102020204" pitchFamily="34" charset="0"/>
              </a:rPr>
              <a:t/>
            </a:r>
            <a:br>
              <a:rPr lang="en-US" sz="2200" dirty="0">
                <a:solidFill>
                  <a:srgbClr val="0070C0"/>
                </a:solidFill>
                <a:latin typeface="Franklin Gothic Book" panose="020B0503020102020204" pitchFamily="34" charset="0"/>
              </a:rPr>
            </a:br>
            <a:r>
              <a:rPr lang="en-US" sz="2200" dirty="0">
                <a:latin typeface="Franklin Gothic Book" panose="020B0503020102020204" pitchFamily="34" charset="0"/>
              </a:rPr>
              <a:t>His </a:t>
            </a:r>
            <a:r>
              <a:rPr lang="en-US" sz="2200" dirty="0" smtClean="0">
                <a:latin typeface="Franklin Gothic Book" panose="020B0503020102020204" pitchFamily="34" charset="0"/>
              </a:rPr>
              <a:t>brother came</a:t>
            </a:r>
            <a:r>
              <a:rPr lang="en-US" sz="2200" dirty="0">
                <a:latin typeface="Franklin Gothic Book" panose="020B0503020102020204" pitchFamily="34" charset="0"/>
              </a:rPr>
              <a:t>, entered Mr. Whitcomb's employ, and Henry Swift followed him about a year later. </a:t>
            </a:r>
            <a:r>
              <a:rPr lang="en-US" sz="2200" b="1" dirty="0">
                <a:solidFill>
                  <a:srgbClr val="0070C0"/>
                </a:solidFill>
                <a:latin typeface="Franklin Gothic Book" panose="020B0503020102020204" pitchFamily="34" charset="0"/>
              </a:rPr>
              <a:t>The Arnold machine had to be abandoned and the Swift brothers began the development of envelope folding and printing machinery which made possible the commercial success which soon characterized the Whitcomb factory. </a:t>
            </a:r>
            <a:r>
              <a:rPr lang="en-US" sz="2200" b="1" dirty="0" smtClean="0">
                <a:solidFill>
                  <a:srgbClr val="0070C0"/>
                </a:solidFill>
                <a:latin typeface="Franklin Gothic Book" panose="020B0503020102020204" pitchFamily="34" charset="0"/>
              </a:rPr>
              <a:t>Henry Swift </a:t>
            </a:r>
            <a:r>
              <a:rPr lang="en-US" sz="2200" b="1" dirty="0">
                <a:solidFill>
                  <a:srgbClr val="0070C0"/>
                </a:solidFill>
                <a:latin typeface="Franklin Gothic Book" panose="020B0503020102020204" pitchFamily="34" charset="0"/>
              </a:rPr>
              <a:t>in 1884, with his brother, left the employ of the </a:t>
            </a:r>
            <a:r>
              <a:rPr lang="en-US" sz="2200" b="1" dirty="0" err="1">
                <a:solidFill>
                  <a:srgbClr val="0070C0"/>
                </a:solidFill>
                <a:latin typeface="Franklin Gothic Book" panose="020B0503020102020204" pitchFamily="34" charset="0"/>
              </a:rPr>
              <a:t>Whitcombs</a:t>
            </a:r>
            <a:r>
              <a:rPr lang="en-US" sz="2200" b="1" dirty="0">
                <a:solidFill>
                  <a:srgbClr val="0070C0"/>
                </a:solidFill>
                <a:latin typeface="Franklin Gothic Book" panose="020B0503020102020204" pitchFamily="34" charset="0"/>
              </a:rPr>
              <a:t>, and in company with James Logan and </a:t>
            </a:r>
            <a:endParaRPr lang="en-US" sz="2200" b="1" dirty="0" smtClean="0">
              <a:solidFill>
                <a:srgbClr val="0070C0"/>
              </a:solidFill>
              <a:latin typeface="Franklin Gothic Book" panose="020B0503020102020204" pitchFamily="34" charset="0"/>
            </a:endParaRPr>
          </a:p>
          <a:p>
            <a:pPr algn="ctr"/>
            <a:r>
              <a:rPr lang="en-US" sz="2200" b="1" dirty="0" smtClean="0">
                <a:solidFill>
                  <a:srgbClr val="0070C0"/>
                </a:solidFill>
                <a:latin typeface="Franklin Gothic Book" panose="020B0503020102020204" pitchFamily="34" charset="0"/>
              </a:rPr>
              <a:t>John </a:t>
            </a:r>
            <a:r>
              <a:rPr lang="en-US" sz="2200" b="1" dirty="0">
                <a:solidFill>
                  <a:srgbClr val="0070C0"/>
                </a:solidFill>
                <a:latin typeface="Franklin Gothic Book" panose="020B0503020102020204" pitchFamily="34" charset="0"/>
              </a:rPr>
              <a:t>S. Brigham, started an envelope business of </a:t>
            </a:r>
            <a:r>
              <a:rPr lang="en-US" sz="2200" b="1" dirty="0" smtClean="0">
                <a:solidFill>
                  <a:srgbClr val="0070C0"/>
                </a:solidFill>
                <a:latin typeface="Franklin Gothic Book" panose="020B0503020102020204" pitchFamily="34" charset="0"/>
              </a:rPr>
              <a:t>their </a:t>
            </a:r>
          </a:p>
          <a:p>
            <a:pPr algn="ctr"/>
            <a:r>
              <a:rPr lang="en-US" sz="2200" b="1" dirty="0" smtClean="0">
                <a:solidFill>
                  <a:srgbClr val="0070C0"/>
                </a:solidFill>
                <a:latin typeface="Franklin Gothic Book" panose="020B0503020102020204" pitchFamily="34" charset="0"/>
              </a:rPr>
              <a:t>own at 16 </a:t>
            </a:r>
            <a:r>
              <a:rPr lang="en-US" sz="2200" b="1" dirty="0">
                <a:solidFill>
                  <a:srgbClr val="0070C0"/>
                </a:solidFill>
                <a:latin typeface="Franklin Gothic Book" panose="020B0503020102020204" pitchFamily="34" charset="0"/>
              </a:rPr>
              <a:t>Union </a:t>
            </a:r>
            <a:r>
              <a:rPr lang="en-US" sz="2200" b="1" dirty="0" smtClean="0">
                <a:solidFill>
                  <a:srgbClr val="0070C0"/>
                </a:solidFill>
                <a:latin typeface="Franklin Gothic Book" panose="020B0503020102020204" pitchFamily="34" charset="0"/>
              </a:rPr>
              <a:t>street</a:t>
            </a:r>
            <a:r>
              <a:rPr lang="en-US" sz="2200" b="1" dirty="0">
                <a:solidFill>
                  <a:srgbClr val="0070C0"/>
                </a:solidFill>
                <a:latin typeface="Franklin Gothic Book" panose="020B0503020102020204" pitchFamily="34" charset="0"/>
              </a:rPr>
              <a:t> </a:t>
            </a:r>
            <a:r>
              <a:rPr lang="en-US" sz="2200" b="1" dirty="0" smtClean="0">
                <a:solidFill>
                  <a:srgbClr val="0070C0"/>
                </a:solidFill>
                <a:latin typeface="Franklin Gothic Book" panose="020B0503020102020204" pitchFamily="34" charset="0"/>
              </a:rPr>
              <a:t>(in Worcester)</a:t>
            </a:r>
            <a:endParaRPr lang="en-US" sz="2200" b="1" dirty="0">
              <a:solidFill>
                <a:srgbClr val="0070C0"/>
              </a:solidFill>
              <a:latin typeface="Franklin Gothic Book" panose="020B0503020102020204" pitchFamily="34" charset="0"/>
            </a:endParaRPr>
          </a:p>
        </p:txBody>
      </p:sp>
    </p:spTree>
    <p:extLst>
      <p:ext uri="{BB962C8B-B14F-4D97-AF65-F5344CB8AC3E}">
        <p14:creationId xmlns:p14="http://schemas.microsoft.com/office/powerpoint/2010/main" val="41125142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610600" cy="7201972"/>
          </a:xfrm>
          <a:prstGeom prst="rect">
            <a:avLst/>
          </a:prstGeom>
        </p:spPr>
        <p:txBody>
          <a:bodyPr wrap="square">
            <a:spAutoFit/>
          </a:bodyPr>
          <a:lstStyle/>
          <a:p>
            <a:pPr algn="ctr"/>
            <a:r>
              <a:rPr lang="en-US" sz="2200" b="1" dirty="0" smtClean="0">
                <a:solidFill>
                  <a:srgbClr val="0070C0"/>
                </a:solidFill>
                <a:latin typeface="Franklin Gothic Book" panose="020B0503020102020204" pitchFamily="34" charset="0"/>
              </a:rPr>
              <a:t>Mr</a:t>
            </a:r>
            <a:r>
              <a:rPr lang="en-US" sz="2200" b="1" dirty="0">
                <a:solidFill>
                  <a:srgbClr val="0070C0"/>
                </a:solidFill>
                <a:latin typeface="Franklin Gothic Book" panose="020B0503020102020204" pitchFamily="34" charset="0"/>
              </a:rPr>
              <a:t>. Swift felt it incumbent to develop new machinery which would </a:t>
            </a:r>
            <a:r>
              <a:rPr lang="en-US" sz="2200" b="1" dirty="0" smtClean="0">
                <a:solidFill>
                  <a:srgbClr val="0070C0"/>
                </a:solidFill>
                <a:latin typeface="Franklin Gothic Book" panose="020B0503020102020204" pitchFamily="34" charset="0"/>
              </a:rPr>
              <a:t>not </a:t>
            </a:r>
            <a:r>
              <a:rPr lang="en-US" sz="2200" b="1" dirty="0">
                <a:solidFill>
                  <a:srgbClr val="0070C0"/>
                </a:solidFill>
                <a:latin typeface="Franklin Gothic Book" panose="020B0503020102020204" pitchFamily="34" charset="0"/>
              </a:rPr>
              <a:t>in any way interfere with the rights already in the possession of their former </a:t>
            </a:r>
            <a:r>
              <a:rPr lang="en-US" sz="2200" b="1" dirty="0" smtClean="0">
                <a:solidFill>
                  <a:srgbClr val="0070C0"/>
                </a:solidFill>
                <a:latin typeface="Franklin Gothic Book" panose="020B0503020102020204" pitchFamily="34" charset="0"/>
              </a:rPr>
              <a:t>employers. This </a:t>
            </a:r>
            <a:r>
              <a:rPr lang="en-US" sz="2200" b="1" dirty="0">
                <a:solidFill>
                  <a:srgbClr val="0070C0"/>
                </a:solidFill>
                <a:latin typeface="Franklin Gothic Book" panose="020B0503020102020204" pitchFamily="34" charset="0"/>
              </a:rPr>
              <a:t>seeming difficulty proved a stepping stone to even greater success than before. The new machinery was far superior to the old, and </a:t>
            </a:r>
            <a:r>
              <a:rPr lang="en-US" sz="2200" b="1" dirty="0" smtClean="0">
                <a:solidFill>
                  <a:srgbClr val="0070C0"/>
                </a:solidFill>
                <a:latin typeface="Franklin Gothic Book" panose="020B0503020102020204" pitchFamily="34" charset="0"/>
              </a:rPr>
              <a:t>coupled </a:t>
            </a:r>
            <a:r>
              <a:rPr lang="en-US" sz="2200" b="1" dirty="0">
                <a:solidFill>
                  <a:srgbClr val="0070C0"/>
                </a:solidFill>
                <a:latin typeface="Franklin Gothic Book" panose="020B0503020102020204" pitchFamily="34" charset="0"/>
              </a:rPr>
              <a:t>with the executive ability of Mr. Logan and Mr. Brigham, led to the rapid success of the new company of Logan, Swift &amp; Brigham. </a:t>
            </a:r>
            <a:r>
              <a:rPr lang="en-US" sz="2200" dirty="0">
                <a:latin typeface="Franklin Gothic Book" panose="020B0503020102020204" pitchFamily="34" charset="0"/>
              </a:rPr>
              <a:t>The business grew until new quarters were necessary, and in 1889 a new factory was built at 75 Grove street. </a:t>
            </a:r>
            <a:r>
              <a:rPr lang="en-US" sz="2200" b="1" dirty="0" smtClean="0">
                <a:solidFill>
                  <a:srgbClr val="0070C0"/>
                </a:solidFill>
                <a:latin typeface="Franklin Gothic Book" panose="020B0503020102020204" pitchFamily="34" charset="0"/>
              </a:rPr>
              <a:t>When </a:t>
            </a:r>
            <a:r>
              <a:rPr lang="en-US" sz="2200" b="1" dirty="0">
                <a:solidFill>
                  <a:srgbClr val="0070C0"/>
                </a:solidFill>
                <a:latin typeface="Franklin Gothic Book" panose="020B0503020102020204" pitchFamily="34" charset="0"/>
              </a:rPr>
              <a:t>the Logan, Swift &amp; Brigham Co. was bought by the United States Envelope Co. in 1898, Mr. Swift retired from active business life</a:t>
            </a:r>
            <a:r>
              <a:rPr lang="en-US" sz="2200" dirty="0">
                <a:solidFill>
                  <a:srgbClr val="0070C0"/>
                </a:solidFill>
                <a:latin typeface="Franklin Gothic Book" panose="020B0503020102020204" pitchFamily="34" charset="0"/>
              </a:rPr>
              <a:t>. </a:t>
            </a:r>
            <a:r>
              <a:rPr lang="en-US" sz="2200" dirty="0">
                <a:latin typeface="Franklin Gothic Book" panose="020B0503020102020204" pitchFamily="34" charset="0"/>
              </a:rPr>
              <a:t>Since then he has passed most of his time at his old home, West Falmouth. </a:t>
            </a:r>
            <a:r>
              <a:rPr lang="en-US" sz="2200" b="1" dirty="0">
                <a:solidFill>
                  <a:srgbClr val="0070C0"/>
                </a:solidFill>
                <a:latin typeface="Franklin Gothic Book" panose="020B0503020102020204" pitchFamily="34" charset="0"/>
              </a:rPr>
              <a:t>Ever since his boyhood he has been a lover </a:t>
            </a:r>
            <a:r>
              <a:rPr lang="en-US" sz="2200" b="1" dirty="0" smtClean="0">
                <a:solidFill>
                  <a:srgbClr val="0070C0"/>
                </a:solidFill>
                <a:latin typeface="Franklin Gothic Book" panose="020B0503020102020204" pitchFamily="34" charset="0"/>
              </a:rPr>
              <a:t>of </a:t>
            </a:r>
            <a:r>
              <a:rPr lang="en-US" sz="2200" b="1" dirty="0">
                <a:solidFill>
                  <a:srgbClr val="0070C0"/>
                </a:solidFill>
                <a:latin typeface="Franklin Gothic Book" panose="020B0503020102020204" pitchFamily="34" charset="0"/>
              </a:rPr>
              <a:t>nature and has devoted much time to the study of astronomy. He had a well-equipped astronomical observatory at West Falmouth and spent much effort in making observations. From these he made models of some of the larger </a:t>
            </a:r>
            <a:r>
              <a:rPr lang="en-US" sz="2200" b="1" dirty="0" smtClean="0">
                <a:solidFill>
                  <a:srgbClr val="0070C0"/>
                </a:solidFill>
                <a:latin typeface="Franklin Gothic Book" panose="020B0503020102020204" pitchFamily="34" charset="0"/>
              </a:rPr>
              <a:t>lunar </a:t>
            </a:r>
            <a:r>
              <a:rPr lang="en-US" sz="2200" b="1" dirty="0">
                <a:solidFill>
                  <a:srgbClr val="0070C0"/>
                </a:solidFill>
                <a:latin typeface="Franklin Gothic Book" panose="020B0503020102020204" pitchFamily="34" charset="0"/>
              </a:rPr>
              <a:t>mountains and craters, and </a:t>
            </a:r>
            <a:r>
              <a:rPr lang="en-US" sz="2200" b="1" dirty="0" smtClean="0">
                <a:solidFill>
                  <a:srgbClr val="0070C0"/>
                </a:solidFill>
                <a:latin typeface="Franklin Gothic Book" panose="020B0503020102020204" pitchFamily="34" charset="0"/>
              </a:rPr>
              <a:t>made </a:t>
            </a:r>
            <a:r>
              <a:rPr lang="en-US" sz="2200" b="1" dirty="0">
                <a:solidFill>
                  <a:srgbClr val="0070C0"/>
                </a:solidFill>
                <a:latin typeface="Franklin Gothic Book" panose="020B0503020102020204" pitchFamily="34" charset="0"/>
              </a:rPr>
              <a:t>other charts of his work. </a:t>
            </a:r>
            <a:br>
              <a:rPr lang="en-US" sz="2200" b="1" dirty="0">
                <a:solidFill>
                  <a:srgbClr val="0070C0"/>
                </a:solidFill>
                <a:latin typeface="Franklin Gothic Book" panose="020B0503020102020204" pitchFamily="34" charset="0"/>
              </a:rPr>
            </a:br>
            <a:r>
              <a:rPr lang="en-US" sz="2200" b="1" dirty="0">
                <a:solidFill>
                  <a:srgbClr val="0070C0"/>
                </a:solidFill>
                <a:latin typeface="Franklin Gothic Book" panose="020B0503020102020204" pitchFamily="34" charset="0"/>
              </a:rPr>
              <a:t>He was dearly loved by all who knew him, and his chief joy was in helping others to live uprightly and cherish the things worth loving. His whole life was one </a:t>
            </a:r>
            <a:r>
              <a:rPr lang="en-US" sz="2200" b="1" dirty="0" smtClean="0">
                <a:solidFill>
                  <a:srgbClr val="0070C0"/>
                </a:solidFill>
                <a:latin typeface="Franklin Gothic Book" panose="020B0503020102020204" pitchFamily="34" charset="0"/>
              </a:rPr>
              <a:t>of persistent </a:t>
            </a:r>
            <a:r>
              <a:rPr lang="en-US" sz="2200" b="1" dirty="0">
                <a:solidFill>
                  <a:srgbClr val="0070C0"/>
                </a:solidFill>
                <a:latin typeface="Franklin Gothic Book" panose="020B0503020102020204" pitchFamily="34" charset="0"/>
              </a:rPr>
              <a:t>righteousness, and his decease will be regretted most by those who knew him best</a:t>
            </a:r>
            <a:r>
              <a:rPr lang="en-US" sz="1600" dirty="0" smtClean="0">
                <a:solidFill>
                  <a:srgbClr val="0070C0"/>
                </a:solidFill>
                <a:latin typeface="Franklin Gothic Book" panose="020B0503020102020204" pitchFamily="34" charset="0"/>
              </a:rPr>
              <a:t>.</a:t>
            </a:r>
            <a:r>
              <a:rPr lang="en-US" sz="1600" dirty="0" smtClean="0">
                <a:latin typeface="Franklin Gothic Book" panose="020B0503020102020204" pitchFamily="34" charset="0"/>
              </a:rPr>
              <a:t>*(Falmouth Enterprise 3/4/1916)</a:t>
            </a:r>
            <a:r>
              <a:rPr lang="en-US" sz="2200" dirty="0">
                <a:latin typeface="Franklin Gothic Book" panose="020B0503020102020204" pitchFamily="34" charset="0"/>
              </a:rPr>
              <a:t/>
            </a:r>
            <a:br>
              <a:rPr lang="en-US" sz="2200" dirty="0">
                <a:latin typeface="Franklin Gothic Book" panose="020B0503020102020204" pitchFamily="34" charset="0"/>
              </a:rPr>
            </a:br>
            <a:endParaRPr lang="en-US" sz="2200" dirty="0">
              <a:latin typeface="Franklin Gothic Book" panose="020B0503020102020204" pitchFamily="34" charset="0"/>
            </a:endParaRPr>
          </a:p>
        </p:txBody>
      </p:sp>
    </p:spTree>
    <p:extLst>
      <p:ext uri="{BB962C8B-B14F-4D97-AF65-F5344CB8AC3E}">
        <p14:creationId xmlns:p14="http://schemas.microsoft.com/office/powerpoint/2010/main" val="32041259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SWIFT FAMILY\Henry's request for exemption.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000" b="6000"/>
          <a:stretch/>
        </p:blipFill>
        <p:spPr bwMode="auto">
          <a:xfrm>
            <a:off x="0" y="921842"/>
            <a:ext cx="9067800" cy="57064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152400"/>
            <a:ext cx="7696200" cy="769441"/>
          </a:xfrm>
          <a:prstGeom prst="rect">
            <a:avLst/>
          </a:prstGeom>
          <a:noFill/>
        </p:spPr>
        <p:txBody>
          <a:bodyPr wrap="square" rtlCol="0">
            <a:spAutoFit/>
          </a:bodyPr>
          <a:lstStyle/>
          <a:p>
            <a:pPr algn="ctr"/>
            <a:r>
              <a:rPr lang="en-US" sz="2200" b="1" i="1" dirty="0" smtClean="0">
                <a:solidFill>
                  <a:schemeClr val="tx2">
                    <a:lumMod val="50000"/>
                  </a:schemeClr>
                </a:solidFill>
                <a:latin typeface="Franklin Gothic Book" panose="020B0503020102020204" pitchFamily="34" charset="0"/>
              </a:rPr>
              <a:t>Henry’s request for war exemption citing his birthright as a member of the Society of Friends</a:t>
            </a:r>
            <a:endParaRPr lang="en-US" sz="2200" b="1" i="1" dirty="0">
              <a:solidFill>
                <a:schemeClr val="tx2">
                  <a:lumMod val="50000"/>
                </a:schemeClr>
              </a:solidFill>
              <a:latin typeface="Franklin Gothic Book" panose="020B0503020102020204" pitchFamily="34" charset="0"/>
            </a:endParaRPr>
          </a:p>
        </p:txBody>
      </p:sp>
    </p:spTree>
    <p:extLst>
      <p:ext uri="{BB962C8B-B14F-4D97-AF65-F5344CB8AC3E}">
        <p14:creationId xmlns:p14="http://schemas.microsoft.com/office/powerpoint/2010/main" val="1248923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SWIFT FAMILY\Henry's War Dept Exemption.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999" b="19556"/>
          <a:stretch/>
        </p:blipFill>
        <p:spPr bwMode="auto">
          <a:xfrm>
            <a:off x="441960" y="182880"/>
            <a:ext cx="83058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6076890"/>
            <a:ext cx="8839200" cy="400110"/>
          </a:xfrm>
          <a:prstGeom prst="rect">
            <a:avLst/>
          </a:prstGeom>
          <a:noFill/>
        </p:spPr>
        <p:txBody>
          <a:bodyPr wrap="square" rtlCol="0">
            <a:spAutoFit/>
          </a:bodyPr>
          <a:lstStyle/>
          <a:p>
            <a:r>
              <a:rPr lang="en-US" sz="2000" b="1" dirty="0" smtClean="0">
                <a:solidFill>
                  <a:schemeClr val="tx2">
                    <a:lumMod val="50000"/>
                  </a:schemeClr>
                </a:solidFill>
                <a:latin typeface="+mn-lt"/>
              </a:rPr>
              <a:t>Permission to absent himself from Military duty-authorized by President Lincoln.</a:t>
            </a:r>
            <a:endParaRPr lang="en-US" sz="2000" b="1" dirty="0">
              <a:solidFill>
                <a:schemeClr val="tx2">
                  <a:lumMod val="50000"/>
                </a:schemeClr>
              </a:solidFill>
              <a:latin typeface="+mn-lt"/>
            </a:endParaRPr>
          </a:p>
        </p:txBody>
      </p:sp>
    </p:spTree>
    <p:extLst>
      <p:ext uri="{BB962C8B-B14F-4D97-AF65-F5344CB8AC3E}">
        <p14:creationId xmlns:p14="http://schemas.microsoft.com/office/powerpoint/2010/main" val="18283182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G:\SWIFT FAMILY\bio Daniel.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34" b="7556"/>
          <a:stretch/>
        </p:blipFill>
        <p:spPr bwMode="auto">
          <a:xfrm>
            <a:off x="0" y="76200"/>
            <a:ext cx="9144000" cy="670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_Emma (Coburn) Swift00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1670" y="392328"/>
            <a:ext cx="3667114" cy="5678435"/>
          </a:xfrm>
          <a:prstGeom prst="rect">
            <a:avLst/>
          </a:prstGeom>
        </p:spPr>
      </p:pic>
      <p:pic>
        <p:nvPicPr>
          <p:cNvPr id="3" name="Picture 2" descr="6_Emma (Coburn) Swift0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142" y="392328"/>
            <a:ext cx="3175026" cy="5762565"/>
          </a:xfrm>
          <a:prstGeom prst="rect">
            <a:avLst/>
          </a:prstGeom>
        </p:spPr>
      </p:pic>
      <p:sp>
        <p:nvSpPr>
          <p:cNvPr id="4" name="TextBox 3"/>
          <p:cNvSpPr txBox="1"/>
          <p:nvPr/>
        </p:nvSpPr>
        <p:spPr>
          <a:xfrm>
            <a:off x="4953000" y="5562600"/>
            <a:ext cx="3048000" cy="430887"/>
          </a:xfrm>
          <a:prstGeom prst="rect">
            <a:avLst/>
          </a:prstGeom>
          <a:noFill/>
        </p:spPr>
        <p:txBody>
          <a:bodyPr wrap="square" rtlCol="0">
            <a:spAutoFit/>
          </a:bodyPr>
          <a:lstStyle/>
          <a:p>
            <a:r>
              <a:rPr lang="en-US" sz="2200" dirty="0" smtClean="0">
                <a:latin typeface="+mn-lt"/>
              </a:rPr>
              <a:t>b. 1843</a:t>
            </a:r>
            <a:endParaRPr lang="en-US" sz="2200" dirty="0">
              <a:latin typeface="+mn-lt"/>
            </a:endParaRPr>
          </a:p>
        </p:txBody>
      </p:sp>
    </p:spTree>
    <p:extLst>
      <p:ext uri="{BB962C8B-B14F-4D97-AF65-F5344CB8AC3E}">
        <p14:creationId xmlns:p14="http://schemas.microsoft.com/office/powerpoint/2010/main" val="1640419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763000" cy="6524863"/>
          </a:xfrm>
          <a:prstGeom prst="rect">
            <a:avLst/>
          </a:prstGeom>
        </p:spPr>
        <p:txBody>
          <a:bodyPr wrap="square">
            <a:spAutoFit/>
          </a:bodyPr>
          <a:lstStyle/>
          <a:p>
            <a:pPr algn="ctr"/>
            <a:r>
              <a:rPr lang="en-US" sz="2200" dirty="0">
                <a:latin typeface="+mn-lt"/>
              </a:rPr>
              <a:t>Falmouth Enterprise, Saturday, December 21, 1918, page 2</a:t>
            </a:r>
            <a:br>
              <a:rPr lang="en-US" sz="2200" dirty="0">
                <a:latin typeface="+mn-lt"/>
              </a:rPr>
            </a:br>
            <a:r>
              <a:rPr lang="en-US" sz="2200" dirty="0">
                <a:latin typeface="+mn-lt"/>
              </a:rPr>
              <a:t/>
            </a:r>
            <a:br>
              <a:rPr lang="en-US" sz="2200" dirty="0">
                <a:latin typeface="+mn-lt"/>
              </a:rPr>
            </a:br>
            <a:r>
              <a:rPr lang="en-US" sz="2200" dirty="0">
                <a:latin typeface="+mn-lt"/>
              </a:rPr>
              <a:t>EMMA C. SWIFT</a:t>
            </a:r>
            <a:br>
              <a:rPr lang="en-US" sz="2200" dirty="0">
                <a:latin typeface="+mn-lt"/>
              </a:rPr>
            </a:br>
            <a:r>
              <a:rPr lang="en-US" sz="2200" dirty="0">
                <a:latin typeface="+mn-lt"/>
              </a:rPr>
              <a:t>Emma C. Swift who has made her home in West Falmouth, Mass., for the last few years, died on Saturday, Dec. 14. The end came unexpectedly, for while she had been in frail health for some time, she had been able to be up and about the house until the last. </a:t>
            </a:r>
            <a:br>
              <a:rPr lang="en-US" sz="2200" dirty="0">
                <a:latin typeface="+mn-lt"/>
              </a:rPr>
            </a:br>
            <a:r>
              <a:rPr lang="en-US" sz="2200" dirty="0">
                <a:latin typeface="+mn-lt"/>
              </a:rPr>
              <a:t/>
            </a:r>
            <a:br>
              <a:rPr lang="en-US" sz="2200" dirty="0">
                <a:latin typeface="+mn-lt"/>
              </a:rPr>
            </a:br>
            <a:r>
              <a:rPr lang="en-US" sz="2200" dirty="0">
                <a:latin typeface="+mn-lt"/>
              </a:rPr>
              <a:t>She was born in Boston in 1840, daughter of Daniel and Mary Colburn. </a:t>
            </a:r>
            <a:r>
              <a:rPr lang="en-US" sz="2200" b="1" dirty="0">
                <a:solidFill>
                  <a:srgbClr val="0070C0"/>
                </a:solidFill>
                <a:latin typeface="+mn-lt"/>
              </a:rPr>
              <a:t>Her parents dying while she was still a child, she was adopted by a </a:t>
            </a:r>
            <a:r>
              <a:rPr lang="en-US" sz="2200" b="1" dirty="0" smtClean="0">
                <a:solidFill>
                  <a:srgbClr val="0070C0"/>
                </a:solidFill>
                <a:latin typeface="+mn-lt"/>
              </a:rPr>
              <a:t>      Mr</a:t>
            </a:r>
            <a:r>
              <a:rPr lang="en-US" sz="2200" b="1" dirty="0">
                <a:solidFill>
                  <a:srgbClr val="0070C0"/>
                </a:solidFill>
                <a:latin typeface="+mn-lt"/>
              </a:rPr>
              <a:t>. L. N. Fuller, of Dedham in whose home she received every possible advantage. </a:t>
            </a:r>
            <a:r>
              <a:rPr lang="en-US" sz="2200" dirty="0">
                <a:latin typeface="+mn-lt"/>
              </a:rPr>
              <a:t>In 1861 she married Henry D. Swift of West Falmouth living for a short time in Dedham where Mr. Swift was employed. </a:t>
            </a:r>
            <a:endParaRPr lang="en-US" sz="2200" dirty="0" smtClean="0">
              <a:latin typeface="+mn-lt"/>
            </a:endParaRPr>
          </a:p>
          <a:p>
            <a:pPr algn="ctr"/>
            <a:r>
              <a:rPr lang="en-US" sz="2200" dirty="0" smtClean="0">
                <a:latin typeface="+mn-lt"/>
              </a:rPr>
              <a:t>After </a:t>
            </a:r>
            <a:r>
              <a:rPr lang="en-US" sz="2200" dirty="0">
                <a:latin typeface="+mn-lt"/>
              </a:rPr>
              <a:t>a few years they moved to Worcester, where the greater part of her life was spent</a:t>
            </a:r>
            <a:r>
              <a:rPr lang="en-US" sz="2200" dirty="0" smtClean="0">
                <a:latin typeface="+mn-lt"/>
              </a:rPr>
              <a:t>.</a:t>
            </a:r>
          </a:p>
          <a:p>
            <a:pPr algn="ctr"/>
            <a:endParaRPr lang="en-US" sz="2200" dirty="0" smtClean="0">
              <a:latin typeface="+mn-lt"/>
            </a:endParaRPr>
          </a:p>
          <a:p>
            <a:pPr algn="ctr"/>
            <a:r>
              <a:rPr lang="en-US" sz="2200" dirty="0">
                <a:latin typeface="+mn-lt"/>
              </a:rPr>
              <a:t>In 1898 Mr. and Mrs. Swift built a house in West Falmouth, near Mr. Swift's boyhood home, which they occupied for the greater part of the past few years</a:t>
            </a:r>
            <a:r>
              <a:rPr lang="en-US" sz="2200" dirty="0" smtClean="0">
                <a:latin typeface="+mn-lt"/>
              </a:rPr>
              <a:t>.</a:t>
            </a:r>
            <a:endParaRPr lang="en-US" sz="2200" dirty="0">
              <a:latin typeface="+mn-lt"/>
            </a:endParaRPr>
          </a:p>
        </p:txBody>
      </p:sp>
    </p:spTree>
    <p:extLst>
      <p:ext uri="{BB962C8B-B14F-4D97-AF65-F5344CB8AC3E}">
        <p14:creationId xmlns:p14="http://schemas.microsoft.com/office/powerpoint/2010/main" val="3584160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 y="457200"/>
            <a:ext cx="8732520" cy="5447645"/>
          </a:xfrm>
          <a:prstGeom prst="rect">
            <a:avLst/>
          </a:prstGeom>
        </p:spPr>
        <p:txBody>
          <a:bodyPr wrap="square">
            <a:spAutoFit/>
          </a:bodyPr>
          <a:lstStyle/>
          <a:p>
            <a:pPr algn="ctr"/>
            <a:r>
              <a:rPr lang="en-US" dirty="0"/>
              <a:t/>
            </a:r>
            <a:br>
              <a:rPr lang="en-US" dirty="0"/>
            </a:br>
            <a:r>
              <a:rPr lang="en-US" sz="2200" dirty="0">
                <a:latin typeface="+mn-lt"/>
              </a:rPr>
              <a:t>Mrs. Swift survived her husband by nearly three years.</a:t>
            </a:r>
            <a:br>
              <a:rPr lang="en-US" sz="2200" dirty="0">
                <a:latin typeface="+mn-lt"/>
              </a:rPr>
            </a:br>
            <a:r>
              <a:rPr lang="en-US" sz="2200" dirty="0">
                <a:latin typeface="+mn-lt"/>
              </a:rPr>
              <a:t/>
            </a:r>
            <a:br>
              <a:rPr lang="en-US" sz="2200" dirty="0">
                <a:latin typeface="+mn-lt"/>
              </a:rPr>
            </a:br>
            <a:r>
              <a:rPr lang="en-US" sz="2200" dirty="0">
                <a:latin typeface="+mn-lt"/>
              </a:rPr>
              <a:t>The news of her death will bring sorrow to many who knew her. She was well known and loved in Old Orchard, Maine, where she enjoyed many summers among religious workers, who came from all over the world for missionary conferences, and mission work in many lands received inspiration and help from her work in their behalf. Although handicapped by frail health, her influence for good was felt in every community that she came in contact with.</a:t>
            </a:r>
            <a:br>
              <a:rPr lang="en-US" sz="2200" dirty="0">
                <a:latin typeface="+mn-lt"/>
              </a:rPr>
            </a:br>
            <a:r>
              <a:rPr lang="en-US" sz="2200" dirty="0">
                <a:latin typeface="+mn-lt"/>
              </a:rPr>
              <a:t/>
            </a:r>
            <a:br>
              <a:rPr lang="en-US" sz="2200" dirty="0">
                <a:latin typeface="+mn-lt"/>
              </a:rPr>
            </a:br>
            <a:r>
              <a:rPr lang="en-US" sz="2200" dirty="0">
                <a:latin typeface="+mn-lt"/>
              </a:rPr>
              <a:t>She leaves one son, Willard E. Swift of Worcester.</a:t>
            </a:r>
            <a:br>
              <a:rPr lang="en-US" sz="2200" dirty="0">
                <a:latin typeface="+mn-lt"/>
              </a:rPr>
            </a:br>
            <a:r>
              <a:rPr lang="en-US" sz="2200" dirty="0">
                <a:latin typeface="+mn-lt"/>
              </a:rPr>
              <a:t/>
            </a:r>
            <a:br>
              <a:rPr lang="en-US" sz="2200" dirty="0">
                <a:latin typeface="+mn-lt"/>
              </a:rPr>
            </a:br>
            <a:r>
              <a:rPr lang="en-US" sz="2200" dirty="0" smtClean="0">
                <a:latin typeface="+mn-lt"/>
              </a:rPr>
              <a:t>The </a:t>
            </a:r>
            <a:r>
              <a:rPr lang="en-US" sz="2200" dirty="0">
                <a:latin typeface="+mn-lt"/>
              </a:rPr>
              <a:t>remains of Mrs. Emma C. Swift who died in Worcester Saturday, Dec. 14, were brought to West Falmouth for interment in the Friends cemetery. </a:t>
            </a:r>
          </a:p>
        </p:txBody>
      </p:sp>
    </p:spTree>
    <p:extLst>
      <p:ext uri="{BB962C8B-B14F-4D97-AF65-F5344CB8AC3E}">
        <p14:creationId xmlns:p14="http://schemas.microsoft.com/office/powerpoint/2010/main" val="4105741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24600" y="762000"/>
            <a:ext cx="2209800" cy="1200329"/>
          </a:xfrm>
          <a:prstGeom prst="rect">
            <a:avLst/>
          </a:prstGeom>
          <a:noFill/>
        </p:spPr>
        <p:txBody>
          <a:bodyPr wrap="square" rtlCol="0">
            <a:spAutoFit/>
          </a:bodyPr>
          <a:lstStyle/>
          <a:p>
            <a:r>
              <a:rPr lang="en-US" sz="2400" dirty="0" smtClean="0">
                <a:solidFill>
                  <a:schemeClr val="tx2">
                    <a:lumMod val="50000"/>
                  </a:schemeClr>
                </a:solidFill>
              </a:rPr>
              <a:t>D. Wheeler</a:t>
            </a:r>
          </a:p>
          <a:p>
            <a:r>
              <a:rPr lang="en-US" sz="2400" dirty="0" smtClean="0">
                <a:solidFill>
                  <a:schemeClr val="tx2">
                    <a:lumMod val="50000"/>
                  </a:schemeClr>
                </a:solidFill>
              </a:rPr>
              <a:t>Swift</a:t>
            </a:r>
          </a:p>
          <a:p>
            <a:r>
              <a:rPr lang="en-US" sz="2400" dirty="0" smtClean="0">
                <a:solidFill>
                  <a:schemeClr val="tx2">
                    <a:lumMod val="50000"/>
                  </a:schemeClr>
                </a:solidFill>
              </a:rPr>
              <a:t>b. 1840</a:t>
            </a:r>
            <a:endParaRPr lang="en-US" sz="2400" dirty="0">
              <a:solidFill>
                <a:schemeClr val="tx2">
                  <a:lumMod val="50000"/>
                </a:schemeClr>
              </a:solidFill>
            </a:endParaRPr>
          </a:p>
        </p:txBody>
      </p:sp>
      <p:pic>
        <p:nvPicPr>
          <p:cNvPr id="1026" name="Picture 2" descr="C:\Users\rlvoo_000\Downloads\IMG_7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152400"/>
            <a:ext cx="451366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910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SWIFT FAMILY\1895 Daniel W. Swift House and Horse.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57200"/>
            <a:ext cx="8195154" cy="59435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2600" y="5855731"/>
            <a:ext cx="6370655" cy="430887"/>
          </a:xfrm>
          <a:prstGeom prst="rect">
            <a:avLst/>
          </a:prstGeom>
        </p:spPr>
        <p:txBody>
          <a:bodyPr wrap="none">
            <a:spAutoFit/>
          </a:bodyPr>
          <a:lstStyle/>
          <a:p>
            <a:r>
              <a:rPr lang="en-US" sz="2200" b="1" dirty="0">
                <a:solidFill>
                  <a:schemeClr val="tx2">
                    <a:lumMod val="50000"/>
                  </a:schemeClr>
                </a:solidFill>
              </a:rPr>
              <a:t>Daniel </a:t>
            </a:r>
            <a:r>
              <a:rPr lang="en-US" sz="2200" b="1" dirty="0" smtClean="0">
                <a:solidFill>
                  <a:schemeClr val="tx2">
                    <a:lumMod val="50000"/>
                  </a:schemeClr>
                </a:solidFill>
              </a:rPr>
              <a:t>Wheeler Swift </a:t>
            </a:r>
            <a:r>
              <a:rPr lang="en-US" sz="2200" b="1" dirty="0">
                <a:solidFill>
                  <a:schemeClr val="tx2">
                    <a:lumMod val="50000"/>
                  </a:schemeClr>
                </a:solidFill>
              </a:rPr>
              <a:t>at the </a:t>
            </a:r>
            <a:r>
              <a:rPr lang="en-US" sz="2200" b="1" dirty="0" smtClean="0">
                <a:solidFill>
                  <a:schemeClr val="tx2">
                    <a:lumMod val="50000"/>
                  </a:schemeClr>
                </a:solidFill>
              </a:rPr>
              <a:t>family Homestead</a:t>
            </a:r>
            <a:r>
              <a:rPr lang="en-US" sz="2200" dirty="0" smtClean="0"/>
              <a:t>.</a:t>
            </a:r>
            <a:endParaRPr lang="en-US" sz="2200" dirty="0"/>
          </a:p>
        </p:txBody>
      </p:sp>
    </p:spTree>
    <p:extLst>
      <p:ext uri="{BB962C8B-B14F-4D97-AF65-F5344CB8AC3E}">
        <p14:creationId xmlns:p14="http://schemas.microsoft.com/office/powerpoint/2010/main" val="13507974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457200" y="304800"/>
            <a:ext cx="8382000" cy="6186309"/>
          </a:xfrm>
          <a:prstGeom prst="rect">
            <a:avLst/>
          </a:prstGeom>
          <a:noFill/>
          <a:ln w="9525">
            <a:noFill/>
            <a:miter lim="800000"/>
            <a:headEnd/>
            <a:tailEnd/>
          </a:ln>
          <a:effectLst/>
        </p:spPr>
        <p:txBody>
          <a:bodyPr>
            <a:spAutoFit/>
          </a:bodyPr>
          <a:lstStyle/>
          <a:p>
            <a:pPr algn="ctr">
              <a:spcBef>
                <a:spcPct val="50000"/>
              </a:spcBef>
            </a:pPr>
            <a:r>
              <a:rPr lang="en-US" sz="2200" dirty="0">
                <a:latin typeface="Franklin Gothic Book" pitchFamily="34" charset="0"/>
              </a:rPr>
              <a:t>Quakers </a:t>
            </a:r>
            <a:r>
              <a:rPr lang="en-US" sz="2200" dirty="0" err="1" smtClean="0">
                <a:latin typeface="Franklin Gothic Book" pitchFamily="34" charset="0"/>
              </a:rPr>
              <a:t>Abial</a:t>
            </a:r>
            <a:r>
              <a:rPr lang="en-US" sz="2200" dirty="0" smtClean="0">
                <a:latin typeface="Franklin Gothic Book" pitchFamily="34" charset="0"/>
              </a:rPr>
              <a:t> (b.1765) and </a:t>
            </a:r>
            <a:r>
              <a:rPr lang="en-US" sz="2200" dirty="0">
                <a:latin typeface="Franklin Gothic Book" pitchFamily="34" charset="0"/>
              </a:rPr>
              <a:t>Paul Swift </a:t>
            </a:r>
            <a:r>
              <a:rPr lang="en-US" sz="2200" dirty="0" smtClean="0">
                <a:latin typeface="Franklin Gothic Book" pitchFamily="34" charset="0"/>
              </a:rPr>
              <a:t>(b.1753) were </a:t>
            </a:r>
            <a:r>
              <a:rPr lang="en-US" sz="2200" dirty="0">
                <a:latin typeface="Franklin Gothic Book" pitchFamily="34" charset="0"/>
              </a:rPr>
              <a:t>cousins who settled in Sandwich. </a:t>
            </a:r>
            <a:r>
              <a:rPr lang="en-US" sz="2200" dirty="0" err="1" smtClean="0">
                <a:latin typeface="Franklin Gothic Book" pitchFamily="34" charset="0"/>
              </a:rPr>
              <a:t>Abial</a:t>
            </a:r>
            <a:r>
              <a:rPr lang="en-US" sz="2200" dirty="0" smtClean="0">
                <a:latin typeface="Franklin Gothic Book" pitchFamily="34" charset="0"/>
              </a:rPr>
              <a:t> </a:t>
            </a:r>
            <a:r>
              <a:rPr lang="en-US" sz="2200" dirty="0">
                <a:latin typeface="Franklin Gothic Book" pitchFamily="34" charset="0"/>
              </a:rPr>
              <a:t>came to West Falmouth to apprentice as a </a:t>
            </a:r>
            <a:r>
              <a:rPr lang="en-US" sz="2200" dirty="0" smtClean="0">
                <a:latin typeface="Franklin Gothic Book" pitchFamily="34" charset="0"/>
              </a:rPr>
              <a:t>blacksmith. In </a:t>
            </a:r>
            <a:r>
              <a:rPr lang="en-US" sz="2200" dirty="0">
                <a:latin typeface="Franklin Gothic Book" pitchFamily="34" charset="0"/>
              </a:rPr>
              <a:t>1790 he purchased </a:t>
            </a:r>
            <a:r>
              <a:rPr lang="en-US" sz="2200" dirty="0" smtClean="0">
                <a:latin typeface="Franklin Gothic Book" pitchFamily="34" charset="0"/>
              </a:rPr>
              <a:t>the shop from blacksmith, Richard Lake, </a:t>
            </a:r>
            <a:r>
              <a:rPr lang="en-US" sz="2200" dirty="0">
                <a:latin typeface="Franklin Gothic Book" pitchFamily="34" charset="0"/>
              </a:rPr>
              <a:t>and established a smith and chandlery (candle) business. </a:t>
            </a:r>
            <a:r>
              <a:rPr lang="en-US" sz="2200" dirty="0" err="1" smtClean="0">
                <a:latin typeface="Franklin Gothic Book" pitchFamily="34" charset="0"/>
              </a:rPr>
              <a:t>Abiel’s</a:t>
            </a:r>
            <a:r>
              <a:rPr lang="en-US" sz="2200" dirty="0" smtClean="0">
                <a:latin typeface="Franklin Gothic Book" pitchFamily="34" charset="0"/>
              </a:rPr>
              <a:t> sons </a:t>
            </a:r>
            <a:r>
              <a:rPr lang="en-US" sz="2200" dirty="0">
                <a:latin typeface="Franklin Gothic Book" pitchFamily="34" charset="0"/>
              </a:rPr>
              <a:t>Daniel (b.1792) </a:t>
            </a:r>
            <a:r>
              <a:rPr lang="en-US" sz="2200" dirty="0" smtClean="0">
                <a:latin typeface="Franklin Gothic Book" pitchFamily="34" charset="0"/>
              </a:rPr>
              <a:t>and (Seth b.1801) worked as blacksmiths, mechanics, and shopkeepers; and Daniel served as the </a:t>
            </a:r>
            <a:r>
              <a:rPr lang="en-US" sz="2200" dirty="0" smtClean="0">
                <a:latin typeface="Franklin Gothic Book" pitchFamily="34" charset="0"/>
              </a:rPr>
              <a:t>village school teacher. Daniel and </a:t>
            </a:r>
            <a:r>
              <a:rPr lang="en-US" sz="2200" dirty="0">
                <a:latin typeface="Franklin Gothic Book" pitchFamily="34" charset="0"/>
              </a:rPr>
              <a:t>Seth </a:t>
            </a:r>
            <a:r>
              <a:rPr lang="en-US" sz="2200" dirty="0" smtClean="0">
                <a:latin typeface="Franklin Gothic Book" pitchFamily="34" charset="0"/>
              </a:rPr>
              <a:t>managed </a:t>
            </a:r>
            <a:r>
              <a:rPr lang="en-US" sz="2200" dirty="0" smtClean="0">
                <a:latin typeface="Franklin Gothic Book" pitchFamily="34" charset="0"/>
              </a:rPr>
              <a:t>their father’s  </a:t>
            </a:r>
            <a:r>
              <a:rPr lang="en-US" sz="2200" dirty="0">
                <a:latin typeface="Franklin Gothic Book" pitchFamily="34" charset="0"/>
              </a:rPr>
              <a:t>business as a village commerce center which included ship building, coastal trade with Nantucket and Maine, and a village store. </a:t>
            </a:r>
            <a:endParaRPr lang="en-US" sz="2200" dirty="0" smtClean="0">
              <a:latin typeface="Franklin Gothic Book" pitchFamily="34" charset="0"/>
            </a:endParaRPr>
          </a:p>
          <a:p>
            <a:pPr algn="ctr">
              <a:spcBef>
                <a:spcPts val="0"/>
              </a:spcBef>
            </a:pPr>
            <a:r>
              <a:rPr lang="en-US" sz="2200" dirty="0" smtClean="0">
                <a:latin typeface="Franklin Gothic Book" pitchFamily="34" charset="0"/>
              </a:rPr>
              <a:t>Henry </a:t>
            </a:r>
            <a:r>
              <a:rPr lang="en-US" sz="2200" dirty="0">
                <a:latin typeface="Franklin Gothic Book" pitchFamily="34" charset="0"/>
              </a:rPr>
              <a:t>D. (b.1833) and D. Wheeler (b.1840</a:t>
            </a:r>
            <a:r>
              <a:rPr lang="en-US" sz="2200" dirty="0" smtClean="0">
                <a:latin typeface="Franklin Gothic Book" pitchFamily="34" charset="0"/>
              </a:rPr>
              <a:t>) were sons of </a:t>
            </a:r>
          </a:p>
          <a:p>
            <a:pPr algn="ctr">
              <a:spcBef>
                <a:spcPts val="0"/>
              </a:spcBef>
            </a:pPr>
            <a:r>
              <a:rPr lang="en-US" sz="2200" dirty="0" smtClean="0">
                <a:latin typeface="Franklin Gothic Book" pitchFamily="34" charset="0"/>
              </a:rPr>
              <a:t>Daniel and </a:t>
            </a:r>
            <a:r>
              <a:rPr lang="en-US" sz="2200" dirty="0" err="1" smtClean="0">
                <a:latin typeface="Franklin Gothic Book" pitchFamily="34" charset="0"/>
              </a:rPr>
              <a:t>Hepzibah</a:t>
            </a:r>
            <a:r>
              <a:rPr lang="en-US" sz="2200" dirty="0" smtClean="0">
                <a:latin typeface="Franklin Gothic Book" pitchFamily="34" charset="0"/>
              </a:rPr>
              <a:t> Hoxie Swift.</a:t>
            </a:r>
          </a:p>
          <a:p>
            <a:pPr algn="ctr">
              <a:spcBef>
                <a:spcPts val="0"/>
              </a:spcBef>
            </a:pPr>
            <a:endParaRPr lang="en-US" sz="2200" dirty="0">
              <a:latin typeface="Franklin Gothic Book" pitchFamily="34" charset="0"/>
            </a:endParaRPr>
          </a:p>
          <a:p>
            <a:pPr algn="ctr">
              <a:spcBef>
                <a:spcPts val="0"/>
              </a:spcBef>
            </a:pPr>
            <a:r>
              <a:rPr lang="en-US" sz="2200" dirty="0">
                <a:latin typeface="Franklin Gothic Book" pitchFamily="34" charset="0"/>
              </a:rPr>
              <a:t>Paul </a:t>
            </a:r>
            <a:r>
              <a:rPr lang="en-US" sz="2200" dirty="0" smtClean="0">
                <a:latin typeface="Franklin Gothic Book" pitchFamily="34" charset="0"/>
              </a:rPr>
              <a:t>Swift found </a:t>
            </a:r>
            <a:r>
              <a:rPr lang="en-US" sz="2200" dirty="0">
                <a:latin typeface="Franklin Gothic Book" pitchFamily="34" charset="0"/>
              </a:rPr>
              <a:t>an opportunity to buy land when Seth and Thomas Bowerman sold their inheritance and moved to New York state. Paul and his son, Moses (b.1786) purchased Seth’s farm and the village windmill in 1816, In 1854 Moses </a:t>
            </a:r>
            <a:r>
              <a:rPr lang="en-US" sz="2200" dirty="0" smtClean="0">
                <a:latin typeface="Franklin Gothic Book" pitchFamily="34" charset="0"/>
              </a:rPr>
              <a:t>Swift (age 68) </a:t>
            </a:r>
            <a:r>
              <a:rPr lang="en-US" sz="2200" dirty="0">
                <a:latin typeface="Franklin Gothic Book" pitchFamily="34" charset="0"/>
              </a:rPr>
              <a:t>with others </a:t>
            </a:r>
            <a:r>
              <a:rPr lang="en-US" sz="2200" dirty="0" smtClean="0">
                <a:latin typeface="Franklin Gothic Book" pitchFamily="34" charset="0"/>
              </a:rPr>
              <a:t> organized </a:t>
            </a:r>
            <a:r>
              <a:rPr lang="en-US" sz="2200" dirty="0">
                <a:latin typeface="Franklin Gothic Book" pitchFamily="34" charset="0"/>
              </a:rPr>
              <a:t>the Union Store as a cooperative. </a:t>
            </a:r>
            <a:endParaRPr lang="en-US" sz="2200" dirty="0" smtClean="0">
              <a:latin typeface="Franklin Gothic Book" pitchFamily="34" charset="0"/>
            </a:endParaRPr>
          </a:p>
          <a:p>
            <a:pPr algn="ctr">
              <a:spcBef>
                <a:spcPts val="0"/>
              </a:spcBef>
            </a:pPr>
            <a:r>
              <a:rPr lang="en-US" sz="2200" dirty="0" smtClean="0">
                <a:latin typeface="Franklin Gothic Book" pitchFamily="34" charset="0"/>
              </a:rPr>
              <a:t>The </a:t>
            </a:r>
            <a:r>
              <a:rPr lang="en-US" sz="2200" dirty="0">
                <a:latin typeface="Franklin Gothic Book" pitchFamily="34" charset="0"/>
              </a:rPr>
              <a:t>store also housed the Post </a:t>
            </a:r>
            <a:r>
              <a:rPr lang="en-US" sz="2200" dirty="0" smtClean="0">
                <a:latin typeface="Franklin Gothic Book" pitchFamily="34" charset="0"/>
              </a:rPr>
              <a:t>Office.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83713"/>
            <a:ext cx="8763000" cy="6217087"/>
          </a:xfrm>
          <a:prstGeom prst="rect">
            <a:avLst/>
          </a:prstGeom>
        </p:spPr>
        <p:txBody>
          <a:bodyPr wrap="square">
            <a:spAutoFit/>
          </a:bodyPr>
          <a:lstStyle/>
          <a:p>
            <a:pPr algn="ctr"/>
            <a:r>
              <a:rPr lang="en-US" sz="2400" b="1" i="1" dirty="0" smtClean="0">
                <a:latin typeface="Franklin Gothic Book" panose="020B0503020102020204" pitchFamily="34" charset="0"/>
              </a:rPr>
              <a:t>D. Wheeler Swift</a:t>
            </a:r>
          </a:p>
          <a:p>
            <a:pPr algn="ctr"/>
            <a:r>
              <a:rPr lang="en-US" sz="2200" dirty="0" smtClean="0">
                <a:latin typeface="Franklin Gothic Book" panose="020B0503020102020204" pitchFamily="34" charset="0"/>
              </a:rPr>
              <a:t>Falmouth </a:t>
            </a:r>
            <a:r>
              <a:rPr lang="en-US" sz="2200" dirty="0">
                <a:latin typeface="Franklin Gothic Book" panose="020B0503020102020204" pitchFamily="34" charset="0"/>
              </a:rPr>
              <a:t>Enterprise, Saturday, June 18, 1910; Page: 3</a:t>
            </a:r>
          </a:p>
          <a:p>
            <a:pPr algn="ctr"/>
            <a:r>
              <a:rPr lang="en-US" sz="2200" dirty="0" smtClean="0">
                <a:latin typeface="Franklin Gothic Book" panose="020B0503020102020204" pitchFamily="34" charset="0"/>
              </a:rPr>
              <a:t>SUCCUMBED </a:t>
            </a:r>
            <a:r>
              <a:rPr lang="en-US" sz="2200" dirty="0">
                <a:latin typeface="Franklin Gothic Book" panose="020B0503020102020204" pitchFamily="34" charset="0"/>
              </a:rPr>
              <a:t>TO </a:t>
            </a:r>
            <a:r>
              <a:rPr lang="en-US" sz="2200" dirty="0" smtClean="0">
                <a:latin typeface="Franklin Gothic Book" panose="020B0503020102020204" pitchFamily="34" charset="0"/>
              </a:rPr>
              <a:t>SHOCK  Death </a:t>
            </a:r>
            <a:r>
              <a:rPr lang="en-US" sz="2200" dirty="0">
                <a:latin typeface="Franklin Gothic Book" panose="020B0503020102020204" pitchFamily="34" charset="0"/>
              </a:rPr>
              <a:t>of D. Wheeler Swift of </a:t>
            </a:r>
            <a:r>
              <a:rPr lang="en-US" sz="2200" dirty="0" smtClean="0">
                <a:latin typeface="Franklin Gothic Book" panose="020B0503020102020204" pitchFamily="34" charset="0"/>
              </a:rPr>
              <a:t>Worcester</a:t>
            </a:r>
            <a:r>
              <a:rPr lang="en-US" sz="2200" dirty="0">
                <a:latin typeface="Franklin Gothic Book" panose="020B0503020102020204" pitchFamily="34" charset="0"/>
              </a:rPr>
              <a:t/>
            </a:r>
            <a:br>
              <a:rPr lang="en-US" sz="2200" dirty="0">
                <a:latin typeface="Franklin Gothic Book" panose="020B0503020102020204" pitchFamily="34" charset="0"/>
              </a:rPr>
            </a:br>
            <a:r>
              <a:rPr lang="en-US" sz="2200" dirty="0">
                <a:latin typeface="Franklin Gothic Book" panose="020B0503020102020204" pitchFamily="34" charset="0"/>
              </a:rPr>
              <a:t>Worcester, June 14 - D. Wheeler Swift, aged 70, </a:t>
            </a:r>
            <a:r>
              <a:rPr lang="en-US" sz="2200" b="1" dirty="0">
                <a:solidFill>
                  <a:srgbClr val="0070C0"/>
                </a:solidFill>
                <a:latin typeface="Franklin Gothic Book" panose="020B0503020102020204" pitchFamily="34" charset="0"/>
              </a:rPr>
              <a:t>inventor of machinery that folds and gums envelopes and a director in the U. S. Envelope Co., </a:t>
            </a:r>
            <a:r>
              <a:rPr lang="en-US" sz="2200" dirty="0">
                <a:latin typeface="Franklin Gothic Book" panose="020B0503020102020204" pitchFamily="34" charset="0"/>
              </a:rPr>
              <a:t>died shortly after midnight this morning at his home, 22 Oak avenue, from a paralytic shock that he suffered last November at his summer home in West Falmouth</a:t>
            </a:r>
            <a:r>
              <a:rPr lang="en-US" sz="2200" dirty="0" smtClean="0">
                <a:latin typeface="Franklin Gothic Book" panose="020B0503020102020204" pitchFamily="34" charset="0"/>
              </a:rPr>
              <a:t>.</a:t>
            </a:r>
            <a:r>
              <a:rPr lang="en-US" sz="2200" dirty="0">
                <a:latin typeface="Franklin Gothic Book" panose="020B0503020102020204" pitchFamily="34" charset="0"/>
              </a:rPr>
              <a:t/>
            </a:r>
            <a:br>
              <a:rPr lang="en-US" sz="2200" dirty="0">
                <a:latin typeface="Franklin Gothic Book" panose="020B0503020102020204" pitchFamily="34" charset="0"/>
              </a:rPr>
            </a:br>
            <a:r>
              <a:rPr lang="en-US" sz="2200" dirty="0">
                <a:latin typeface="Franklin Gothic Book" panose="020B0503020102020204" pitchFamily="34" charset="0"/>
              </a:rPr>
              <a:t>Mr. Swift was one of the men who helped build up the big envelope business of Worcester, and he also had a hand in the formation of the big combination which practically controls that industry in the United States, being superintendent of mechanical construction as well as a director since the big </a:t>
            </a:r>
            <a:r>
              <a:rPr lang="en-US" sz="2200" dirty="0" smtClean="0">
                <a:latin typeface="Franklin Gothic Book" panose="020B0503020102020204" pitchFamily="34" charset="0"/>
              </a:rPr>
              <a:t>concern </a:t>
            </a:r>
            <a:r>
              <a:rPr lang="en-US" sz="2200" dirty="0">
                <a:latin typeface="Franklin Gothic Book" panose="020B0503020102020204" pitchFamily="34" charset="0"/>
              </a:rPr>
              <a:t>was formed. </a:t>
            </a:r>
            <a:br>
              <a:rPr lang="en-US" sz="2200" dirty="0">
                <a:latin typeface="Franklin Gothic Book" panose="020B0503020102020204" pitchFamily="34" charset="0"/>
              </a:rPr>
            </a:br>
            <a:r>
              <a:rPr lang="en-US" sz="2200" dirty="0">
                <a:latin typeface="Franklin Gothic Book" panose="020B0503020102020204" pitchFamily="34" charset="0"/>
              </a:rPr>
              <a:t>Mr. Swift was a native of West Falmouth and began his business career in a cabinet shop in New Bedford. </a:t>
            </a:r>
            <a:endParaRPr lang="en-US" sz="2200" dirty="0" smtClean="0">
              <a:latin typeface="Franklin Gothic Book" panose="020B0503020102020204" pitchFamily="34" charset="0"/>
            </a:endParaRPr>
          </a:p>
          <a:p>
            <a:pPr algn="ctr"/>
            <a:r>
              <a:rPr lang="en-US" sz="2200" b="1" dirty="0" smtClean="0">
                <a:solidFill>
                  <a:srgbClr val="0070C0"/>
                </a:solidFill>
                <a:latin typeface="Franklin Gothic Book" panose="020B0503020102020204" pitchFamily="34" charset="0"/>
              </a:rPr>
              <a:t>In </a:t>
            </a:r>
            <a:r>
              <a:rPr lang="en-US" sz="2200" b="1" dirty="0">
                <a:solidFill>
                  <a:srgbClr val="0070C0"/>
                </a:solidFill>
                <a:latin typeface="Franklin Gothic Book" panose="020B0503020102020204" pitchFamily="34" charset="0"/>
              </a:rPr>
              <a:t>1862 he engaged in the manufacture of wringers in Dedham with his brothers, Henry and Joseph, and he had the credit of producing the first practical spring </a:t>
            </a:r>
            <a:r>
              <a:rPr lang="en-US" sz="2200" b="1" dirty="0" smtClean="0">
                <a:solidFill>
                  <a:srgbClr val="0070C0"/>
                </a:solidFill>
                <a:latin typeface="Franklin Gothic Book" panose="020B0503020102020204" pitchFamily="34" charset="0"/>
              </a:rPr>
              <a:t>wringer ever </a:t>
            </a:r>
            <a:r>
              <a:rPr lang="en-US" sz="2200" b="1" dirty="0">
                <a:solidFill>
                  <a:srgbClr val="0070C0"/>
                </a:solidFill>
                <a:latin typeface="Franklin Gothic Book" panose="020B0503020102020204" pitchFamily="34" charset="0"/>
              </a:rPr>
              <a:t>made. </a:t>
            </a:r>
          </a:p>
        </p:txBody>
      </p:sp>
    </p:spTree>
    <p:extLst>
      <p:ext uri="{BB962C8B-B14F-4D97-AF65-F5344CB8AC3E}">
        <p14:creationId xmlns:p14="http://schemas.microsoft.com/office/powerpoint/2010/main" val="23614474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SWIFT FAMILY\The Eureka Clothes Squeezer.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4806" y="0"/>
            <a:ext cx="533679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620554"/>
            <a:ext cx="2971800" cy="5170646"/>
          </a:xfrm>
          <a:prstGeom prst="rect">
            <a:avLst/>
          </a:prstGeom>
          <a:noFill/>
        </p:spPr>
        <p:txBody>
          <a:bodyPr wrap="square" rtlCol="0">
            <a:spAutoFit/>
          </a:bodyPr>
          <a:lstStyle/>
          <a:p>
            <a:pPr algn="ctr"/>
            <a:r>
              <a:rPr lang="en-US" sz="2200" dirty="0" smtClean="0">
                <a:latin typeface="Franklin Gothic Book" panose="020B0503020102020204" pitchFamily="34" charset="0"/>
              </a:rPr>
              <a:t>About 1861 the brothers invented the </a:t>
            </a:r>
            <a:r>
              <a:rPr lang="en-US" sz="2200" b="1" dirty="0" smtClean="0">
                <a:solidFill>
                  <a:srgbClr val="0070C0"/>
                </a:solidFill>
                <a:latin typeface="Franklin Gothic Book" panose="020B0503020102020204" pitchFamily="34" charset="0"/>
              </a:rPr>
              <a:t>Eureka Clothes Squeezer </a:t>
            </a:r>
            <a:r>
              <a:rPr lang="en-US" sz="2200" dirty="0" smtClean="0">
                <a:latin typeface="Franklin Gothic Book" panose="020B0503020102020204" pitchFamily="34" charset="0"/>
              </a:rPr>
              <a:t>and after over forty years it is still being manufactured. They moved to South Dedham and hired space in the factory of Seth E. Merrill &amp; Co., manufacture of printing inks, and began the manufacture of the </a:t>
            </a:r>
            <a:r>
              <a:rPr lang="en-US" sz="2200" b="1" dirty="0" smtClean="0">
                <a:solidFill>
                  <a:srgbClr val="0070C0"/>
                </a:solidFill>
                <a:latin typeface="Franklin Gothic Book" panose="020B0503020102020204" pitchFamily="34" charset="0"/>
              </a:rPr>
              <a:t>Eureka Clothes Wringer.</a:t>
            </a:r>
            <a:endParaRPr lang="en-US" sz="2200" b="1" dirty="0">
              <a:solidFill>
                <a:srgbClr val="0070C0"/>
              </a:solidFill>
              <a:latin typeface="Franklin Gothic Book" panose="020B0503020102020204" pitchFamily="34" charset="0"/>
            </a:endParaRPr>
          </a:p>
        </p:txBody>
      </p:sp>
    </p:spTree>
    <p:extLst>
      <p:ext uri="{BB962C8B-B14F-4D97-AF65-F5344CB8AC3E}">
        <p14:creationId xmlns:p14="http://schemas.microsoft.com/office/powerpoint/2010/main" val="32677727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58129"/>
            <a:ext cx="9144000" cy="5909310"/>
          </a:xfrm>
          <a:prstGeom prst="rect">
            <a:avLst/>
          </a:prstGeom>
        </p:spPr>
        <p:txBody>
          <a:bodyPr wrap="square">
            <a:spAutoFit/>
          </a:bodyPr>
          <a:lstStyle/>
          <a:p>
            <a:r>
              <a:rPr lang="en-US" dirty="0"/>
              <a:t/>
            </a:r>
            <a:br>
              <a:rPr lang="en-US" dirty="0"/>
            </a:br>
            <a:r>
              <a:rPr lang="en-US" dirty="0"/>
              <a:t>He came to Worcester in 1864 and entered the employ of David Whitcomb who was just starting the envelope industry, and while interested in the early days of that line, he made the first machines that folded and gummed envelopes successfully. When the Logan, Swift &amp; Brigham envelope company was formed in 1884, Mr. Swift was made president and his inventive genius gave the concern many of the practical machines now in use all over the </a:t>
            </a:r>
            <a:r>
              <a:rPr lang="en-US" dirty="0" err="1"/>
              <a:t>oodntry</a:t>
            </a:r>
            <a:r>
              <a:rPr lang="en-US" dirty="0"/>
              <a:t>. </a:t>
            </a:r>
          </a:p>
          <a:p>
            <a:r>
              <a:rPr lang="en-US" dirty="0"/>
              <a:t/>
            </a:r>
            <a:br>
              <a:rPr lang="en-US" dirty="0"/>
            </a:br>
            <a:r>
              <a:rPr lang="en-US" dirty="0"/>
              <a:t>When the U. 8. envelope company was formed in 1898, Mr. Swift was elected to the directorate and made superintendent of mechanical construction, and in this </a:t>
            </a:r>
            <a:r>
              <a:rPr lang="en-US" dirty="0" err="1"/>
              <a:t>capaoity</a:t>
            </a:r>
            <a:r>
              <a:rPr lang="en-US" dirty="0"/>
              <a:t> he invented new automatic and folding machines that reduced the cost of production materially. </a:t>
            </a:r>
          </a:p>
          <a:p>
            <a:r>
              <a:rPr lang="en-US" dirty="0"/>
              <a:t/>
            </a:r>
            <a:br>
              <a:rPr lang="en-US" dirty="0"/>
            </a:br>
            <a:r>
              <a:rPr lang="en-US" dirty="0"/>
              <a:t>Mr. Swift was a member of the society of Friends, to whose work he was a generous contributor, and the new house of worship at Chatham and Oxford streets was made possible through his gifts. </a:t>
            </a:r>
          </a:p>
          <a:p>
            <a:r>
              <a:rPr lang="en-US" dirty="0"/>
              <a:t/>
            </a:r>
            <a:br>
              <a:rPr lang="en-US" dirty="0"/>
            </a:br>
            <a:r>
              <a:rPr lang="en-US" dirty="0"/>
              <a:t>He married Sarah J. Gifford of North Dartmouth in 1871 and she survives him, as do a sister, Miss Mary Abbie Swift, and a brother, Henry D. Swift. </a:t>
            </a:r>
          </a:p>
          <a:p>
            <a:r>
              <a:rPr lang="en-US" dirty="0"/>
              <a:t/>
            </a:r>
            <a:br>
              <a:rPr lang="en-US" dirty="0"/>
            </a:br>
            <a:endParaRPr lang="en-US" dirty="0"/>
          </a:p>
        </p:txBody>
      </p:sp>
      <p:sp>
        <p:nvSpPr>
          <p:cNvPr id="3" name="Rectangle 2"/>
          <p:cNvSpPr/>
          <p:nvPr/>
        </p:nvSpPr>
        <p:spPr>
          <a:xfrm>
            <a:off x="182880" y="533400"/>
            <a:ext cx="8610600" cy="6863417"/>
          </a:xfrm>
          <a:prstGeom prst="rect">
            <a:avLst/>
          </a:prstGeom>
        </p:spPr>
        <p:txBody>
          <a:bodyPr wrap="square">
            <a:spAutoFit/>
          </a:bodyPr>
          <a:lstStyle/>
          <a:p>
            <a:pPr algn="ctr"/>
            <a:r>
              <a:rPr lang="en-US" sz="2200" dirty="0" smtClean="0">
                <a:latin typeface="Franklin Gothic Book" panose="020B0503020102020204" pitchFamily="34" charset="0"/>
              </a:rPr>
              <a:t>D. Wheeler came </a:t>
            </a:r>
            <a:r>
              <a:rPr lang="en-US" sz="2200" dirty="0">
                <a:latin typeface="Franklin Gothic Book" panose="020B0503020102020204" pitchFamily="34" charset="0"/>
              </a:rPr>
              <a:t>to Worcester in 1864 and entered the employ of David Whitcomb who was just starting the envelope industry, and while interested in the early days of that line, he made the first machines that folded and gummed envelopes successfully. </a:t>
            </a:r>
            <a:r>
              <a:rPr lang="en-US" sz="2200" b="1" dirty="0">
                <a:solidFill>
                  <a:srgbClr val="0070C0"/>
                </a:solidFill>
                <a:latin typeface="Franklin Gothic Book" panose="020B0503020102020204" pitchFamily="34" charset="0"/>
              </a:rPr>
              <a:t>When the Logan, Swift &amp; Brigham envelope company was formed in 1884, Mr. Swift was made president and his inventive genius gave the </a:t>
            </a:r>
            <a:r>
              <a:rPr lang="en-US" sz="2200" b="1" dirty="0" smtClean="0">
                <a:solidFill>
                  <a:srgbClr val="0070C0"/>
                </a:solidFill>
                <a:latin typeface="Franklin Gothic Book" panose="020B0503020102020204" pitchFamily="34" charset="0"/>
              </a:rPr>
              <a:t>foundation for  </a:t>
            </a:r>
            <a:r>
              <a:rPr lang="en-US" sz="2200" b="1" dirty="0">
                <a:solidFill>
                  <a:srgbClr val="0070C0"/>
                </a:solidFill>
                <a:latin typeface="Franklin Gothic Book" panose="020B0503020102020204" pitchFamily="34" charset="0"/>
              </a:rPr>
              <a:t>many of the practical machines now in use all over the </a:t>
            </a:r>
            <a:r>
              <a:rPr lang="en-US" sz="2200" b="1" dirty="0" smtClean="0">
                <a:solidFill>
                  <a:srgbClr val="0070C0"/>
                </a:solidFill>
                <a:latin typeface="Franklin Gothic Book" panose="020B0503020102020204" pitchFamily="34" charset="0"/>
              </a:rPr>
              <a:t>country.</a:t>
            </a:r>
            <a:r>
              <a:rPr lang="en-US" sz="2200" b="1" dirty="0">
                <a:solidFill>
                  <a:srgbClr val="0070C0"/>
                </a:solidFill>
                <a:latin typeface="Franklin Gothic Book" panose="020B0503020102020204" pitchFamily="34" charset="0"/>
              </a:rPr>
              <a:t/>
            </a:r>
            <a:br>
              <a:rPr lang="en-US" sz="2200" b="1" dirty="0">
                <a:solidFill>
                  <a:srgbClr val="0070C0"/>
                </a:solidFill>
                <a:latin typeface="Franklin Gothic Book" panose="020B0503020102020204" pitchFamily="34" charset="0"/>
              </a:rPr>
            </a:br>
            <a:r>
              <a:rPr lang="en-US" sz="2200" dirty="0">
                <a:latin typeface="Franklin Gothic Book" panose="020B0503020102020204" pitchFamily="34" charset="0"/>
              </a:rPr>
              <a:t>When the U. </a:t>
            </a:r>
            <a:r>
              <a:rPr lang="en-US" sz="2200" dirty="0" smtClean="0">
                <a:latin typeface="Franklin Gothic Book" panose="020B0503020102020204" pitchFamily="34" charset="0"/>
              </a:rPr>
              <a:t>S. </a:t>
            </a:r>
            <a:r>
              <a:rPr lang="en-US" sz="2200" dirty="0">
                <a:latin typeface="Franklin Gothic Book" panose="020B0503020102020204" pitchFamily="34" charset="0"/>
              </a:rPr>
              <a:t>envelope company was formed in 1898, Mr. Swift was elected to the directorate and made superintendent of mechanical construction, and in this </a:t>
            </a:r>
            <a:r>
              <a:rPr lang="en-US" sz="2200" dirty="0" smtClean="0">
                <a:latin typeface="Franklin Gothic Book" panose="020B0503020102020204" pitchFamily="34" charset="0"/>
              </a:rPr>
              <a:t>capacity </a:t>
            </a:r>
            <a:r>
              <a:rPr lang="en-US" sz="2200" dirty="0">
                <a:latin typeface="Franklin Gothic Book" panose="020B0503020102020204" pitchFamily="34" charset="0"/>
              </a:rPr>
              <a:t>he invented new automatic and folding machines that reduced the cost of production materially. </a:t>
            </a:r>
          </a:p>
          <a:p>
            <a:pPr algn="ctr"/>
            <a:r>
              <a:rPr lang="en-US" sz="2200" b="1" dirty="0" smtClean="0">
                <a:solidFill>
                  <a:srgbClr val="0070C0"/>
                </a:solidFill>
                <a:latin typeface="Franklin Gothic Book" panose="020B0503020102020204" pitchFamily="34" charset="0"/>
              </a:rPr>
              <a:t>Mr</a:t>
            </a:r>
            <a:r>
              <a:rPr lang="en-US" sz="2200" b="1" dirty="0">
                <a:solidFill>
                  <a:srgbClr val="0070C0"/>
                </a:solidFill>
                <a:latin typeface="Franklin Gothic Book" panose="020B0503020102020204" pitchFamily="34" charset="0"/>
              </a:rPr>
              <a:t>. Swift was a member of the society of Friends, to whose work he was a generous contributor, and the new house of worship at Chatham and Oxford streets </a:t>
            </a:r>
            <a:r>
              <a:rPr lang="en-US" sz="2200" b="1" dirty="0" smtClean="0">
                <a:solidFill>
                  <a:srgbClr val="0070C0"/>
                </a:solidFill>
                <a:latin typeface="Franklin Gothic Book" panose="020B0503020102020204" pitchFamily="34" charset="0"/>
              </a:rPr>
              <a:t>(in Worcester) was </a:t>
            </a:r>
            <a:r>
              <a:rPr lang="en-US" sz="2200" b="1" dirty="0">
                <a:solidFill>
                  <a:srgbClr val="0070C0"/>
                </a:solidFill>
                <a:latin typeface="Franklin Gothic Book" panose="020B0503020102020204" pitchFamily="34" charset="0"/>
              </a:rPr>
              <a:t>made possible through his gifts</a:t>
            </a:r>
            <a:r>
              <a:rPr lang="en-US" sz="2200" b="1" dirty="0">
                <a:solidFill>
                  <a:schemeClr val="tx2">
                    <a:lumMod val="50000"/>
                  </a:schemeClr>
                </a:solidFill>
                <a:latin typeface="Franklin Gothic Book" panose="020B0503020102020204" pitchFamily="34" charset="0"/>
              </a:rPr>
              <a:t>. </a:t>
            </a:r>
          </a:p>
          <a:p>
            <a:pPr algn="ctr"/>
            <a:r>
              <a:rPr lang="en-US" sz="2200" dirty="0" smtClean="0">
                <a:latin typeface="Franklin Gothic Book" panose="020B0503020102020204" pitchFamily="34" charset="0"/>
              </a:rPr>
              <a:t>He </a:t>
            </a:r>
            <a:r>
              <a:rPr lang="en-US" sz="2200" dirty="0">
                <a:latin typeface="Franklin Gothic Book" panose="020B0503020102020204" pitchFamily="34" charset="0"/>
              </a:rPr>
              <a:t>married Sarah J. Gifford of North Dartmouth in 1871 and she survives him, as do a sister, Miss Mary Abbie Swift, and a brother, Henry D. Swift</a:t>
            </a:r>
            <a:r>
              <a:rPr lang="en-US" sz="2200" dirty="0" smtClean="0">
                <a:latin typeface="Franklin Gothic Book" panose="020B0503020102020204" pitchFamily="34" charset="0"/>
              </a:rPr>
              <a:t>.*</a:t>
            </a:r>
          </a:p>
          <a:p>
            <a:pPr algn="ctr"/>
            <a:r>
              <a:rPr lang="en-US" sz="2200" dirty="0" smtClean="0">
                <a:latin typeface="Franklin Gothic Book" panose="020B0503020102020204" pitchFamily="34" charset="0"/>
              </a:rPr>
              <a:t>*(Falmouth Enterprise June 18, 1910)</a:t>
            </a:r>
            <a:endParaRPr lang="en-US" sz="2200" dirty="0">
              <a:latin typeface="Franklin Gothic Book" panose="020B0503020102020204" pitchFamily="34" charset="0"/>
            </a:endParaRPr>
          </a:p>
          <a:p>
            <a:pPr algn="ctr"/>
            <a:r>
              <a:rPr lang="en-US" sz="2200" dirty="0">
                <a:latin typeface="Franklin Gothic Book" panose="020B0503020102020204" pitchFamily="34" charset="0"/>
              </a:rPr>
              <a:t/>
            </a:r>
            <a:br>
              <a:rPr lang="en-US" sz="2200" dirty="0">
                <a:latin typeface="Franklin Gothic Book" panose="020B0503020102020204" pitchFamily="34" charset="0"/>
              </a:rPr>
            </a:br>
            <a:endParaRPr lang="en-US" sz="2200" dirty="0">
              <a:latin typeface="Franklin Gothic Book" panose="020B0503020102020204" pitchFamily="34" charset="0"/>
            </a:endParaRPr>
          </a:p>
        </p:txBody>
      </p:sp>
    </p:spTree>
    <p:extLst>
      <p:ext uri="{BB962C8B-B14F-4D97-AF65-F5344CB8AC3E}">
        <p14:creationId xmlns:p14="http://schemas.microsoft.com/office/powerpoint/2010/main" val="40139151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SWIFT FAMILY\envelope making machine.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74" t="3778" r="6148"/>
          <a:stretch/>
        </p:blipFill>
        <p:spPr bwMode="auto">
          <a:xfrm>
            <a:off x="839432" y="228600"/>
            <a:ext cx="3732568"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5791200"/>
            <a:ext cx="8839200" cy="369332"/>
          </a:xfrm>
          <a:prstGeom prst="rect">
            <a:avLst/>
          </a:prstGeom>
          <a:noFill/>
        </p:spPr>
        <p:txBody>
          <a:bodyPr wrap="square" rtlCol="0">
            <a:spAutoFit/>
          </a:bodyPr>
          <a:lstStyle/>
          <a:p>
            <a:r>
              <a:rPr lang="en-US" dirty="0">
                <a:hlinkClick r:id="rId4"/>
              </a:rPr>
              <a:t>https://patentimages.storage.googleapis.com/2c/28/ed/f5b54c3baf1ffb/US115382.pdf</a:t>
            </a:r>
            <a:endParaRPr lang="en-US" dirty="0"/>
          </a:p>
        </p:txBody>
      </p:sp>
      <p:sp>
        <p:nvSpPr>
          <p:cNvPr id="3" name="TextBox 2"/>
          <p:cNvSpPr txBox="1"/>
          <p:nvPr/>
        </p:nvSpPr>
        <p:spPr>
          <a:xfrm>
            <a:off x="5181600" y="609600"/>
            <a:ext cx="2895600" cy="4493538"/>
          </a:xfrm>
          <a:prstGeom prst="rect">
            <a:avLst/>
          </a:prstGeom>
          <a:noFill/>
        </p:spPr>
        <p:txBody>
          <a:bodyPr wrap="square" rtlCol="0">
            <a:spAutoFit/>
          </a:bodyPr>
          <a:lstStyle/>
          <a:p>
            <a:pPr algn="ctr"/>
            <a:r>
              <a:rPr lang="en-US" sz="2200" dirty="0" smtClean="0">
                <a:latin typeface="+mn-lt"/>
              </a:rPr>
              <a:t>This is a drawing of an envelope folding machine. It is not the machine the Swift Brothers patented.</a:t>
            </a:r>
          </a:p>
          <a:p>
            <a:pPr algn="ctr"/>
            <a:r>
              <a:rPr lang="en-US" sz="2200" dirty="0" smtClean="0">
                <a:latin typeface="+mn-lt"/>
              </a:rPr>
              <a:t>To see the actual patent for the envelope folding machine invented and perfected by Henry and D. Wheeler Swift, follow the link at the bottom on the page.</a:t>
            </a:r>
            <a:endParaRPr lang="en-US" sz="2200" dirty="0">
              <a:latin typeface="+mn-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SWIFT FAMILY\Swift's patent elevator guard.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5240"/>
            <a:ext cx="47350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62600" y="1295400"/>
            <a:ext cx="2819400" cy="2800767"/>
          </a:xfrm>
          <a:prstGeom prst="rect">
            <a:avLst/>
          </a:prstGeom>
          <a:noFill/>
        </p:spPr>
        <p:txBody>
          <a:bodyPr wrap="square" rtlCol="0">
            <a:spAutoFit/>
          </a:bodyPr>
          <a:lstStyle/>
          <a:p>
            <a:pPr algn="ctr"/>
            <a:r>
              <a:rPr lang="en-US" sz="2200" dirty="0" smtClean="0">
                <a:latin typeface="+mn-lt"/>
              </a:rPr>
              <a:t>This is the actual drawing of the Automatic Elevator Guard invented by Henry and D. Wheeler Swift submitted to the American Patent Agency.</a:t>
            </a:r>
            <a:endParaRPr lang="en-US" sz="2200" dirty="0">
              <a:latin typeface="+mn-lt"/>
            </a:endParaRPr>
          </a:p>
        </p:txBody>
      </p:sp>
    </p:spTree>
    <p:extLst>
      <p:ext uri="{BB962C8B-B14F-4D97-AF65-F5344CB8AC3E}">
        <p14:creationId xmlns:p14="http://schemas.microsoft.com/office/powerpoint/2010/main" val="4258782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611719"/>
            <a:ext cx="3962400" cy="1015663"/>
          </a:xfrm>
          <a:prstGeom prst="rect">
            <a:avLst/>
          </a:prstGeom>
          <a:noFill/>
        </p:spPr>
        <p:txBody>
          <a:bodyPr wrap="square" rtlCol="0">
            <a:spAutoFit/>
          </a:bodyPr>
          <a:lstStyle/>
          <a:p>
            <a:pPr algn="ctr"/>
            <a:r>
              <a:rPr lang="en-US" sz="2000" b="1" dirty="0" smtClean="0">
                <a:solidFill>
                  <a:schemeClr val="tx2">
                    <a:lumMod val="50000"/>
                  </a:schemeClr>
                </a:solidFill>
                <a:latin typeface="+mn-lt"/>
              </a:rPr>
              <a:t>Henry and D. </a:t>
            </a:r>
            <a:r>
              <a:rPr lang="en-US" sz="2000" b="1" dirty="0" err="1" smtClean="0">
                <a:solidFill>
                  <a:schemeClr val="tx2">
                    <a:lumMod val="50000"/>
                  </a:schemeClr>
                </a:solidFill>
                <a:latin typeface="+mn-lt"/>
              </a:rPr>
              <a:t>Wheeker’s</a:t>
            </a:r>
            <a:r>
              <a:rPr lang="en-US" sz="2000" b="1" dirty="0" smtClean="0">
                <a:solidFill>
                  <a:schemeClr val="tx2">
                    <a:lumMod val="50000"/>
                  </a:schemeClr>
                </a:solidFill>
                <a:latin typeface="+mn-lt"/>
              </a:rPr>
              <a:t> sister, Mary </a:t>
            </a:r>
            <a:r>
              <a:rPr lang="en-US" sz="2000" b="1" dirty="0" smtClean="0">
                <a:solidFill>
                  <a:schemeClr val="tx2">
                    <a:lumMod val="50000"/>
                  </a:schemeClr>
                </a:solidFill>
                <a:latin typeface="+mn-lt"/>
              </a:rPr>
              <a:t>Abby  Swift</a:t>
            </a:r>
          </a:p>
          <a:p>
            <a:pPr algn="ctr"/>
            <a:r>
              <a:rPr lang="en-US" sz="2000" b="1" dirty="0" smtClean="0">
                <a:solidFill>
                  <a:schemeClr val="tx2">
                    <a:lumMod val="50000"/>
                  </a:schemeClr>
                </a:solidFill>
                <a:latin typeface="+mn-lt"/>
              </a:rPr>
              <a:t>b.1837</a:t>
            </a:r>
            <a:endParaRPr lang="en-US" sz="2000" b="1" dirty="0">
              <a:solidFill>
                <a:schemeClr val="tx2">
                  <a:lumMod val="50000"/>
                </a:schemeClr>
              </a:solidFill>
              <a:latin typeface="+mn-lt"/>
            </a:endParaRPr>
          </a:p>
        </p:txBody>
      </p:sp>
      <p:pic>
        <p:nvPicPr>
          <p:cNvPr id="3" name="Picture 2" descr="11_Mary Abby Swift00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99" y="187825"/>
            <a:ext cx="4212301" cy="5222375"/>
          </a:xfrm>
          <a:prstGeom prst="rect">
            <a:avLst/>
          </a:prstGeom>
        </p:spPr>
      </p:pic>
      <p:pic>
        <p:nvPicPr>
          <p:cNvPr id="4" name="Picture 3" descr="12_Mary Abby Swift's Account Book00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5789" y="152400"/>
            <a:ext cx="3883411" cy="5348849"/>
          </a:xfrm>
          <a:prstGeom prst="rect">
            <a:avLst/>
          </a:prstGeom>
        </p:spPr>
      </p:pic>
      <p:sp>
        <p:nvSpPr>
          <p:cNvPr id="5" name="TextBox 4"/>
          <p:cNvSpPr txBox="1"/>
          <p:nvPr/>
        </p:nvSpPr>
        <p:spPr>
          <a:xfrm>
            <a:off x="4800600" y="5812221"/>
            <a:ext cx="3886200" cy="769441"/>
          </a:xfrm>
          <a:prstGeom prst="rect">
            <a:avLst/>
          </a:prstGeom>
          <a:noFill/>
        </p:spPr>
        <p:txBody>
          <a:bodyPr wrap="square" rtlCol="0">
            <a:spAutoFit/>
          </a:bodyPr>
          <a:lstStyle/>
          <a:p>
            <a:pPr algn="ctr"/>
            <a:r>
              <a:rPr lang="en-US" sz="2200" b="1" dirty="0" smtClean="0">
                <a:solidFill>
                  <a:schemeClr val="tx2">
                    <a:lumMod val="50000"/>
                  </a:schemeClr>
                </a:solidFill>
                <a:latin typeface="+mn-lt"/>
              </a:rPr>
              <a:t>Mary Abby Swift and her ledger for her business in Falmouth</a:t>
            </a:r>
            <a:endParaRPr lang="en-US" sz="2200" b="1" dirty="0">
              <a:solidFill>
                <a:schemeClr val="tx2">
                  <a:lumMod val="50000"/>
                </a:schemeClr>
              </a:solidFill>
              <a:latin typeface="+mn-lt"/>
            </a:endParaRPr>
          </a:p>
        </p:txBody>
      </p:sp>
    </p:spTree>
    <p:extLst>
      <p:ext uri="{BB962C8B-B14F-4D97-AF65-F5344CB8AC3E}">
        <p14:creationId xmlns:p14="http://schemas.microsoft.com/office/powerpoint/2010/main" val="3194477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G:\SWIFT FAMILY\letter addressed to Daniel.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 y="304800"/>
            <a:ext cx="9144000" cy="56642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5969039"/>
            <a:ext cx="7543800" cy="769441"/>
          </a:xfrm>
          <a:prstGeom prst="rect">
            <a:avLst/>
          </a:prstGeom>
          <a:noFill/>
        </p:spPr>
        <p:txBody>
          <a:bodyPr wrap="square" rtlCol="0">
            <a:spAutoFit/>
          </a:bodyPr>
          <a:lstStyle/>
          <a:p>
            <a:pPr algn="ctr"/>
            <a:r>
              <a:rPr lang="en-US" sz="2200" dirty="0" smtClean="0">
                <a:latin typeface="+mn-lt"/>
              </a:rPr>
              <a:t>It used to be so easy to receive mail in West Falmouth;</a:t>
            </a:r>
          </a:p>
          <a:p>
            <a:pPr algn="ctr"/>
            <a:r>
              <a:rPr lang="en-US" sz="2200" dirty="0" smtClean="0">
                <a:latin typeface="+mn-lt"/>
              </a:rPr>
              <a:t>no zip code or address needed.</a:t>
            </a:r>
            <a:endParaRPr lang="en-US" sz="2200" dirty="0">
              <a:latin typeface="+mn-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SWIFT FAMILY\Swift Re-Union 1897.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708" y="0"/>
            <a:ext cx="792058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0" y="762000"/>
            <a:ext cx="3048000" cy="2123658"/>
          </a:xfrm>
          <a:prstGeom prst="rect">
            <a:avLst/>
          </a:prstGeom>
          <a:noFill/>
        </p:spPr>
        <p:txBody>
          <a:bodyPr wrap="square" rtlCol="0">
            <a:spAutoFit/>
          </a:bodyPr>
          <a:lstStyle/>
          <a:p>
            <a:r>
              <a:rPr lang="en-US" sz="2200" dirty="0" smtClean="0">
                <a:latin typeface="+mn-lt"/>
              </a:rPr>
              <a:t>Sarah Jane Gifford  </a:t>
            </a:r>
          </a:p>
          <a:p>
            <a:pPr algn="ctr"/>
            <a:r>
              <a:rPr lang="en-US" sz="2200" dirty="0" smtClean="0">
                <a:latin typeface="+mn-lt"/>
              </a:rPr>
              <a:t>Swift</a:t>
            </a:r>
          </a:p>
          <a:p>
            <a:pPr algn="ctr"/>
            <a:r>
              <a:rPr lang="en-US" sz="2200" dirty="0" smtClean="0">
                <a:latin typeface="+mn-lt"/>
              </a:rPr>
              <a:t>b.1846.</a:t>
            </a:r>
          </a:p>
          <a:p>
            <a:pPr algn="ctr"/>
            <a:r>
              <a:rPr lang="en-US" sz="2200" dirty="0" smtClean="0">
                <a:latin typeface="+mn-lt"/>
              </a:rPr>
              <a:t>The reverse of the photograph reads Sarah wife of D. Wheeler Swift.</a:t>
            </a:r>
            <a:endParaRPr lang="en-US" sz="2200" dirty="0">
              <a:latin typeface="+mn-lt"/>
            </a:endParaRPr>
          </a:p>
        </p:txBody>
      </p:sp>
      <p:pic>
        <p:nvPicPr>
          <p:cNvPr id="1026" name="Picture 2" descr="C:\Users\rlvoo_000\Downloads\IMG_72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97922"/>
            <a:ext cx="4114800" cy="625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375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85095"/>
            <a:ext cx="8778240" cy="6524863"/>
          </a:xfrm>
          <a:prstGeom prst="rect">
            <a:avLst/>
          </a:prstGeom>
          <a:noFill/>
        </p:spPr>
        <p:txBody>
          <a:bodyPr wrap="square" rtlCol="0">
            <a:spAutoFit/>
          </a:bodyPr>
          <a:lstStyle/>
          <a:p>
            <a:pPr algn="ctr"/>
            <a:r>
              <a:rPr lang="en-US" sz="2200" b="1" dirty="0" smtClean="0">
                <a:solidFill>
                  <a:schemeClr val="tx2">
                    <a:lumMod val="50000"/>
                  </a:schemeClr>
                </a:solidFill>
                <a:latin typeface="+mn-lt"/>
              </a:rPr>
              <a:t>Sarah Jane Gifford Swift b.1846  Wife of D. Wheeler Swift</a:t>
            </a:r>
            <a:endParaRPr lang="en-US" sz="2200" dirty="0" smtClean="0">
              <a:solidFill>
                <a:schemeClr val="tx2">
                  <a:lumMod val="50000"/>
                </a:schemeClr>
              </a:solidFill>
              <a:latin typeface="+mn-lt"/>
            </a:endParaRPr>
          </a:p>
          <a:p>
            <a:pPr algn="ctr"/>
            <a:r>
              <a:rPr lang="en-US" sz="2200" dirty="0">
                <a:latin typeface="+mn-lt"/>
              </a:rPr>
              <a:t>Falmouth Enterprise, Friday, November 27, 1942; Page: </a:t>
            </a:r>
            <a:r>
              <a:rPr lang="en-US" sz="2200" dirty="0" smtClean="0">
                <a:latin typeface="+mn-lt"/>
              </a:rPr>
              <a:t>9</a:t>
            </a:r>
            <a:r>
              <a:rPr lang="en-US" sz="2200" dirty="0">
                <a:latin typeface="+mn-lt"/>
              </a:rPr>
              <a:t/>
            </a:r>
            <a:br>
              <a:rPr lang="en-US" sz="2200" dirty="0">
                <a:latin typeface="+mn-lt"/>
              </a:rPr>
            </a:br>
            <a:r>
              <a:rPr lang="en-US" sz="2200" b="1" dirty="0">
                <a:solidFill>
                  <a:srgbClr val="0070C0"/>
                </a:solidFill>
                <a:latin typeface="+mn-lt"/>
              </a:rPr>
              <a:t>Long life Marked By </a:t>
            </a:r>
            <a:r>
              <a:rPr lang="en-US" sz="2200" b="1" dirty="0" smtClean="0">
                <a:solidFill>
                  <a:srgbClr val="0070C0"/>
                </a:solidFill>
                <a:latin typeface="+mn-lt"/>
              </a:rPr>
              <a:t>Benefactions</a:t>
            </a:r>
            <a:r>
              <a:rPr lang="en-US" sz="2200" dirty="0">
                <a:latin typeface="+mn-lt"/>
              </a:rPr>
              <a:t/>
            </a:r>
            <a:br>
              <a:rPr lang="en-US" sz="2200" dirty="0">
                <a:latin typeface="+mn-lt"/>
              </a:rPr>
            </a:br>
            <a:r>
              <a:rPr lang="en-US" sz="2200" dirty="0">
                <a:latin typeface="+mn-lt"/>
              </a:rPr>
              <a:t>Mrs. D. Wheeler Swift Was Contributor to Quaker Schools and Philanthropies </a:t>
            </a:r>
            <a:br>
              <a:rPr lang="en-US" sz="2200" dirty="0">
                <a:latin typeface="+mn-lt"/>
              </a:rPr>
            </a:br>
            <a:r>
              <a:rPr lang="en-US" sz="2200" dirty="0">
                <a:latin typeface="+mn-lt"/>
              </a:rPr>
              <a:t>Funeral services were held at 10:30 AM Monday for Mrs. Sarah Jane Swift of Worcester, a former West Falmouth resident, at the Friends' meeting house in Worcester. Mrs. Swift died last Friday at the age of 96</a:t>
            </a:r>
            <a:r>
              <a:rPr lang="en-US" sz="2200" dirty="0" smtClean="0">
                <a:latin typeface="+mn-lt"/>
              </a:rPr>
              <a:t>.</a:t>
            </a:r>
          </a:p>
          <a:p>
            <a:pPr algn="ctr"/>
            <a:r>
              <a:rPr lang="en-US" sz="2200" dirty="0">
                <a:latin typeface="+mn-lt"/>
              </a:rPr>
              <a:t>Funeral services were held at 10:30 AM Monday for Mrs. Sarah Jane Swift of Worcester, a former West Falmouth resident, at the Friends' meeting house in Worcester. </a:t>
            </a:r>
            <a:endParaRPr lang="en-US" sz="2200" dirty="0" smtClean="0">
              <a:latin typeface="+mn-lt"/>
            </a:endParaRPr>
          </a:p>
          <a:p>
            <a:pPr algn="ctr"/>
            <a:r>
              <a:rPr lang="en-US" sz="2200" dirty="0" smtClean="0">
                <a:latin typeface="+mn-lt"/>
              </a:rPr>
              <a:t>Mrs</a:t>
            </a:r>
            <a:r>
              <a:rPr lang="en-US" sz="2200" dirty="0">
                <a:latin typeface="+mn-lt"/>
              </a:rPr>
              <a:t>. Swift died last Friday at the age of 96. The Rev. Oliver R. Frazer officiated at the service. Also taking part were the Rev. </a:t>
            </a:r>
            <a:r>
              <a:rPr lang="en-US" sz="2200" dirty="0" err="1">
                <a:latin typeface="+mn-lt"/>
              </a:rPr>
              <a:t>Gren</a:t>
            </a:r>
            <a:r>
              <a:rPr lang="en-US" sz="2200" dirty="0">
                <a:latin typeface="+mn-lt"/>
              </a:rPr>
              <a:t> O </a:t>
            </a:r>
            <a:r>
              <a:rPr lang="en-US" sz="2200" dirty="0" err="1">
                <a:latin typeface="+mn-lt"/>
              </a:rPr>
              <a:t>Pierrel</a:t>
            </a:r>
            <a:r>
              <a:rPr lang="en-US" sz="2200" dirty="0">
                <a:latin typeface="+mn-lt"/>
              </a:rPr>
              <a:t> of Providence, R.I., and the Rev. Leslie Barrett of Arlington both former pastors of Friends' meetings. Many other officials of the New England- Friends' Society were </a:t>
            </a:r>
            <a:r>
              <a:rPr lang="en-US" sz="2200" dirty="0" smtClean="0">
                <a:latin typeface="+mn-lt"/>
              </a:rPr>
              <a:t>present. </a:t>
            </a:r>
            <a:r>
              <a:rPr lang="en-US" sz="2200" dirty="0">
                <a:latin typeface="+mn-lt"/>
              </a:rPr>
              <a:t/>
            </a:r>
            <a:br>
              <a:rPr lang="en-US" sz="2200" dirty="0">
                <a:latin typeface="+mn-lt"/>
              </a:rPr>
            </a:br>
            <a:r>
              <a:rPr lang="en-US" sz="2200" dirty="0">
                <a:latin typeface="+mn-lt"/>
              </a:rPr>
              <a:t>A special committal service was held at the Friends' burial ground in West Falmouth Monday afternoon. Mr. Frazer again officiated. </a:t>
            </a:r>
            <a:br>
              <a:rPr lang="en-US" sz="2200" dirty="0">
                <a:latin typeface="+mn-lt"/>
              </a:rPr>
            </a:br>
            <a:endParaRPr lang="en-US" sz="2200" b="1" dirty="0">
              <a:solidFill>
                <a:schemeClr val="tx2">
                  <a:lumMod val="50000"/>
                </a:schemeClr>
              </a:solidFill>
              <a:latin typeface="+mn-lt"/>
            </a:endParaRPr>
          </a:p>
        </p:txBody>
      </p:sp>
    </p:spTree>
    <p:extLst>
      <p:ext uri="{BB962C8B-B14F-4D97-AF65-F5344CB8AC3E}">
        <p14:creationId xmlns:p14="http://schemas.microsoft.com/office/powerpoint/2010/main" val="2216716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SWIFT FAMILY\Stone blacksmith shop where Daniel worked.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47" b="3555"/>
          <a:stretch/>
        </p:blipFill>
        <p:spPr bwMode="auto">
          <a:xfrm>
            <a:off x="746760" y="0"/>
            <a:ext cx="7847332" cy="6614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8001000" cy="5847755"/>
          </a:xfrm>
          <a:prstGeom prst="rect">
            <a:avLst/>
          </a:prstGeom>
        </p:spPr>
        <p:txBody>
          <a:bodyPr wrap="square">
            <a:spAutoFit/>
          </a:bodyPr>
          <a:lstStyle/>
          <a:p>
            <a:pPr algn="ctr"/>
            <a:r>
              <a:rPr lang="en-US" sz="2200" dirty="0">
                <a:latin typeface="+mn-lt"/>
              </a:rPr>
              <a:t>Mrs. Swift has long been a summer resident of West Falmouth. In 1904 she and her husband built a large home on Main street. Granite for the foundation and architectural decorations </a:t>
            </a:r>
            <a:r>
              <a:rPr lang="en-US" sz="2200" dirty="0" smtClean="0">
                <a:latin typeface="+mn-lt"/>
              </a:rPr>
              <a:t>were taken </a:t>
            </a:r>
            <a:r>
              <a:rPr lang="en-US" sz="2200" dirty="0">
                <a:latin typeface="+mn-lt"/>
              </a:rPr>
              <a:t>from the West Falmouth hills.</a:t>
            </a:r>
            <a:br>
              <a:rPr lang="en-US" sz="2200" dirty="0">
                <a:latin typeface="+mn-lt"/>
              </a:rPr>
            </a:br>
            <a:r>
              <a:rPr lang="en-US" sz="2200" dirty="0">
                <a:latin typeface="+mn-lt"/>
              </a:rPr>
              <a:t/>
            </a:r>
            <a:br>
              <a:rPr lang="en-US" sz="2200" dirty="0">
                <a:latin typeface="+mn-lt"/>
              </a:rPr>
            </a:br>
            <a:r>
              <a:rPr lang="en-US" sz="2200" dirty="0">
                <a:latin typeface="+mn-lt"/>
              </a:rPr>
              <a:t>Her nephew, Willard E. Swift, and his family still have a home in West Falmouth where they live part of the year. Mr. Swift is president of the American Envelope company in Worcester.</a:t>
            </a:r>
            <a:br>
              <a:rPr lang="en-US" sz="2200" dirty="0">
                <a:latin typeface="+mn-lt"/>
              </a:rPr>
            </a:br>
            <a:r>
              <a:rPr lang="en-US" sz="2200" dirty="0">
                <a:latin typeface="+mn-lt"/>
              </a:rPr>
              <a:t/>
            </a:r>
            <a:br>
              <a:rPr lang="en-US" sz="2200" dirty="0">
                <a:latin typeface="+mn-lt"/>
              </a:rPr>
            </a:br>
            <a:r>
              <a:rPr lang="en-US" sz="2200" dirty="0">
                <a:latin typeface="+mn-lt"/>
              </a:rPr>
              <a:t>Mrs. Swift was born in North Dartmouth on November 16, 1846. She was the daughter of Isaac R. and Phoebe Rushmore Gifford. She was educated at the District School and at </a:t>
            </a:r>
            <a:r>
              <a:rPr lang="en-US" sz="2200" b="1" dirty="0">
                <a:solidFill>
                  <a:srgbClr val="0070C0"/>
                </a:solidFill>
                <a:latin typeface="+mn-lt"/>
              </a:rPr>
              <a:t>Moses Brown School in Providence, R.I. (at that time school was coeducational and called "Friends School"). She served as a member of the Committee of the New England Yearly Meeting of Friends in charge of this school from June 1898 until the time of her decease</a:t>
            </a:r>
            <a:r>
              <a:rPr lang="en-US" sz="2200" dirty="0" smtClean="0">
                <a:solidFill>
                  <a:srgbClr val="0070C0"/>
                </a:solidFill>
                <a:latin typeface="+mn-lt"/>
              </a:rPr>
              <a:t>.</a:t>
            </a:r>
            <a:endParaRPr lang="en-US" sz="2200" dirty="0">
              <a:latin typeface="+mn-lt"/>
            </a:endParaRPr>
          </a:p>
        </p:txBody>
      </p:sp>
    </p:spTree>
    <p:extLst>
      <p:ext uri="{BB962C8B-B14F-4D97-AF65-F5344CB8AC3E}">
        <p14:creationId xmlns:p14="http://schemas.microsoft.com/office/powerpoint/2010/main" val="3875119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 y="685800"/>
            <a:ext cx="8503920" cy="5509200"/>
          </a:xfrm>
          <a:prstGeom prst="rect">
            <a:avLst/>
          </a:prstGeom>
        </p:spPr>
        <p:txBody>
          <a:bodyPr wrap="square">
            <a:spAutoFit/>
          </a:bodyPr>
          <a:lstStyle/>
          <a:p>
            <a:pPr algn="ctr"/>
            <a:r>
              <a:rPr lang="en-US" sz="2200" dirty="0">
                <a:latin typeface="+mn-lt"/>
              </a:rPr>
              <a:t>On December 26, 1872, she was married in Friends Meeting House at Smiths Mills (near New Bedford) to D. Wheeler Swift, formerly of West Falmouth, who came to Worcester, as a pioneer in the envelope industry in 1864. He died June 10, </a:t>
            </a:r>
            <a:r>
              <a:rPr lang="en-US" sz="2200" dirty="0" smtClean="0">
                <a:latin typeface="+mn-lt"/>
              </a:rPr>
              <a:t>1910.</a:t>
            </a:r>
          </a:p>
          <a:p>
            <a:pPr algn="ctr"/>
            <a:r>
              <a:rPr lang="en-US" sz="2200" dirty="0">
                <a:latin typeface="+mn-lt"/>
              </a:rPr>
              <a:t/>
            </a:r>
            <a:br>
              <a:rPr lang="en-US" sz="2200" dirty="0">
                <a:latin typeface="+mn-lt"/>
              </a:rPr>
            </a:br>
            <a:r>
              <a:rPr lang="en-US" sz="2200" b="1" dirty="0">
                <a:solidFill>
                  <a:srgbClr val="0070C0"/>
                </a:solidFill>
                <a:latin typeface="+mn-lt"/>
              </a:rPr>
              <a:t>Both her father and mother came from long lines of New England Quaker parentage. Her father </a:t>
            </a:r>
            <a:r>
              <a:rPr lang="en-US" sz="2200" b="1" dirty="0" smtClean="0">
                <a:solidFill>
                  <a:srgbClr val="0070C0"/>
                </a:solidFill>
                <a:latin typeface="+mn-lt"/>
              </a:rPr>
              <a:t>died at 91. Her mother lived </a:t>
            </a:r>
            <a:r>
              <a:rPr lang="en-US" sz="2200" b="1" dirty="0">
                <a:solidFill>
                  <a:srgbClr val="0070C0"/>
                </a:solidFill>
                <a:latin typeface="+mn-lt"/>
              </a:rPr>
              <a:t>to be over one hundred years old.</a:t>
            </a:r>
            <a:r>
              <a:rPr lang="en-US" sz="2200" dirty="0">
                <a:latin typeface="+mn-lt"/>
              </a:rPr>
              <a:t> </a:t>
            </a:r>
            <a:r>
              <a:rPr lang="en-US" sz="2200" dirty="0" smtClean="0">
                <a:latin typeface="+mn-lt"/>
              </a:rPr>
              <a:t> The </a:t>
            </a:r>
            <a:r>
              <a:rPr lang="en-US" sz="2200" dirty="0">
                <a:latin typeface="+mn-lt"/>
              </a:rPr>
              <a:t>Gifford family (her father's people) were substantially interested for many years in </a:t>
            </a:r>
            <a:r>
              <a:rPr lang="en-US" sz="2200" dirty="0" smtClean="0">
                <a:latin typeface="+mn-lt"/>
              </a:rPr>
              <a:t>the shipping and </a:t>
            </a:r>
            <a:r>
              <a:rPr lang="en-US" sz="2200" dirty="0">
                <a:latin typeface="+mn-lt"/>
              </a:rPr>
              <a:t>whaling industry, and her father and his brother William were owners </a:t>
            </a:r>
            <a:r>
              <a:rPr lang="en-US" sz="2200" dirty="0" smtClean="0">
                <a:latin typeface="+mn-lt"/>
              </a:rPr>
              <a:t>of whale </a:t>
            </a:r>
            <a:r>
              <a:rPr lang="en-US" sz="2200" dirty="0">
                <a:latin typeface="+mn-lt"/>
              </a:rPr>
              <a:t>ships of New Bedford. This industry suffered severely during the War of 1812 when British cruisers took a heavy toll of New England whaling interests. Later, at the time of the Civil War, ships fitted out in British ports preyed upon the </a:t>
            </a:r>
            <a:r>
              <a:rPr lang="en-US" sz="2200" dirty="0" err="1">
                <a:latin typeface="+mn-lt"/>
              </a:rPr>
              <a:t>whalemen</a:t>
            </a:r>
            <a:r>
              <a:rPr lang="en-US" sz="2200" dirty="0">
                <a:latin typeface="+mn-lt"/>
              </a:rPr>
              <a:t> of New Bedford; Nantucket, and other New England ports. </a:t>
            </a:r>
            <a:br>
              <a:rPr lang="en-US" sz="2200" dirty="0">
                <a:latin typeface="+mn-lt"/>
              </a:rPr>
            </a:br>
            <a:endParaRPr lang="en-US" sz="2200" dirty="0">
              <a:latin typeface="+mn-lt"/>
            </a:endParaRPr>
          </a:p>
        </p:txBody>
      </p:sp>
    </p:spTree>
    <p:extLst>
      <p:ext uri="{BB962C8B-B14F-4D97-AF65-F5344CB8AC3E}">
        <p14:creationId xmlns:p14="http://schemas.microsoft.com/office/powerpoint/2010/main" val="4015295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305800" cy="5847755"/>
          </a:xfrm>
          <a:prstGeom prst="rect">
            <a:avLst/>
          </a:prstGeom>
        </p:spPr>
        <p:txBody>
          <a:bodyPr wrap="square">
            <a:spAutoFit/>
          </a:bodyPr>
          <a:lstStyle/>
          <a:p>
            <a:pPr algn="ctr"/>
            <a:r>
              <a:rPr lang="en-US" sz="2200" dirty="0">
                <a:solidFill>
                  <a:schemeClr val="tx2">
                    <a:lumMod val="50000"/>
                  </a:schemeClr>
                </a:solidFill>
                <a:latin typeface="+mn-lt"/>
              </a:rPr>
              <a:t>Sarah Swift maintained the traditions of the many generations of her Quaker ancestors, </a:t>
            </a:r>
            <a:r>
              <a:rPr lang="en-US" sz="2200" b="1" dirty="0">
                <a:solidFill>
                  <a:srgbClr val="0070C0"/>
                </a:solidFill>
                <a:latin typeface="+mn-lt"/>
              </a:rPr>
              <a:t>taking through her life an active part in the work of the Society of Friends, both in United States and abroad</a:t>
            </a:r>
            <a:r>
              <a:rPr lang="en-US" sz="2200" dirty="0">
                <a:latin typeface="+mn-lt"/>
              </a:rPr>
              <a:t>. </a:t>
            </a:r>
            <a:r>
              <a:rPr lang="en-US" sz="2200" b="1" i="1" dirty="0">
                <a:solidFill>
                  <a:srgbClr val="0070C0"/>
                </a:solidFill>
                <a:latin typeface="+mn-lt"/>
              </a:rPr>
              <a:t>She maintained vigorously throughout her long life the traditions of the Quakers against war as a means of settling international differences,</a:t>
            </a:r>
            <a:r>
              <a:rPr lang="en-US" sz="2200" i="1" dirty="0">
                <a:solidFill>
                  <a:schemeClr val="tx2">
                    <a:lumMod val="50000"/>
                  </a:schemeClr>
                </a:solidFill>
                <a:latin typeface="+mn-lt"/>
              </a:rPr>
              <a:t> </a:t>
            </a:r>
            <a:r>
              <a:rPr lang="en-US" sz="2200" b="1" i="1" dirty="0">
                <a:solidFill>
                  <a:srgbClr val="0070C0"/>
                </a:solidFill>
                <a:latin typeface="+mn-lt"/>
              </a:rPr>
              <a:t>believing that if a fraction of the effort and resources drained by war could be devoted to the cause of international conciliation and an endeavor to remove the causes of war, wars themselves would cease to exist.</a:t>
            </a:r>
            <a:r>
              <a:rPr lang="en-US" sz="2200" dirty="0">
                <a:solidFill>
                  <a:srgbClr val="0070C0"/>
                </a:solidFill>
                <a:latin typeface="+mn-lt"/>
              </a:rPr>
              <a:t> </a:t>
            </a:r>
            <a:endParaRPr lang="en-US" sz="2200" dirty="0" smtClean="0">
              <a:solidFill>
                <a:srgbClr val="0070C0"/>
              </a:solidFill>
              <a:latin typeface="+mn-lt"/>
            </a:endParaRPr>
          </a:p>
          <a:p>
            <a:pPr algn="ctr"/>
            <a:r>
              <a:rPr lang="en-US" sz="2200" dirty="0" smtClean="0">
                <a:latin typeface="+mn-lt"/>
              </a:rPr>
              <a:t>Sarah </a:t>
            </a:r>
            <a:r>
              <a:rPr lang="en-US" sz="2200" dirty="0">
                <a:latin typeface="+mn-lt"/>
              </a:rPr>
              <a:t>Swift was a member of Permanent Board of Yearly Meeting of Friends for New England, which is a part of the Five Years Meeting—the governing body of the Society of Friends of America. She was one of the Elders in the Worcester Friends Meeting and served on the Finance Committee, Cemetery Committee, Committee on General Care; at one time was Clerk of the Monthly Meeting; member of Building Committee for the present church, and contributed to the American Friends Service Committee</a:t>
            </a:r>
          </a:p>
        </p:txBody>
      </p:sp>
    </p:spTree>
    <p:extLst>
      <p:ext uri="{BB962C8B-B14F-4D97-AF65-F5344CB8AC3E}">
        <p14:creationId xmlns:p14="http://schemas.microsoft.com/office/powerpoint/2010/main" val="989885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839200" cy="6186309"/>
          </a:xfrm>
          <a:prstGeom prst="rect">
            <a:avLst/>
          </a:prstGeom>
        </p:spPr>
        <p:txBody>
          <a:bodyPr wrap="square">
            <a:spAutoFit/>
          </a:bodyPr>
          <a:lstStyle/>
          <a:p>
            <a:pPr algn="ctr"/>
            <a:r>
              <a:rPr lang="en-US" sz="2200" dirty="0">
                <a:latin typeface="+mn-lt"/>
              </a:rPr>
              <a:t>Her interests extended to educational work, in this country and in foreign lands. She was a benefactor of </a:t>
            </a:r>
            <a:r>
              <a:rPr lang="en-US" sz="2200" dirty="0" smtClean="0">
                <a:latin typeface="+mn-lt"/>
              </a:rPr>
              <a:t>educational </a:t>
            </a:r>
            <a:r>
              <a:rPr lang="en-US" sz="2200" dirty="0">
                <a:latin typeface="+mn-lt"/>
              </a:rPr>
              <a:t>institutions and many struggling young scholars and ministers preparing for their life work. </a:t>
            </a:r>
            <a:br>
              <a:rPr lang="en-US" sz="2200" dirty="0">
                <a:latin typeface="+mn-lt"/>
              </a:rPr>
            </a:br>
            <a:r>
              <a:rPr lang="en-US" sz="2200" dirty="0">
                <a:latin typeface="+mn-lt"/>
              </a:rPr>
              <a:t>For many years she was a substantial contributor to the educational and religious work of the </a:t>
            </a:r>
            <a:r>
              <a:rPr lang="en-US" sz="2200" b="1" dirty="0">
                <a:solidFill>
                  <a:srgbClr val="0070C0"/>
                </a:solidFill>
                <a:latin typeface="+mn-lt"/>
              </a:rPr>
              <a:t>Friends' Mission on the Island of Jamaica, B. W. I., and the Friends' Ramallah Mission School in Syria</a:t>
            </a:r>
            <a:r>
              <a:rPr lang="en-US" sz="2200" dirty="0">
                <a:solidFill>
                  <a:srgbClr val="0070C0"/>
                </a:solidFill>
                <a:latin typeface="+mn-lt"/>
              </a:rPr>
              <a:t>. </a:t>
            </a:r>
            <a:endParaRPr lang="en-US" sz="2200" dirty="0" smtClean="0">
              <a:solidFill>
                <a:srgbClr val="0070C0"/>
              </a:solidFill>
              <a:latin typeface="+mn-lt"/>
            </a:endParaRPr>
          </a:p>
          <a:p>
            <a:pPr algn="ctr"/>
            <a:r>
              <a:rPr lang="en-US" sz="2200" dirty="0" smtClean="0">
                <a:latin typeface="+mn-lt"/>
              </a:rPr>
              <a:t>Sarah </a:t>
            </a:r>
            <a:r>
              <a:rPr lang="en-US" sz="2200" dirty="0">
                <a:latin typeface="+mn-lt"/>
              </a:rPr>
              <a:t>Swift's gifts to, and Interests in this institution, supervised by the New England Friends' Yearly Meeting, have contributed immeasurably to </a:t>
            </a:r>
            <a:r>
              <a:rPr lang="en-US" sz="2200" dirty="0" smtClean="0">
                <a:latin typeface="+mn-lt"/>
              </a:rPr>
              <a:t>efficiency </a:t>
            </a:r>
            <a:r>
              <a:rPr lang="en-US" sz="2200" dirty="0">
                <a:latin typeface="+mn-lt"/>
              </a:rPr>
              <a:t>and </a:t>
            </a:r>
            <a:r>
              <a:rPr lang="en-US" sz="2200" dirty="0" smtClean="0">
                <a:latin typeface="+mn-lt"/>
              </a:rPr>
              <a:t>effectiveness</a:t>
            </a:r>
            <a:r>
              <a:rPr lang="en-US" sz="2200" dirty="0">
                <a:latin typeface="+mn-lt"/>
              </a:rPr>
              <a:t> </a:t>
            </a:r>
            <a:r>
              <a:rPr lang="en-US" sz="2200" dirty="0" smtClean="0">
                <a:latin typeface="+mn-lt"/>
              </a:rPr>
              <a:t>of the Mission schools.</a:t>
            </a:r>
            <a:r>
              <a:rPr lang="en-US" sz="2200" dirty="0">
                <a:latin typeface="+mn-lt"/>
              </a:rPr>
              <a:t/>
            </a:r>
            <a:br>
              <a:rPr lang="en-US" sz="2200" dirty="0">
                <a:latin typeface="+mn-lt"/>
              </a:rPr>
            </a:br>
            <a:r>
              <a:rPr lang="en-US" sz="2200" b="1" dirty="0">
                <a:solidFill>
                  <a:srgbClr val="0070C0"/>
                </a:solidFill>
                <a:latin typeface="+mn-lt"/>
              </a:rPr>
              <a:t>With it all, she realized the necessity and importance of maintaining efforts of welfare and charity in Worcester, the city where she had made her home</a:t>
            </a:r>
            <a:r>
              <a:rPr lang="en-US" sz="2200" dirty="0">
                <a:latin typeface="+mn-lt"/>
              </a:rPr>
              <a:t>. For many years she was a member of the Board of Directors of Worcester Children's Friend </a:t>
            </a:r>
            <a:r>
              <a:rPr lang="en-US" sz="2200" dirty="0" smtClean="0">
                <a:latin typeface="+mn-lt"/>
              </a:rPr>
              <a:t>Society</a:t>
            </a:r>
            <a:r>
              <a:rPr lang="en-US" sz="2200" dirty="0">
                <a:latin typeface="+mn-lt"/>
              </a:rPr>
              <a:t>. Many civic organizations were recipients of her generosity and her helpful deeds, almost without </a:t>
            </a:r>
            <a:r>
              <a:rPr lang="en-US" sz="2200" dirty="0" smtClean="0">
                <a:latin typeface="+mn-lt"/>
              </a:rPr>
              <a:t>number, </a:t>
            </a:r>
            <a:r>
              <a:rPr lang="en-US" sz="2200" dirty="0">
                <a:latin typeface="+mn-lt"/>
              </a:rPr>
              <a:t>were inconspicuously accomplished. </a:t>
            </a:r>
            <a:r>
              <a:rPr lang="en-US" sz="2200" b="1" dirty="0">
                <a:solidFill>
                  <a:srgbClr val="0070C0"/>
                </a:solidFill>
                <a:latin typeface="+mn-lt"/>
              </a:rPr>
              <a:t>Early in life she was imbued with the ideals of frugality and thrift, with a tendency approaching self-denial, feeling that by so doing others in heed might receive more. </a:t>
            </a:r>
            <a:endParaRPr lang="en-US" sz="2200" b="1" dirty="0" smtClean="0">
              <a:solidFill>
                <a:srgbClr val="0070C0"/>
              </a:solidFill>
              <a:latin typeface="+mn-lt"/>
            </a:endParaRPr>
          </a:p>
          <a:p>
            <a:pPr algn="ctr"/>
            <a:r>
              <a:rPr lang="en-US" sz="2200" b="1" dirty="0" smtClean="0">
                <a:solidFill>
                  <a:srgbClr val="0070C0"/>
                </a:solidFill>
                <a:latin typeface="+mn-lt"/>
              </a:rPr>
              <a:t>Her </a:t>
            </a:r>
            <a:r>
              <a:rPr lang="en-US" sz="2200" b="1" dirty="0">
                <a:solidFill>
                  <a:srgbClr val="0070C0"/>
                </a:solidFill>
                <a:latin typeface="+mn-lt"/>
              </a:rPr>
              <a:t>joy was in helping others. </a:t>
            </a:r>
          </a:p>
        </p:txBody>
      </p:sp>
    </p:spTree>
    <p:extLst>
      <p:ext uri="{BB962C8B-B14F-4D97-AF65-F5344CB8AC3E}">
        <p14:creationId xmlns:p14="http://schemas.microsoft.com/office/powerpoint/2010/main" val="1733414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143000"/>
            <a:ext cx="6858000" cy="3570208"/>
          </a:xfrm>
          <a:prstGeom prst="rect">
            <a:avLst/>
          </a:prstGeom>
        </p:spPr>
        <p:txBody>
          <a:bodyPr wrap="square">
            <a:spAutoFit/>
          </a:bodyPr>
          <a:lstStyle/>
          <a:p>
            <a:pPr algn="ctr">
              <a:spcBef>
                <a:spcPts val="600"/>
              </a:spcBef>
              <a:spcAft>
                <a:spcPts val="600"/>
              </a:spcAft>
            </a:pPr>
            <a:r>
              <a:rPr lang="en-US" sz="2400" b="1" i="1" dirty="0">
                <a:solidFill>
                  <a:srgbClr val="0070C0"/>
                </a:solidFill>
                <a:latin typeface="+mn-lt"/>
              </a:rPr>
              <a:t>It has been well said that some lives, between the beginning and the end, consist mainly of length; others are of greater breadth although the length may be less. Her life, happily, was one of unusual length and breadth as well, and the hundreds who came within the space of its length and breadth were made happier and more useful and effective as a result of her interest. </a:t>
            </a:r>
            <a:r>
              <a:rPr lang="en-US" sz="2400" b="1" i="1" dirty="0" smtClean="0">
                <a:solidFill>
                  <a:srgbClr val="0070C0"/>
                </a:solidFill>
                <a:latin typeface="+mn-lt"/>
              </a:rPr>
              <a:t>*</a:t>
            </a:r>
          </a:p>
          <a:p>
            <a:pPr algn="ctr">
              <a:spcBef>
                <a:spcPts val="600"/>
              </a:spcBef>
              <a:spcAft>
                <a:spcPts val="600"/>
              </a:spcAft>
            </a:pPr>
            <a:r>
              <a:rPr lang="en-US" sz="2400" i="1" dirty="0" smtClean="0">
                <a:solidFill>
                  <a:schemeClr val="tx2">
                    <a:lumMod val="50000"/>
                  </a:schemeClr>
                </a:solidFill>
                <a:latin typeface="+mn-lt"/>
              </a:rPr>
              <a:t>*Falmouth Enterprise, November 27, 1842</a:t>
            </a:r>
            <a:endParaRPr lang="en-US" sz="2400" i="1" dirty="0">
              <a:solidFill>
                <a:schemeClr val="tx2">
                  <a:lumMod val="50000"/>
                </a:schemeClr>
              </a:solidFill>
              <a:latin typeface="+mn-lt"/>
            </a:endParaRPr>
          </a:p>
        </p:txBody>
      </p:sp>
    </p:spTree>
    <p:extLst>
      <p:ext uri="{BB962C8B-B14F-4D97-AF65-F5344CB8AC3E}">
        <p14:creationId xmlns:p14="http://schemas.microsoft.com/office/powerpoint/2010/main" val="1146401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lvoo_000\Downloads\IMG_72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199015"/>
            <a:ext cx="8839200" cy="6430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5717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G:\SWIFT FAMILY\Abby Grant Swift Mendenh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01783"/>
            <a:ext cx="5791200" cy="5999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228600"/>
            <a:ext cx="2743200" cy="6524863"/>
          </a:xfrm>
          <a:prstGeom prst="rect">
            <a:avLst/>
          </a:prstGeom>
          <a:noFill/>
        </p:spPr>
        <p:txBody>
          <a:bodyPr wrap="square" rtlCol="0">
            <a:spAutoFit/>
          </a:bodyPr>
          <a:lstStyle/>
          <a:p>
            <a:pPr algn="ctr"/>
            <a:r>
              <a:rPr lang="en-US" sz="2200" dirty="0" smtClean="0">
                <a:latin typeface="Franklin Gothic Book" panose="020B0503020102020204" pitchFamily="34" charset="0"/>
              </a:rPr>
              <a:t>Abby Swift</a:t>
            </a:r>
          </a:p>
          <a:p>
            <a:pPr algn="ctr"/>
            <a:r>
              <a:rPr lang="en-US" sz="2200" dirty="0" smtClean="0">
                <a:latin typeface="Franklin Gothic Book" panose="020B0503020102020204" pitchFamily="34" charset="0"/>
              </a:rPr>
              <a:t>Mendenhall b.1832 was the</a:t>
            </a:r>
          </a:p>
          <a:p>
            <a:pPr algn="ctr"/>
            <a:r>
              <a:rPr lang="en-US" sz="2200" dirty="0">
                <a:latin typeface="Franklin Gothic Book" panose="020B0503020102020204" pitchFamily="34" charset="0"/>
              </a:rPr>
              <a:t>d</a:t>
            </a:r>
            <a:r>
              <a:rPr lang="en-US" sz="2200" dirty="0" smtClean="0">
                <a:latin typeface="Franklin Gothic Book" panose="020B0503020102020204" pitchFamily="34" charset="0"/>
              </a:rPr>
              <a:t>aughter of Silas Swift, sea captain (b.1795) and Chloe Bowerman Swift (b.1796).</a:t>
            </a:r>
          </a:p>
          <a:p>
            <a:pPr algn="ctr"/>
            <a:r>
              <a:rPr lang="en-US" sz="2200" dirty="0" smtClean="0">
                <a:latin typeface="Franklin Gothic Book" panose="020B0503020102020204" pitchFamily="34" charset="0"/>
              </a:rPr>
              <a:t>Siblings include</a:t>
            </a:r>
          </a:p>
          <a:p>
            <a:pPr algn="ctr"/>
            <a:r>
              <a:rPr lang="en-US" sz="2200" dirty="0" smtClean="0">
                <a:latin typeface="Franklin Gothic Book" panose="020B0503020102020204" pitchFamily="34" charset="0"/>
              </a:rPr>
              <a:t>Rhoda Bowerman Swift (b.1818), Phebe A. Swift (b.1821),</a:t>
            </a:r>
          </a:p>
          <a:p>
            <a:pPr algn="ctr"/>
            <a:r>
              <a:rPr lang="en-US" sz="2200" dirty="0" smtClean="0">
                <a:latin typeface="Franklin Gothic Book" panose="020B0503020102020204" pitchFamily="34" charset="0"/>
              </a:rPr>
              <a:t>Harriet G. Swift Green (b.1825) and</a:t>
            </a:r>
          </a:p>
          <a:p>
            <a:pPr algn="ctr"/>
            <a:r>
              <a:rPr lang="en-US" sz="2200" dirty="0" smtClean="0">
                <a:latin typeface="Franklin Gothic Book" panose="020B0503020102020204" pitchFamily="34" charset="0"/>
              </a:rPr>
              <a:t>Sarah C. Swift (b.1829).</a:t>
            </a:r>
          </a:p>
          <a:p>
            <a:pPr algn="ctr"/>
            <a:r>
              <a:rPr lang="en-US" sz="2200" dirty="0" smtClean="0">
                <a:latin typeface="Franklin Gothic Book" panose="020B0503020102020204" pitchFamily="34" charset="0"/>
              </a:rPr>
              <a:t>She donated the land for the West Falmouth Library.</a:t>
            </a:r>
            <a:endParaRPr lang="en-US" sz="2200" dirty="0">
              <a:latin typeface="Franklin Gothic Book" panose="020B0503020102020204"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SWIFT FAMILY\Abby deeds the library, no dancing.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33" t="21777" r="3834" b="13556"/>
          <a:stretch/>
        </p:blipFill>
        <p:spPr bwMode="auto">
          <a:xfrm>
            <a:off x="-12464" y="0"/>
            <a:ext cx="9156464"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8305800" cy="5909310"/>
          </a:xfrm>
          <a:prstGeom prst="rect">
            <a:avLst/>
          </a:prstGeom>
        </p:spPr>
        <p:txBody>
          <a:bodyPr wrap="square">
            <a:spAutoFit/>
          </a:bodyPr>
          <a:lstStyle/>
          <a:p>
            <a:pPr algn="ctr"/>
            <a:r>
              <a:rPr lang="en-US" sz="2400" b="1" i="1" dirty="0" smtClean="0">
                <a:solidFill>
                  <a:schemeClr val="tx2">
                    <a:lumMod val="50000"/>
                  </a:schemeClr>
                </a:solidFill>
                <a:latin typeface="Franklin Gothic Book" panose="020B0503020102020204" pitchFamily="34" charset="0"/>
              </a:rPr>
              <a:t>Abby G. </a:t>
            </a:r>
            <a:r>
              <a:rPr lang="en-US" sz="2400" b="1" i="1" dirty="0" smtClean="0">
                <a:solidFill>
                  <a:schemeClr val="tx2">
                    <a:lumMod val="50000"/>
                  </a:schemeClr>
                </a:solidFill>
                <a:latin typeface="Franklin Gothic Book" panose="020B0503020102020204" pitchFamily="34" charset="0"/>
              </a:rPr>
              <a:t>Mendenhall</a:t>
            </a:r>
          </a:p>
          <a:p>
            <a:pPr algn="ctr"/>
            <a:r>
              <a:rPr lang="en-US" sz="2400" i="1" dirty="0" smtClean="0">
                <a:solidFill>
                  <a:schemeClr val="tx2">
                    <a:lumMod val="50000"/>
                  </a:schemeClr>
                </a:solidFill>
                <a:latin typeface="Franklin Gothic Book" panose="020B0503020102020204" pitchFamily="34" charset="0"/>
              </a:rPr>
              <a:t>(from a published biography on the findagrave.com site)</a:t>
            </a:r>
            <a:endParaRPr lang="en-US" sz="2400" i="1" dirty="0" smtClean="0">
              <a:solidFill>
                <a:schemeClr val="tx2">
                  <a:lumMod val="50000"/>
                </a:schemeClr>
              </a:solidFill>
              <a:latin typeface="Franklin Gothic Book" panose="020B0503020102020204" pitchFamily="34" charset="0"/>
            </a:endParaRPr>
          </a:p>
          <a:p>
            <a:pPr algn="ctr"/>
            <a:r>
              <a:rPr lang="en-US" sz="2200" dirty="0" smtClean="0">
                <a:latin typeface="Franklin Gothic Book" panose="020B0503020102020204" pitchFamily="34" charset="0"/>
              </a:rPr>
              <a:t>Abby </a:t>
            </a:r>
            <a:r>
              <a:rPr lang="en-US" sz="2200" dirty="0">
                <a:latin typeface="Franklin Gothic Book" panose="020B0503020102020204" pitchFamily="34" charset="0"/>
              </a:rPr>
              <a:t>G. was the daughter of Captain Silas Swift, a merchant sailor of West Falmouth, and was born Aug. 19, 1832. </a:t>
            </a:r>
            <a:r>
              <a:rPr lang="en-US" sz="2200" b="1" dirty="0">
                <a:solidFill>
                  <a:srgbClr val="0070C0"/>
                </a:solidFill>
                <a:latin typeface="Franklin Gothic Book" panose="020B0503020102020204" pitchFamily="34" charset="0"/>
              </a:rPr>
              <a:t>She was descended from a long line of Quaker sailors who had always been connected with the charitable associations of the Society of Friends</a:t>
            </a:r>
            <a:r>
              <a:rPr lang="en-US" sz="2200" dirty="0">
                <a:latin typeface="Franklin Gothic Book" panose="020B0503020102020204" pitchFamily="34" charset="0"/>
              </a:rPr>
              <a:t>. </a:t>
            </a:r>
            <a:endParaRPr lang="en-US" sz="2200" dirty="0" smtClean="0">
              <a:latin typeface="Franklin Gothic Book" panose="020B0503020102020204" pitchFamily="34" charset="0"/>
            </a:endParaRPr>
          </a:p>
          <a:p>
            <a:pPr algn="ctr"/>
            <a:endParaRPr lang="en-US" sz="2200" dirty="0" smtClean="0">
              <a:latin typeface="Franklin Gothic Book" panose="020B0503020102020204" pitchFamily="34" charset="0"/>
            </a:endParaRPr>
          </a:p>
          <a:p>
            <a:pPr algn="ctr"/>
            <a:r>
              <a:rPr lang="en-US" sz="2200" dirty="0" smtClean="0">
                <a:latin typeface="Franklin Gothic Book" panose="020B0503020102020204" pitchFamily="34" charset="0"/>
              </a:rPr>
              <a:t>She </a:t>
            </a:r>
            <a:r>
              <a:rPr lang="en-US" sz="2200" dirty="0">
                <a:latin typeface="Franklin Gothic Book" panose="020B0503020102020204" pitchFamily="34" charset="0"/>
              </a:rPr>
              <a:t>was married to R. J. Mendenhall of North Carolina, Feb. 11th, 1858, and in April the young couple came to Minneapolis. </a:t>
            </a:r>
            <a:r>
              <a:rPr lang="en-US" sz="2200" b="1" dirty="0">
                <a:solidFill>
                  <a:srgbClr val="0070C0"/>
                </a:solidFill>
                <a:latin typeface="Franklin Gothic Book" panose="020B0503020102020204" pitchFamily="34" charset="0"/>
              </a:rPr>
              <a:t>From the pioneer days Mrs. Mendenhall has always been a friend to those needing help, and her interest and influence is seen today in the charitable institutions of the city, </a:t>
            </a:r>
            <a:endParaRPr lang="en-US" sz="2200" b="1" dirty="0" smtClean="0">
              <a:solidFill>
                <a:srgbClr val="0070C0"/>
              </a:solidFill>
              <a:latin typeface="Franklin Gothic Book" panose="020B0503020102020204" pitchFamily="34" charset="0"/>
            </a:endParaRPr>
          </a:p>
          <a:p>
            <a:pPr algn="ctr"/>
            <a:endParaRPr lang="en-US" sz="2200" b="1" dirty="0" smtClean="0">
              <a:solidFill>
                <a:srgbClr val="0070C0"/>
              </a:solidFill>
              <a:latin typeface="Franklin Gothic Book" panose="020B0503020102020204" pitchFamily="34" charset="0"/>
            </a:endParaRPr>
          </a:p>
          <a:p>
            <a:pPr algn="ctr"/>
            <a:r>
              <a:rPr lang="en-US" sz="2200" b="1" dirty="0" smtClean="0">
                <a:solidFill>
                  <a:srgbClr val="0070C0"/>
                </a:solidFill>
                <a:latin typeface="Franklin Gothic Book" panose="020B0503020102020204" pitchFamily="34" charset="0"/>
              </a:rPr>
              <a:t>She </a:t>
            </a:r>
            <a:r>
              <a:rPr lang="en-US" sz="2200" b="1" dirty="0">
                <a:solidFill>
                  <a:srgbClr val="0070C0"/>
                </a:solidFill>
                <a:latin typeface="Franklin Gothic Book" panose="020B0503020102020204" pitchFamily="34" charset="0"/>
              </a:rPr>
              <a:t>was one of the four women who were instrumental in the organization of Bethany Home </a:t>
            </a:r>
            <a:r>
              <a:rPr lang="en-US" sz="2200" dirty="0">
                <a:latin typeface="Franklin Gothic Book" panose="020B0503020102020204" pitchFamily="34" charset="0"/>
              </a:rPr>
              <a:t>and its work has always been very near her heart. She served as treasurer for twenty-three years, and for one term acted as secretary. </a:t>
            </a:r>
          </a:p>
        </p:txBody>
      </p:sp>
    </p:spTree>
    <p:extLst>
      <p:ext uri="{BB962C8B-B14F-4D97-AF65-F5344CB8AC3E}">
        <p14:creationId xmlns:p14="http://schemas.microsoft.com/office/powerpoint/2010/main" val="11016746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838200"/>
            <a:ext cx="8229600" cy="5509200"/>
          </a:xfrm>
          <a:prstGeom prst="rect">
            <a:avLst/>
          </a:prstGeom>
        </p:spPr>
        <p:txBody>
          <a:bodyPr wrap="square">
            <a:spAutoFit/>
          </a:bodyPr>
          <a:lstStyle/>
          <a:p>
            <a:pPr algn="ctr"/>
            <a:r>
              <a:rPr lang="en-US" sz="2200" dirty="0">
                <a:latin typeface="Franklin Gothic Book" panose="020B0503020102020204" pitchFamily="34" charset="0"/>
              </a:rPr>
              <a:t>She was also prominently identified with the Northwestern Hospital, and was a member of the board of directors for thirteen years and for six years held the office of vice president. </a:t>
            </a:r>
            <a:endParaRPr lang="en-US" sz="2200" dirty="0" smtClean="0">
              <a:latin typeface="Franklin Gothic Book" panose="020B0503020102020204" pitchFamily="34" charset="0"/>
            </a:endParaRPr>
          </a:p>
          <a:p>
            <a:pPr algn="ctr"/>
            <a:endParaRPr lang="en-US" sz="2200" dirty="0" smtClean="0">
              <a:latin typeface="Franklin Gothic Book" panose="020B0503020102020204" pitchFamily="34" charset="0"/>
            </a:endParaRPr>
          </a:p>
          <a:p>
            <a:pPr algn="ctr"/>
            <a:r>
              <a:rPr lang="en-US" sz="2200" b="1" dirty="0" smtClean="0">
                <a:solidFill>
                  <a:srgbClr val="0070C0"/>
                </a:solidFill>
                <a:latin typeface="Franklin Gothic Book" panose="020B0503020102020204" pitchFamily="34" charset="0"/>
              </a:rPr>
              <a:t>The </a:t>
            </a:r>
            <a:r>
              <a:rPr lang="en-US" sz="2200" b="1" dirty="0">
                <a:solidFill>
                  <a:srgbClr val="0070C0"/>
                </a:solidFill>
                <a:latin typeface="Franklin Gothic Book" panose="020B0503020102020204" pitchFamily="34" charset="0"/>
              </a:rPr>
              <a:t>Friends' Society of Minneapolis counted her as one of its efficient members and she represented it at the national meetings an several occasions</a:t>
            </a:r>
            <a:r>
              <a:rPr lang="en-US" sz="2200" b="1" dirty="0" smtClean="0">
                <a:solidFill>
                  <a:srgbClr val="0070C0"/>
                </a:solidFill>
                <a:latin typeface="Franklin Gothic Book" panose="020B0503020102020204" pitchFamily="34" charset="0"/>
              </a:rPr>
              <a:t>.</a:t>
            </a:r>
          </a:p>
          <a:p>
            <a:pPr algn="ctr"/>
            <a:r>
              <a:rPr lang="en-US" sz="2200" b="1" dirty="0">
                <a:solidFill>
                  <a:srgbClr val="0070C0"/>
                </a:solidFill>
                <a:latin typeface="Franklin Gothic Book" panose="020B0503020102020204" pitchFamily="34" charset="0"/>
              </a:rPr>
              <a:t>Without children of her own, Mrs. Mendenhall became by sympathy and choice mother to the unfortunate. Many of these have been inmates of her own family, from which they have gone to illustrate in their own households the virtues of Christian motherhood</a:t>
            </a:r>
            <a:r>
              <a:rPr lang="en-US" sz="2200" b="1" dirty="0" smtClean="0">
                <a:solidFill>
                  <a:srgbClr val="0070C0"/>
                </a:solidFill>
                <a:latin typeface="Franklin Gothic Book" panose="020B0503020102020204" pitchFamily="34" charset="0"/>
              </a:rPr>
              <a:t>.</a:t>
            </a:r>
          </a:p>
          <a:p>
            <a:pPr algn="ctr"/>
            <a:r>
              <a:rPr lang="en-US" sz="2200" dirty="0">
                <a:solidFill>
                  <a:srgbClr val="0070C0"/>
                </a:solidFill>
                <a:latin typeface="Franklin Gothic Book" panose="020B0503020102020204" pitchFamily="34" charset="0"/>
              </a:rPr>
              <a:t/>
            </a:r>
            <a:br>
              <a:rPr lang="en-US" sz="2200" dirty="0">
                <a:solidFill>
                  <a:srgbClr val="0070C0"/>
                </a:solidFill>
                <a:latin typeface="Franklin Gothic Book" panose="020B0503020102020204" pitchFamily="34" charset="0"/>
              </a:rPr>
            </a:br>
            <a:r>
              <a:rPr lang="en-US" sz="2200" dirty="0">
                <a:latin typeface="Franklin Gothic Book" panose="020B0503020102020204" pitchFamily="34" charset="0"/>
              </a:rPr>
              <a:t>Mrs. Mendenhall's mother, Mrs. Chloe Swift, was a member </a:t>
            </a:r>
            <a:r>
              <a:rPr lang="en-US" sz="2200" dirty="0" smtClean="0">
                <a:latin typeface="Franklin Gothic Book" panose="020B0503020102020204" pitchFamily="34" charset="0"/>
              </a:rPr>
              <a:t>            of </a:t>
            </a:r>
            <a:r>
              <a:rPr lang="en-US" sz="2200" dirty="0">
                <a:latin typeface="Franklin Gothic Book" panose="020B0503020102020204" pitchFamily="34" charset="0"/>
              </a:rPr>
              <a:t>her family in Minneapolis until her death in 1891, at the age of </a:t>
            </a:r>
            <a:r>
              <a:rPr lang="en-US" sz="2200" dirty="0" smtClean="0">
                <a:latin typeface="Franklin Gothic Book" panose="020B0503020102020204" pitchFamily="34" charset="0"/>
              </a:rPr>
              <a:t>ninety-five.</a:t>
            </a:r>
            <a:r>
              <a:rPr lang="en-US" sz="2200" dirty="0">
                <a:latin typeface="Franklin Gothic Book" panose="020B0503020102020204" pitchFamily="34" charset="0"/>
              </a:rPr>
              <a:t> </a:t>
            </a:r>
            <a:r>
              <a:rPr lang="en-US" sz="2200" dirty="0" smtClean="0">
                <a:latin typeface="Franklin Gothic Book" panose="020B0503020102020204" pitchFamily="34" charset="0"/>
              </a:rPr>
              <a:t>Mrs</a:t>
            </a:r>
            <a:r>
              <a:rPr lang="en-US" sz="2200" dirty="0">
                <a:latin typeface="Franklin Gothic Book" panose="020B0503020102020204" pitchFamily="34" charset="0"/>
              </a:rPr>
              <a:t>. Mendenhall died at her home in Minneapolis January 11, 1900</a:t>
            </a:r>
            <a:r>
              <a:rPr lang="en-US" sz="2200" dirty="0" smtClean="0">
                <a:latin typeface="Franklin Gothic Book" panose="020B0503020102020204" pitchFamily="34" charset="0"/>
              </a:rPr>
              <a:t>.</a:t>
            </a:r>
            <a:endParaRPr lang="en-US" sz="2200" dirty="0">
              <a:latin typeface="Franklin Gothic Book" panose="020B0503020102020204" pitchFamily="34" charset="0"/>
            </a:endParaRPr>
          </a:p>
        </p:txBody>
      </p:sp>
    </p:spTree>
    <p:extLst>
      <p:ext uri="{BB962C8B-B14F-4D97-AF65-F5344CB8AC3E}">
        <p14:creationId xmlns:p14="http://schemas.microsoft.com/office/powerpoint/2010/main" val="703572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lvoo_000\Downloads\IMG_72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609600"/>
            <a:ext cx="5435600" cy="1107996"/>
          </a:xfrm>
          <a:prstGeom prst="rect">
            <a:avLst/>
          </a:prstGeom>
          <a:noFill/>
        </p:spPr>
        <p:txBody>
          <a:bodyPr wrap="square" rtlCol="0">
            <a:spAutoFit/>
          </a:bodyPr>
          <a:lstStyle/>
          <a:p>
            <a:r>
              <a:rPr lang="en-US" sz="2200" b="1" dirty="0" smtClean="0">
                <a:latin typeface="+mn-lt"/>
              </a:rPr>
              <a:t>Historic View of the Blacksmith Shop on</a:t>
            </a:r>
          </a:p>
          <a:p>
            <a:r>
              <a:rPr lang="en-US" sz="2200" b="1" dirty="0" smtClean="0">
                <a:latin typeface="+mn-lt"/>
              </a:rPr>
              <a:t>Blacksmith Shop Road </a:t>
            </a:r>
            <a:endParaRPr lang="en-US" sz="2200" b="1" dirty="0" smtClean="0">
              <a:latin typeface="+mn-lt"/>
            </a:endParaRPr>
          </a:p>
          <a:p>
            <a:r>
              <a:rPr lang="en-US" sz="2200" b="1" dirty="0" smtClean="0">
                <a:latin typeface="+mn-lt"/>
              </a:rPr>
              <a:t>Photograph </a:t>
            </a:r>
            <a:r>
              <a:rPr lang="en-US" sz="2200" b="1" dirty="0" smtClean="0">
                <a:latin typeface="+mn-lt"/>
              </a:rPr>
              <a:t>ca.1897 by H.G</a:t>
            </a:r>
            <a:r>
              <a:rPr lang="en-US" sz="2200" b="1" dirty="0" smtClean="0">
                <a:latin typeface="+mn-lt"/>
              </a:rPr>
              <a:t>. </a:t>
            </a:r>
            <a:r>
              <a:rPr lang="en-US" sz="2200" b="1" dirty="0" err="1" smtClean="0">
                <a:latin typeface="+mn-lt"/>
              </a:rPr>
              <a:t>Curless</a:t>
            </a:r>
            <a:endParaRPr lang="en-US" sz="2200" b="1" dirty="0">
              <a:latin typeface="+mn-lt"/>
            </a:endParaRPr>
          </a:p>
        </p:txBody>
      </p:sp>
    </p:spTree>
    <p:extLst>
      <p:ext uri="{BB962C8B-B14F-4D97-AF65-F5344CB8AC3E}">
        <p14:creationId xmlns:p14="http://schemas.microsoft.com/office/powerpoint/2010/main" val="4004324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G:\SWIFT FAMILY\Bethany House babi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80" y="152400"/>
            <a:ext cx="7856838"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799" y="3383280"/>
            <a:ext cx="8381999" cy="3262432"/>
          </a:xfrm>
          <a:prstGeom prst="rect">
            <a:avLst/>
          </a:prstGeom>
          <a:noFill/>
        </p:spPr>
        <p:txBody>
          <a:bodyPr wrap="square" rtlCol="0">
            <a:spAutoFit/>
          </a:bodyPr>
          <a:lstStyle/>
          <a:p>
            <a:pPr algn="ctr"/>
            <a:r>
              <a:rPr lang="en-US" sz="2200" dirty="0" smtClean="0">
                <a:latin typeface="+mn-lt"/>
              </a:rPr>
              <a:t>A Headline in the Minneapolis Tribune, date ? </a:t>
            </a:r>
            <a:r>
              <a:rPr lang="en-US" sz="2200" dirty="0">
                <a:latin typeface="+mn-lt"/>
              </a:rPr>
              <a:t>“Giving a Square Deal to the Babies Who “Have No Right to Be Born”.” </a:t>
            </a:r>
            <a:r>
              <a:rPr lang="en-US" sz="2200" i="1" dirty="0">
                <a:latin typeface="+mn-lt"/>
              </a:rPr>
              <a:t>The Minneapolis Sunday Tribune</a:t>
            </a:r>
            <a:r>
              <a:rPr lang="en-US" sz="2200" dirty="0">
                <a:latin typeface="+mn-lt"/>
              </a:rPr>
              <a:t>, May 15, 1921. </a:t>
            </a:r>
            <a:r>
              <a:rPr lang="en-US" sz="2200" dirty="0" smtClean="0">
                <a:latin typeface="+mn-lt"/>
              </a:rPr>
              <a:t>(A Special Archival Report)</a:t>
            </a:r>
          </a:p>
          <a:p>
            <a:pPr algn="ctr"/>
            <a:r>
              <a:rPr lang="en-US" sz="2000" dirty="0">
                <a:latin typeface="+mn-lt"/>
              </a:rPr>
              <a:t>Mendenhall, Abby G. “Bethany Home for Unwed Mothers.” The Quaker Writing. Accessed February </a:t>
            </a:r>
            <a:r>
              <a:rPr lang="en-US" sz="2000" dirty="0" smtClean="0">
                <a:latin typeface="+mn-lt"/>
              </a:rPr>
              <a:t>27, 2019</a:t>
            </a:r>
            <a:r>
              <a:rPr lang="en-US" sz="2000" dirty="0">
                <a:latin typeface="+mn-lt"/>
              </a:rPr>
              <a:t>. </a:t>
            </a:r>
            <a:r>
              <a:rPr lang="en-US" sz="2000" dirty="0" smtClean="0">
                <a:latin typeface="+mn-lt"/>
              </a:rPr>
              <a:t> </a:t>
            </a:r>
            <a:r>
              <a:rPr lang="en-US" sz="2000" dirty="0" smtClean="0">
                <a:latin typeface="+mn-lt"/>
                <a:hlinkClick r:id="rId3"/>
              </a:rPr>
              <a:t>http</a:t>
            </a:r>
            <a:r>
              <a:rPr lang="en-US" sz="2000" dirty="0">
                <a:latin typeface="+mn-lt"/>
                <a:hlinkClick r:id="rId3"/>
              </a:rPr>
              <a:t>://www.qhpress.org/quakerpages/qwhp/bethany.htm</a:t>
            </a:r>
            <a:r>
              <a:rPr lang="en-US" sz="2000" dirty="0">
                <a:latin typeface="+mn-lt"/>
              </a:rPr>
              <a:t>. </a:t>
            </a:r>
          </a:p>
          <a:p>
            <a:pPr algn="ctr"/>
            <a:r>
              <a:rPr lang="en-US" sz="2000" dirty="0">
                <a:latin typeface="+mn-lt"/>
              </a:rPr>
              <a:t>Perlman, </a:t>
            </a:r>
            <a:r>
              <a:rPr lang="en-US" sz="2000" dirty="0" err="1">
                <a:latin typeface="+mn-lt"/>
              </a:rPr>
              <a:t>Tamatha</a:t>
            </a:r>
            <a:r>
              <a:rPr lang="en-US" sz="2000" dirty="0">
                <a:latin typeface="+mn-lt"/>
              </a:rPr>
              <a:t>. “Where Are the Men Who Make These Girls What They Are?” The </a:t>
            </a:r>
            <a:r>
              <a:rPr lang="en-US" sz="2000" dirty="0" err="1">
                <a:latin typeface="+mn-lt"/>
              </a:rPr>
              <a:t>Historyapolis</a:t>
            </a:r>
            <a:r>
              <a:rPr lang="en-US" sz="2000" dirty="0">
                <a:latin typeface="+mn-lt"/>
              </a:rPr>
              <a:t> Project. March 11, 2014. Accessed March 6, 2019. </a:t>
            </a:r>
            <a:r>
              <a:rPr lang="en-US" sz="2000" dirty="0">
                <a:latin typeface="+mn-lt"/>
                <a:hlinkClick r:id="rId4"/>
              </a:rPr>
              <a:t>http://historyapolis.com/blog/2014/03/11/where-are-the-men-who-make-these-girls-what-they-are/</a:t>
            </a:r>
            <a:r>
              <a:rPr lang="en-US" sz="2000" dirty="0">
                <a:latin typeface="+mn-lt"/>
              </a:rPr>
              <a:t>. </a:t>
            </a:r>
          </a:p>
        </p:txBody>
      </p:sp>
    </p:spTree>
    <p:extLst>
      <p:ext uri="{BB962C8B-B14F-4D97-AF65-F5344CB8AC3E}">
        <p14:creationId xmlns:p14="http://schemas.microsoft.com/office/powerpoint/2010/main" val="30891861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763000" cy="6524863"/>
          </a:xfrm>
          <a:prstGeom prst="rect">
            <a:avLst/>
          </a:prstGeom>
        </p:spPr>
        <p:txBody>
          <a:bodyPr wrap="square">
            <a:spAutoFit/>
          </a:bodyPr>
          <a:lstStyle/>
          <a:p>
            <a:pPr algn="ctr"/>
            <a:r>
              <a:rPr lang="en-US" sz="2200" b="1" dirty="0">
                <a:solidFill>
                  <a:srgbClr val="0070C0"/>
                </a:solidFill>
                <a:latin typeface="+mn-lt"/>
              </a:rPr>
              <a:t>The Bethany Home: Fighting for the “Fallen”</a:t>
            </a:r>
            <a:r>
              <a:rPr lang="en-US" sz="2200" dirty="0">
                <a:solidFill>
                  <a:srgbClr val="0070C0"/>
                </a:solidFill>
                <a:latin typeface="+mn-lt"/>
              </a:rPr>
              <a:t>.—</a:t>
            </a:r>
            <a:r>
              <a:rPr lang="en-US" sz="2200" dirty="0">
                <a:latin typeface="+mn-lt"/>
              </a:rPr>
              <a:t>from the </a:t>
            </a:r>
            <a:r>
              <a:rPr lang="en-US" sz="2200" dirty="0" smtClean="0">
                <a:latin typeface="+mn-lt"/>
              </a:rPr>
              <a:t>Hennepin </a:t>
            </a:r>
            <a:r>
              <a:rPr lang="en-US" sz="2200" dirty="0">
                <a:latin typeface="+mn-lt"/>
              </a:rPr>
              <a:t>History </a:t>
            </a:r>
            <a:r>
              <a:rPr lang="en-US" sz="2200" dirty="0" smtClean="0">
                <a:latin typeface="+mn-lt"/>
              </a:rPr>
              <a:t>Museum </a:t>
            </a:r>
            <a:r>
              <a:rPr lang="en-US" sz="2200" b="1" i="1" dirty="0" smtClean="0">
                <a:solidFill>
                  <a:schemeClr val="tx2">
                    <a:lumMod val="50000"/>
                  </a:schemeClr>
                </a:solidFill>
                <a:latin typeface="+mn-lt"/>
              </a:rPr>
              <a:t>(no date; probably late 1800s-Abby died in 1900)</a:t>
            </a:r>
            <a:endParaRPr lang="en-US" sz="2200" b="1" i="1" dirty="0">
              <a:solidFill>
                <a:schemeClr val="tx2">
                  <a:lumMod val="50000"/>
                </a:schemeClr>
              </a:solidFill>
              <a:latin typeface="+mn-lt"/>
            </a:endParaRPr>
          </a:p>
          <a:p>
            <a:pPr algn="ctr"/>
            <a:r>
              <a:rPr lang="en-US" sz="2200" dirty="0">
                <a:latin typeface="+mn-lt"/>
              </a:rPr>
              <a:t>In celebration of International Women’s Month it seems appropriate to explore one of the many untold stories surrounding the women of Hennepin County. </a:t>
            </a:r>
            <a:r>
              <a:rPr lang="en-US" sz="2200" b="1" dirty="0">
                <a:solidFill>
                  <a:srgbClr val="0070C0"/>
                </a:solidFill>
                <a:latin typeface="+mn-lt"/>
              </a:rPr>
              <a:t>Being a woman, much less a mother, in the late 19th and early 20th centuries was no easy feat. Women were confined to the private sphere and expected to be homemakers who reared the children</a:t>
            </a:r>
            <a:r>
              <a:rPr lang="en-US" sz="2200" dirty="0">
                <a:latin typeface="+mn-lt"/>
              </a:rPr>
              <a:t>. However, all too often, </a:t>
            </a:r>
            <a:r>
              <a:rPr lang="en-US" sz="2200" b="1" dirty="0">
                <a:solidFill>
                  <a:srgbClr val="0070C0"/>
                </a:solidFill>
                <a:latin typeface="+mn-lt"/>
              </a:rPr>
              <a:t>this idyllic vision of family-life created harmful stereotypes and devastating consequences for women who became pregnant out of wedlock</a:t>
            </a:r>
            <a:r>
              <a:rPr lang="en-US" sz="2200" dirty="0">
                <a:solidFill>
                  <a:srgbClr val="0070C0"/>
                </a:solidFill>
                <a:latin typeface="+mn-lt"/>
              </a:rPr>
              <a:t>. </a:t>
            </a:r>
            <a:r>
              <a:rPr lang="en-US" sz="2200" dirty="0">
                <a:latin typeface="+mn-lt"/>
              </a:rPr>
              <a:t>These mothers were shunned and at times completely exiled from their communities and families. In the 19th century they were called “fallen women.” Under Christian religious doctrine, it was believed these women had fallen from grace after losing their purity and would not enter heaven. This stigma perpetuated the myth that the female sex was promiscuous and </a:t>
            </a:r>
            <a:r>
              <a:rPr lang="en-US" sz="2200" dirty="0" smtClean="0">
                <a:latin typeface="+mn-lt"/>
              </a:rPr>
              <a:t>untrustworthy.. </a:t>
            </a:r>
            <a:r>
              <a:rPr lang="en-US" sz="2200" b="1" dirty="0">
                <a:solidFill>
                  <a:srgbClr val="0070C0"/>
                </a:solidFill>
                <a:latin typeface="+mn-lt"/>
              </a:rPr>
              <a:t>This often led to incidents of domestic abuse and the separation of mothers from their children so they would not “corrupt” them. However, during this dark period of women’s history, some women in positions of power and privilege took a stand.  </a:t>
            </a:r>
          </a:p>
        </p:txBody>
      </p:sp>
    </p:spTree>
    <p:extLst>
      <p:ext uri="{BB962C8B-B14F-4D97-AF65-F5344CB8AC3E}">
        <p14:creationId xmlns:p14="http://schemas.microsoft.com/office/powerpoint/2010/main" val="42436822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29483"/>
            <a:ext cx="8686800" cy="5847755"/>
          </a:xfrm>
          <a:prstGeom prst="rect">
            <a:avLst/>
          </a:prstGeom>
        </p:spPr>
        <p:txBody>
          <a:bodyPr wrap="square">
            <a:spAutoFit/>
          </a:bodyPr>
          <a:lstStyle/>
          <a:p>
            <a:pPr algn="ctr"/>
            <a:r>
              <a:rPr lang="en-US" sz="2200" dirty="0">
                <a:latin typeface="Franklin Gothic Book" panose="020B0503020102020204" pitchFamily="34" charset="0"/>
              </a:rPr>
              <a:t>In July 1876, in Minneapolis, a small group of upper-class women, known as the Sisterhood of the Bethany, a Quaker religious society, joined together to establish the </a:t>
            </a:r>
            <a:r>
              <a:rPr lang="en-US" sz="2200" b="1" dirty="0">
                <a:solidFill>
                  <a:srgbClr val="0070C0"/>
                </a:solidFill>
                <a:latin typeface="Franklin Gothic Book" panose="020B0503020102020204" pitchFamily="34" charset="0"/>
              </a:rPr>
              <a:t>Bethany Home for Fallen Women, with the hope of giving unwed mothers a second chance</a:t>
            </a:r>
            <a:r>
              <a:rPr lang="en-US" sz="2200" dirty="0">
                <a:solidFill>
                  <a:srgbClr val="0070C0"/>
                </a:solidFill>
                <a:latin typeface="Franklin Gothic Book" panose="020B0503020102020204" pitchFamily="34" charset="0"/>
              </a:rPr>
              <a:t>. </a:t>
            </a:r>
            <a:endParaRPr lang="en-US" sz="2200" dirty="0" smtClean="0">
              <a:solidFill>
                <a:srgbClr val="0070C0"/>
              </a:solidFill>
              <a:latin typeface="Franklin Gothic Book" panose="020B0503020102020204" pitchFamily="34" charset="0"/>
            </a:endParaRPr>
          </a:p>
          <a:p>
            <a:pPr algn="ctr"/>
            <a:endParaRPr lang="en-US" sz="2200" dirty="0">
              <a:solidFill>
                <a:srgbClr val="0070C0"/>
              </a:solidFill>
              <a:latin typeface="Franklin Gothic Book" panose="020B0503020102020204" pitchFamily="34" charset="0"/>
            </a:endParaRPr>
          </a:p>
          <a:p>
            <a:pPr algn="ctr"/>
            <a:r>
              <a:rPr lang="en-US" sz="2200" dirty="0">
                <a:latin typeface="Franklin Gothic Book" panose="020B0503020102020204" pitchFamily="34" charset="0"/>
              </a:rPr>
              <a:t>(Abigail Grant Swift Mendenhall and Charlotte Van Cleve </a:t>
            </a:r>
            <a:r>
              <a:rPr lang="en-US" sz="2200" dirty="0" smtClean="0">
                <a:latin typeface="Franklin Gothic Book" panose="020B0503020102020204" pitchFamily="34" charset="0"/>
              </a:rPr>
              <a:t>were founders</a:t>
            </a:r>
            <a:r>
              <a:rPr lang="en-US" sz="2200" dirty="0">
                <a:latin typeface="Franklin Gothic Book" panose="020B0503020102020204" pitchFamily="34" charset="0"/>
              </a:rPr>
              <a:t>)</a:t>
            </a:r>
          </a:p>
          <a:p>
            <a:pPr algn="ctr"/>
            <a:r>
              <a:rPr lang="en-US" sz="2200" dirty="0">
                <a:latin typeface="Franklin Gothic Book" panose="020B0503020102020204" pitchFamily="34" charset="0"/>
              </a:rPr>
              <a:t>Abigail Grant Swift was born on August 19, 1832, in West Falmouth, Massachusetts. As the daughter of a highly-regarded father, Capt. Silas Swift, she received a fairly comprehensive education, a privilege not offered to most girls at the time. </a:t>
            </a:r>
            <a:r>
              <a:rPr lang="en-US" sz="2200" b="1" dirty="0">
                <a:solidFill>
                  <a:srgbClr val="0070C0"/>
                </a:solidFill>
                <a:latin typeface="Franklin Gothic Book" panose="020B0503020102020204" pitchFamily="34" charset="0"/>
              </a:rPr>
              <a:t>On February 11, 1858, Abby married Richard </a:t>
            </a:r>
            <a:r>
              <a:rPr lang="en-US" sz="2200" b="1" dirty="0" err="1">
                <a:solidFill>
                  <a:srgbClr val="0070C0"/>
                </a:solidFill>
                <a:latin typeface="Franklin Gothic Book" panose="020B0503020102020204" pitchFamily="34" charset="0"/>
              </a:rPr>
              <a:t>Junius</a:t>
            </a:r>
            <a:r>
              <a:rPr lang="en-US" sz="2200" b="1" dirty="0">
                <a:solidFill>
                  <a:srgbClr val="0070C0"/>
                </a:solidFill>
                <a:latin typeface="Franklin Gothic Book" panose="020B0503020102020204" pitchFamily="34" charset="0"/>
              </a:rPr>
              <a:t> Mendenhall, a wealthy plantation owner from South Carolina.</a:t>
            </a:r>
            <a:r>
              <a:rPr lang="en-US" sz="2200" dirty="0">
                <a:latin typeface="Franklin Gothic Book" panose="020B0503020102020204" pitchFamily="34" charset="0"/>
              </a:rPr>
              <a:t> The newlywed couple moved to Minneapolis, arriving on April 25, 1858. Abby recounts her daily life and activist work in her diary, now kept in the archives at Hennepin History Museum, </a:t>
            </a:r>
            <a:r>
              <a:rPr lang="en-US" sz="2200" dirty="0" smtClean="0">
                <a:latin typeface="Franklin Gothic Book" panose="020B0503020102020204" pitchFamily="34" charset="0"/>
              </a:rPr>
              <a:t>(a copy is also available in the West Falmouth Library archives) which</a:t>
            </a:r>
            <a:r>
              <a:rPr lang="en-US" sz="2200" dirty="0">
                <a:latin typeface="Franklin Gothic Book" panose="020B0503020102020204" pitchFamily="34" charset="0"/>
              </a:rPr>
              <a:t> dates from her first arrival in Minneapolis until her death in 1900. Abby acted as the first treasurer of the Bethany Home, serving in her role for 23 years. </a:t>
            </a:r>
          </a:p>
        </p:txBody>
      </p:sp>
    </p:spTree>
    <p:extLst>
      <p:ext uri="{BB962C8B-B14F-4D97-AF65-F5344CB8AC3E}">
        <p14:creationId xmlns:p14="http://schemas.microsoft.com/office/powerpoint/2010/main" val="39431580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 y="152400"/>
            <a:ext cx="8534400" cy="6524863"/>
          </a:xfrm>
          <a:prstGeom prst="rect">
            <a:avLst/>
          </a:prstGeom>
        </p:spPr>
        <p:txBody>
          <a:bodyPr wrap="square">
            <a:spAutoFit/>
          </a:bodyPr>
          <a:lstStyle/>
          <a:p>
            <a:pPr algn="ctr"/>
            <a:r>
              <a:rPr lang="en-US" sz="2200" dirty="0">
                <a:latin typeface="+mn-lt"/>
              </a:rPr>
              <a:t>The first mention of the Bethany Home in Abby’s diary is on July 24, 1876. She writes, “Went to St. Paul to find a matron for our Bethany Home (</a:t>
            </a:r>
            <a:r>
              <a:rPr lang="en-US" sz="2200" dirty="0" err="1">
                <a:latin typeface="+mn-lt"/>
              </a:rPr>
              <a:t>Magdelene</a:t>
            </a:r>
            <a:r>
              <a:rPr lang="en-US" sz="2200" dirty="0">
                <a:latin typeface="+mn-lt"/>
              </a:rPr>
              <a:t> work) as it is now. Did not succeed.” This pattern of employment and financial troubles plagued the early years of the Bethany Home. In these formative years Abby and Charlotte made great sacrifices in their personal lives which culminated in the official incorporation of the Bethany Home on March 21, 1879, exactly 140 years ago during this 2019 International Women’s Month.  </a:t>
            </a:r>
          </a:p>
          <a:p>
            <a:pPr algn="ctr"/>
            <a:r>
              <a:rPr lang="en-US" sz="2200" b="1" dirty="0">
                <a:solidFill>
                  <a:srgbClr val="0070C0"/>
                </a:solidFill>
                <a:latin typeface="+mn-lt"/>
              </a:rPr>
              <a:t>The basic premise of the Bethany Home was to help women who had become pregnant out of wedlock, whether through sex work or by failed relationships</a:t>
            </a:r>
            <a:r>
              <a:rPr lang="en-US" sz="2200" dirty="0">
                <a:latin typeface="+mn-lt"/>
              </a:rPr>
              <a:t>. Upon entering the home, they signed a contract for a year and agreed to obey the house rules, although there was no security and the “inmates” could leave if they so choose. </a:t>
            </a:r>
            <a:r>
              <a:rPr lang="en-US" sz="2200" b="1" dirty="0">
                <a:solidFill>
                  <a:srgbClr val="0070C0"/>
                </a:solidFill>
                <a:latin typeface="+mn-lt"/>
              </a:rPr>
              <a:t>Once their infants were born, every mother was given the choice to keep their child with assistance from staff at the home for the next three to four months or to place their child up for adoption. Most women entered the home under aliases to protect their identities wither from disapproving families or male superiors seeking to return them to prostitution.   </a:t>
            </a:r>
          </a:p>
        </p:txBody>
      </p:sp>
    </p:spTree>
    <p:extLst>
      <p:ext uri="{BB962C8B-B14F-4D97-AF65-F5344CB8AC3E}">
        <p14:creationId xmlns:p14="http://schemas.microsoft.com/office/powerpoint/2010/main" val="29066051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31088"/>
            <a:ext cx="8534400" cy="6555641"/>
          </a:xfrm>
          <a:prstGeom prst="rect">
            <a:avLst/>
          </a:prstGeom>
        </p:spPr>
        <p:txBody>
          <a:bodyPr wrap="square">
            <a:spAutoFit/>
          </a:bodyPr>
          <a:lstStyle/>
          <a:p>
            <a:pPr algn="ctr"/>
            <a:r>
              <a:rPr lang="en-US" sz="2000" dirty="0">
                <a:latin typeface="+mn-lt"/>
              </a:rPr>
              <a:t>Over the next decade, the Bethany Home became a pillar of the women’s community of Minneapolis. </a:t>
            </a:r>
            <a:r>
              <a:rPr lang="en-US" sz="2000" b="1" dirty="0">
                <a:solidFill>
                  <a:srgbClr val="0070C0"/>
                </a:solidFill>
                <a:latin typeface="+mn-lt"/>
              </a:rPr>
              <a:t>Charlotte Van Cleve and Abby Mendenhall began targeting the powerful men running the sex industry, rather than blaming the young women who had been coerced into the profession</a:t>
            </a:r>
            <a:r>
              <a:rPr lang="en-US" sz="2000" dirty="0">
                <a:latin typeface="+mn-lt"/>
              </a:rPr>
              <a:t>. Once, when interviewed by a newspaper regarding the integrity of the “fallen women,” </a:t>
            </a:r>
            <a:r>
              <a:rPr lang="en-US" sz="2000" b="1" dirty="0">
                <a:solidFill>
                  <a:srgbClr val="0070C0"/>
                </a:solidFill>
                <a:latin typeface="+mn-lt"/>
              </a:rPr>
              <a:t>Charlotte memorably remarked, “Where are the men who make these girls what they are?</a:t>
            </a:r>
            <a:r>
              <a:rPr lang="en-US" sz="2000" dirty="0">
                <a:solidFill>
                  <a:srgbClr val="0070C0"/>
                </a:solidFill>
                <a:latin typeface="+mn-lt"/>
              </a:rPr>
              <a:t> </a:t>
            </a:r>
            <a:r>
              <a:rPr lang="en-US" sz="2000" dirty="0" smtClean="0">
                <a:solidFill>
                  <a:srgbClr val="0070C0"/>
                </a:solidFill>
                <a:latin typeface="+mn-lt"/>
              </a:rPr>
              <a:t> </a:t>
            </a:r>
            <a:r>
              <a:rPr lang="en-US" sz="2000" dirty="0" smtClean="0">
                <a:latin typeface="+mn-lt"/>
              </a:rPr>
              <a:t>Go </a:t>
            </a:r>
            <a:r>
              <a:rPr lang="en-US" sz="2000" dirty="0">
                <a:latin typeface="+mn-lt"/>
              </a:rPr>
              <a:t>find them in our business marts, drawing rooms, and churches…Men are getting rich on the toil and tears of famishing women and children.” </a:t>
            </a:r>
            <a:r>
              <a:rPr lang="en-US" sz="2000" b="1" dirty="0">
                <a:solidFill>
                  <a:srgbClr val="0070C0"/>
                </a:solidFill>
                <a:latin typeface="+mn-lt"/>
              </a:rPr>
              <a:t>With the mindset of targeting the source of illegitimate births, Charlotte and Abby took advantage of the already established laws and turned them in their favor.  </a:t>
            </a:r>
          </a:p>
          <a:p>
            <a:pPr algn="ctr"/>
            <a:r>
              <a:rPr lang="en-US" sz="2000" i="1" dirty="0">
                <a:latin typeface="+mn-lt"/>
              </a:rPr>
              <a:t>In the 1880s, the City of Minneapolis enacted fines against known houses of prostitution and brothels within city limits. This meant that these locales had to pay monthly fines to the city to continue operation. </a:t>
            </a:r>
            <a:r>
              <a:rPr lang="en-US" sz="2000" b="1" i="1" dirty="0">
                <a:solidFill>
                  <a:srgbClr val="0070C0"/>
                </a:solidFill>
                <a:latin typeface="+mn-lt"/>
              </a:rPr>
              <a:t>With money always being in short supply at the Bethany Home, the women set about to turn the tables on the stigma of “fallen women.” Charlotte and Abby convinced the city to give them two-thirds of the monthly collected fines to help fund the Bethany Home, directly supporting the women who were victims of the industry</a:t>
            </a:r>
            <a:r>
              <a:rPr lang="en-US" sz="2000" b="1" dirty="0">
                <a:solidFill>
                  <a:srgbClr val="0070C0"/>
                </a:solidFill>
                <a:latin typeface="+mn-lt"/>
              </a:rPr>
              <a:t>.</a:t>
            </a:r>
            <a:r>
              <a:rPr lang="en-US" sz="2000" b="1" dirty="0">
                <a:solidFill>
                  <a:schemeClr val="tx2">
                    <a:lumMod val="50000"/>
                  </a:schemeClr>
                </a:solidFill>
                <a:latin typeface="+mn-lt"/>
              </a:rPr>
              <a:t> </a:t>
            </a:r>
            <a:r>
              <a:rPr lang="en-US" sz="2000" dirty="0">
                <a:latin typeface="+mn-lt"/>
              </a:rPr>
              <a:t>With a solid budgetary plan and a persuasive argument, the women were victorious and acquired funding for years to come </a:t>
            </a:r>
            <a:r>
              <a:rPr lang="en-US" sz="2000" b="1" dirty="0">
                <a:solidFill>
                  <a:srgbClr val="0070C0"/>
                </a:solidFill>
                <a:latin typeface="+mn-lt"/>
              </a:rPr>
              <a:t>much to the dismay of some of the male council members.  </a:t>
            </a:r>
          </a:p>
        </p:txBody>
      </p:sp>
    </p:spTree>
    <p:extLst>
      <p:ext uri="{BB962C8B-B14F-4D97-AF65-F5344CB8AC3E}">
        <p14:creationId xmlns:p14="http://schemas.microsoft.com/office/powerpoint/2010/main" val="25186622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7231"/>
          <p:cNvPicPr/>
          <p:nvPr/>
        </p:nvPicPr>
        <p:blipFill>
          <a:blip r:embed="rId2">
            <a:extLst>
              <a:ext uri="{28A0092B-C50C-407E-A947-70E740481C1C}">
                <a14:useLocalDpi xmlns:a14="http://schemas.microsoft.com/office/drawing/2010/main" val="0"/>
              </a:ext>
            </a:extLst>
          </a:blip>
          <a:srcRect l="17273" t="21317" r="17673" b="14659"/>
          <a:stretch>
            <a:fillRect/>
          </a:stretch>
        </p:blipFill>
        <p:spPr bwMode="auto">
          <a:xfrm>
            <a:off x="762000" y="228601"/>
            <a:ext cx="7848601" cy="4876800"/>
          </a:xfrm>
          <a:prstGeom prst="rect">
            <a:avLst/>
          </a:prstGeom>
          <a:noFill/>
          <a:ln>
            <a:noFill/>
          </a:ln>
          <a:effectLst>
            <a:glow rad="127000">
              <a:schemeClr val="accent1">
                <a:alpha val="40000"/>
              </a:schemeClr>
            </a:glow>
            <a:outerShdw blurRad="50800" dist="50800" sx="1000" sy="1000" algn="ctr" rotWithShape="0">
              <a:srgbClr val="000000"/>
            </a:outerShdw>
            <a:reflection endPos="0" dir="5400000" sy="-100000" algn="bl" rotWithShape="0"/>
          </a:effectLst>
        </p:spPr>
      </p:pic>
      <p:sp>
        <p:nvSpPr>
          <p:cNvPr id="3" name="TextBox 2"/>
          <p:cNvSpPr txBox="1"/>
          <p:nvPr/>
        </p:nvSpPr>
        <p:spPr>
          <a:xfrm>
            <a:off x="152400" y="5182850"/>
            <a:ext cx="8839200" cy="1446550"/>
          </a:xfrm>
          <a:prstGeom prst="rect">
            <a:avLst/>
          </a:prstGeom>
          <a:noFill/>
        </p:spPr>
        <p:txBody>
          <a:bodyPr wrap="square" rtlCol="0">
            <a:spAutoFit/>
          </a:bodyPr>
          <a:lstStyle/>
          <a:p>
            <a:pPr algn="ctr"/>
            <a:r>
              <a:rPr lang="en-US" sz="2200" dirty="0" smtClean="0">
                <a:latin typeface="+mn-lt"/>
              </a:rPr>
              <a:t>The Emerson House in 1908. Today, the campus includes the Emerson House Cottage where those same services that Abby G. Swift Mendenhall felt were so important in 1880 are offered to young single mothers </a:t>
            </a:r>
          </a:p>
          <a:p>
            <a:pPr algn="ctr"/>
            <a:r>
              <a:rPr lang="en-US" sz="2200" dirty="0" smtClean="0">
                <a:latin typeface="+mn-lt"/>
              </a:rPr>
              <a:t>who need help caring for and supporting a family.</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81000"/>
            <a:ext cx="8686800" cy="5847755"/>
          </a:xfrm>
          <a:prstGeom prst="rect">
            <a:avLst/>
          </a:prstGeom>
        </p:spPr>
        <p:txBody>
          <a:bodyPr wrap="square">
            <a:spAutoFit/>
          </a:bodyPr>
          <a:lstStyle/>
          <a:p>
            <a:pPr algn="ctr"/>
            <a:r>
              <a:rPr lang="en-US" sz="2200" dirty="0" smtClean="0">
                <a:latin typeface="+mn-lt"/>
              </a:rPr>
              <a:t>The Emerson House Cottage</a:t>
            </a:r>
          </a:p>
          <a:p>
            <a:pPr algn="ctr"/>
            <a:r>
              <a:rPr lang="en-US" sz="2200" dirty="0" smtClean="0">
                <a:latin typeface="+mn-lt"/>
              </a:rPr>
              <a:t>Pregnant </a:t>
            </a:r>
            <a:r>
              <a:rPr lang="en-US" sz="2200" dirty="0">
                <a:latin typeface="+mn-lt"/>
              </a:rPr>
              <a:t>women and mothers with infants reside in a home adjacent to the Main House. </a:t>
            </a:r>
            <a:r>
              <a:rPr lang="en-US" sz="2200" dirty="0" smtClean="0">
                <a:latin typeface="+mn-lt"/>
              </a:rPr>
              <a:t>Child </a:t>
            </a:r>
            <a:r>
              <a:rPr lang="en-US" sz="2200" dirty="0">
                <a:latin typeface="+mn-lt"/>
              </a:rPr>
              <a:t>care is provided to allow women to attend groups and recreational activities. </a:t>
            </a:r>
            <a:r>
              <a:rPr lang="en-US" sz="2200" dirty="0" smtClean="0">
                <a:latin typeface="+mn-lt"/>
              </a:rPr>
              <a:t>Case </a:t>
            </a:r>
            <a:r>
              <a:rPr lang="en-US" sz="2200" dirty="0">
                <a:latin typeface="+mn-lt"/>
              </a:rPr>
              <a:t>management and counseling staff ensure that you will get the prenatal care required for you and your baby.  Appointments can be made with local midwives, ob-gyn doctors, and pediatricians as soon as necessary</a:t>
            </a:r>
            <a:r>
              <a:rPr lang="en-US" sz="2200" dirty="0" smtClean="0">
                <a:latin typeface="+mn-lt"/>
              </a:rPr>
              <a:t>.</a:t>
            </a:r>
          </a:p>
          <a:p>
            <a:pPr algn="ctr"/>
            <a:r>
              <a:rPr lang="en-US" sz="2200" dirty="0">
                <a:latin typeface="+mn-lt"/>
              </a:rPr>
              <a:t>Lactation consultation is available to assist women about breast-feeding issues. </a:t>
            </a:r>
            <a:r>
              <a:rPr lang="en-US" sz="2200" dirty="0" smtClean="0">
                <a:latin typeface="+mn-lt"/>
              </a:rPr>
              <a:t>Counseling </a:t>
            </a:r>
            <a:r>
              <a:rPr lang="en-US" sz="2200" dirty="0">
                <a:latin typeface="+mn-lt"/>
              </a:rPr>
              <a:t>and medical staffs work together to insure an appropriate pace of activities. </a:t>
            </a:r>
            <a:r>
              <a:rPr lang="en-US" sz="2200" dirty="0" smtClean="0">
                <a:latin typeface="+mn-lt"/>
              </a:rPr>
              <a:t>Postpartum </a:t>
            </a:r>
            <a:r>
              <a:rPr lang="en-US" sz="2200" dirty="0">
                <a:latin typeface="+mn-lt"/>
              </a:rPr>
              <a:t>support groups and family planning services are available at the Faxon Women’s Center of Falmouth Hospital</a:t>
            </a:r>
            <a:r>
              <a:rPr lang="en-US" sz="2200" dirty="0" smtClean="0">
                <a:latin typeface="+mn-lt"/>
              </a:rPr>
              <a:t>.</a:t>
            </a:r>
            <a:r>
              <a:rPr lang="en-US" sz="2200" dirty="0">
                <a:latin typeface="+mn-lt"/>
              </a:rPr>
              <a:t> </a:t>
            </a:r>
            <a:endParaRPr lang="en-US" sz="2200" dirty="0" smtClean="0">
              <a:latin typeface="+mn-lt"/>
            </a:endParaRPr>
          </a:p>
          <a:p>
            <a:pPr algn="ctr"/>
            <a:r>
              <a:rPr lang="en-US" sz="2200" dirty="0" smtClean="0">
                <a:latin typeface="+mn-lt"/>
              </a:rPr>
              <a:t>Emerson </a:t>
            </a:r>
            <a:r>
              <a:rPr lang="en-US" sz="2200" dirty="0">
                <a:latin typeface="+mn-lt"/>
              </a:rPr>
              <a:t>House prioritizes the mother’s relationship with her </a:t>
            </a:r>
            <a:r>
              <a:rPr lang="en-US" sz="2200" dirty="0" smtClean="0">
                <a:latin typeface="+mn-lt"/>
              </a:rPr>
              <a:t>children.</a:t>
            </a:r>
            <a:r>
              <a:rPr lang="en-US" sz="2200" dirty="0">
                <a:latin typeface="+mn-lt"/>
              </a:rPr>
              <a:t> </a:t>
            </a:r>
            <a:r>
              <a:rPr lang="en-US" sz="2200" dirty="0" smtClean="0">
                <a:latin typeface="+mn-lt"/>
              </a:rPr>
              <a:t>The </a:t>
            </a:r>
            <a:r>
              <a:rPr lang="en-US" sz="2200" dirty="0">
                <a:latin typeface="+mn-lt"/>
              </a:rPr>
              <a:t>program will assist you in setting up visits with your other children. </a:t>
            </a:r>
            <a:r>
              <a:rPr lang="en-US" sz="2200" dirty="0" smtClean="0">
                <a:latin typeface="+mn-lt"/>
              </a:rPr>
              <a:t>This </a:t>
            </a:r>
            <a:r>
              <a:rPr lang="en-US" sz="2200" dirty="0">
                <a:latin typeface="+mn-lt"/>
              </a:rPr>
              <a:t>includes activity planning, dealing with separations, and maintaining the connection during the separation. </a:t>
            </a:r>
            <a:r>
              <a:rPr lang="en-US" sz="2200" dirty="0" smtClean="0">
                <a:latin typeface="+mn-lt"/>
              </a:rPr>
              <a:t>Emerson </a:t>
            </a:r>
            <a:r>
              <a:rPr lang="en-US" sz="2200" dirty="0">
                <a:latin typeface="+mn-lt"/>
              </a:rPr>
              <a:t>House works with DCF to arrange for reunification.</a:t>
            </a:r>
          </a:p>
        </p:txBody>
      </p:sp>
    </p:spTree>
    <p:extLst>
      <p:ext uri="{BB962C8B-B14F-4D97-AF65-F5344CB8AC3E}">
        <p14:creationId xmlns:p14="http://schemas.microsoft.com/office/powerpoint/2010/main" val="23056614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143000"/>
            <a:ext cx="6934200" cy="5262979"/>
          </a:xfrm>
          <a:prstGeom prst="rect">
            <a:avLst/>
          </a:prstGeom>
          <a:noFill/>
        </p:spPr>
        <p:txBody>
          <a:bodyPr wrap="square" rtlCol="0">
            <a:spAutoFit/>
          </a:bodyPr>
          <a:lstStyle/>
          <a:p>
            <a:pPr algn="ctr"/>
            <a:r>
              <a:rPr lang="en-US" sz="2400" dirty="0" smtClean="0">
                <a:latin typeface="+mn-lt"/>
              </a:rPr>
              <a:t>The Library and Quaker Meetinghouse researchers are attempting to solve a mystery concerning Benjamin Swift who was the first Swift to settle in West Falmouth. Unfortunately, as was the custom, families in the 1600s-1800s often passed down family names (sometimes in an organized fashion; but often haphazardly as well). We are trying to determine which of two Benjamin Swifts of Sandwich were the actual ancestor of the West Falmouth Swift families. If you have information to add or share, please contact Renee Voorhees, </a:t>
            </a:r>
          </a:p>
          <a:p>
            <a:pPr algn="ctr"/>
            <a:r>
              <a:rPr lang="en-US" sz="2400" dirty="0" smtClean="0">
                <a:latin typeface="+mn-lt"/>
              </a:rPr>
              <a:t>West Falmouth Library at:</a:t>
            </a:r>
            <a:endParaRPr lang="en-US" sz="2400" dirty="0" smtClean="0">
              <a:latin typeface="+mn-lt"/>
            </a:endParaRPr>
          </a:p>
          <a:p>
            <a:pPr algn="ctr"/>
            <a:r>
              <a:rPr lang="en-US" sz="2400" dirty="0" smtClean="0">
                <a:solidFill>
                  <a:srgbClr val="0070C0"/>
                </a:solidFill>
                <a:latin typeface="+mn-lt"/>
              </a:rPr>
              <a:t>rlvoorhees@clamsnet.org</a:t>
            </a:r>
          </a:p>
          <a:p>
            <a:pPr algn="ctr"/>
            <a:r>
              <a:rPr lang="en-US" sz="2400" i="1" dirty="0" smtClean="0">
                <a:latin typeface="+mn-lt"/>
              </a:rPr>
              <a:t>Thank you.</a:t>
            </a:r>
            <a:endParaRPr lang="en-US" sz="2400" i="1" dirty="0" smtClean="0">
              <a:latin typeface="+mn-lt"/>
            </a:endParaRPr>
          </a:p>
        </p:txBody>
      </p:sp>
    </p:spTree>
    <p:extLst>
      <p:ext uri="{BB962C8B-B14F-4D97-AF65-F5344CB8AC3E}">
        <p14:creationId xmlns:p14="http://schemas.microsoft.com/office/powerpoint/2010/main" val="19643942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8305800" cy="6124754"/>
          </a:xfrm>
          <a:prstGeom prst="rect">
            <a:avLst/>
          </a:prstGeom>
          <a:noFill/>
        </p:spPr>
        <p:txBody>
          <a:bodyPr wrap="square" rtlCol="0">
            <a:spAutoFit/>
          </a:bodyPr>
          <a:lstStyle/>
          <a:p>
            <a:pPr algn="ctr"/>
            <a:r>
              <a:rPr lang="en-US" sz="2400" dirty="0" smtClean="0">
                <a:solidFill>
                  <a:schemeClr val="accent2">
                    <a:lumMod val="50000"/>
                  </a:schemeClr>
                </a:solidFill>
                <a:latin typeface="Franklin Gothic Book" panose="020B0503020102020204" pitchFamily="34" charset="0"/>
              </a:rPr>
              <a:t>QUESTIONS, COMMENTS, INTRODUCTIONS</a:t>
            </a:r>
            <a:r>
              <a:rPr lang="en-US" sz="2400" dirty="0" smtClean="0">
                <a:solidFill>
                  <a:schemeClr val="accent2">
                    <a:lumMod val="50000"/>
                  </a:schemeClr>
                </a:solidFill>
                <a:latin typeface="Franklin Gothic Book" panose="020B0503020102020204" pitchFamily="34" charset="0"/>
              </a:rPr>
              <a:t>?</a:t>
            </a:r>
          </a:p>
          <a:p>
            <a:pPr algn="ctr"/>
            <a:r>
              <a:rPr lang="en-US" sz="2400" dirty="0" smtClean="0">
                <a:solidFill>
                  <a:schemeClr val="accent2">
                    <a:lumMod val="50000"/>
                  </a:schemeClr>
                </a:solidFill>
                <a:latin typeface="Franklin Gothic Book" panose="020B0503020102020204" pitchFamily="34" charset="0"/>
              </a:rPr>
              <a:t>To find slides and videos for all historical presentations visit the West Falmouth Library home page at:</a:t>
            </a:r>
            <a:endParaRPr lang="en-US" sz="2400" dirty="0" smtClean="0">
              <a:solidFill>
                <a:schemeClr val="accent2">
                  <a:lumMod val="50000"/>
                </a:schemeClr>
              </a:solidFill>
              <a:latin typeface="Franklin Gothic Book" panose="020B0503020102020204" pitchFamily="34" charset="0"/>
            </a:endParaRPr>
          </a:p>
          <a:p>
            <a:pPr algn="ctr"/>
            <a:r>
              <a:rPr lang="en-US" sz="2400" i="1" dirty="0" smtClean="0">
                <a:solidFill>
                  <a:srgbClr val="0070C0"/>
                </a:solidFill>
                <a:latin typeface="Franklin Gothic Book" panose="020B0503020102020204" pitchFamily="34" charset="0"/>
                <a:hlinkClick r:id="rId2"/>
              </a:rPr>
              <a:t>www.westfalmouthlibrary.org</a:t>
            </a:r>
            <a:endParaRPr lang="en-US" sz="2400" i="1" dirty="0" smtClean="0">
              <a:solidFill>
                <a:srgbClr val="0070C0"/>
              </a:solidFill>
              <a:latin typeface="Franklin Gothic Book" panose="020B0503020102020204" pitchFamily="34" charset="0"/>
            </a:endParaRPr>
          </a:p>
          <a:p>
            <a:pPr algn="ctr"/>
            <a:endParaRPr lang="en-US" sz="2400" i="1" dirty="0" smtClean="0">
              <a:solidFill>
                <a:srgbClr val="0070C0"/>
              </a:solidFill>
              <a:latin typeface="Franklin Gothic Book" panose="020B0503020102020204" pitchFamily="34" charset="0"/>
            </a:endParaRPr>
          </a:p>
          <a:p>
            <a:pPr algn="ctr"/>
            <a:endParaRPr lang="en-US" sz="2400" dirty="0">
              <a:latin typeface="Franklin Gothic Book" panose="020B0503020102020204" pitchFamily="34" charset="0"/>
            </a:endParaRPr>
          </a:p>
          <a:p>
            <a:pPr algn="ctr"/>
            <a:endParaRPr lang="en-US" sz="3200" dirty="0" smtClean="0">
              <a:latin typeface="Franklin Gothic Book" panose="020B0503020102020204" pitchFamily="34" charset="0"/>
            </a:endParaRPr>
          </a:p>
          <a:p>
            <a:pPr algn="ctr"/>
            <a:endParaRPr lang="en-US" sz="2400" dirty="0">
              <a:latin typeface="Franklin Gothic Book" panose="020B0503020102020204" pitchFamily="34" charset="0"/>
            </a:endParaRPr>
          </a:p>
          <a:p>
            <a:pPr algn="ctr"/>
            <a:endParaRPr lang="en-US" sz="2400" dirty="0" smtClean="0">
              <a:latin typeface="Franklin Gothic Book" panose="020B0503020102020204" pitchFamily="34" charset="0"/>
            </a:endParaRPr>
          </a:p>
          <a:p>
            <a:pPr algn="ctr"/>
            <a:endParaRPr lang="en-US" sz="2400" dirty="0">
              <a:latin typeface="Franklin Gothic Book" panose="020B0503020102020204" pitchFamily="34" charset="0"/>
            </a:endParaRPr>
          </a:p>
          <a:p>
            <a:pPr algn="ctr"/>
            <a:endParaRPr lang="en-US" sz="2400" dirty="0">
              <a:latin typeface="Franklin Gothic Book" panose="020B0503020102020204" pitchFamily="34" charset="0"/>
            </a:endParaRPr>
          </a:p>
          <a:p>
            <a:pPr algn="ctr"/>
            <a:r>
              <a:rPr lang="en-US" sz="2400" dirty="0" smtClean="0">
                <a:latin typeface="Franklin Gothic Book" panose="020B0503020102020204" pitchFamily="34" charset="0"/>
              </a:rPr>
              <a:t>West Falmouth History and Heritage</a:t>
            </a:r>
            <a:endParaRPr lang="en-US" sz="2400" dirty="0">
              <a:latin typeface="Franklin Gothic Book" panose="020B0503020102020204" pitchFamily="34" charset="0"/>
            </a:endParaRPr>
          </a:p>
          <a:p>
            <a:pPr algn="ctr"/>
            <a:r>
              <a:rPr lang="en-US" sz="2400" b="1" i="1" dirty="0" smtClean="0">
                <a:solidFill>
                  <a:srgbClr val="0070C0"/>
                </a:solidFill>
                <a:latin typeface="Franklin Gothic Book" panose="020B0503020102020204" pitchFamily="34" charset="0"/>
              </a:rPr>
              <a:t>rlvoorhees@clamsnet.org</a:t>
            </a:r>
          </a:p>
          <a:p>
            <a:pPr algn="ctr"/>
            <a:r>
              <a:rPr lang="en-US" sz="2400" b="1" i="1" dirty="0" smtClean="0">
                <a:solidFill>
                  <a:srgbClr val="0070C0"/>
                </a:solidFill>
                <a:latin typeface="Franklin Gothic Book" panose="020B0503020102020204" pitchFamily="34" charset="0"/>
              </a:rPr>
              <a:t>Renee </a:t>
            </a:r>
            <a:r>
              <a:rPr lang="en-US" sz="2400" b="1" i="1" dirty="0" smtClean="0">
                <a:solidFill>
                  <a:srgbClr val="0070C0"/>
                </a:solidFill>
                <a:latin typeface="Franklin Gothic Book" panose="020B0503020102020204" pitchFamily="34" charset="0"/>
              </a:rPr>
              <a:t>Voorhees</a:t>
            </a:r>
            <a:r>
              <a:rPr lang="en-US" sz="2400" dirty="0">
                <a:latin typeface="Franklin Gothic Book" panose="020B0503020102020204" pitchFamily="34" charset="0"/>
              </a:rPr>
              <a:t> </a:t>
            </a:r>
            <a:endParaRPr lang="en-US" sz="2400" dirty="0">
              <a:latin typeface="Franklin Gothic Book" panose="020B0503020102020204" pitchFamily="34" charset="0"/>
            </a:endParaRPr>
          </a:p>
          <a:p>
            <a:pPr algn="ctr"/>
            <a:r>
              <a:rPr lang="en-US" sz="2400" b="1" i="1" dirty="0" smtClean="0">
                <a:solidFill>
                  <a:schemeClr val="accent2">
                    <a:lumMod val="50000"/>
                  </a:schemeClr>
                </a:solidFill>
                <a:latin typeface="Franklin Gothic Book" panose="020B0503020102020204" pitchFamily="34" charset="0"/>
              </a:rPr>
              <a:t>(To be continued after the Meetinghouse Tour. Please come back to meet family, guests, staff, and friends from 8-9:30.)</a:t>
            </a:r>
            <a:endParaRPr lang="en-US" sz="2400" b="1" i="1" dirty="0">
              <a:solidFill>
                <a:schemeClr val="accent2">
                  <a:lumMod val="50000"/>
                </a:schemeClr>
              </a:solidFill>
              <a:latin typeface="Franklin Gothic Book" panose="020B0503020102020204" pitchFamily="34" charset="0"/>
            </a:endParaRPr>
          </a:p>
        </p:txBody>
      </p:sp>
      <p:pic>
        <p:nvPicPr>
          <p:cNvPr id="1026" name="Picture 2" descr="C:\Users\rlvoo_000\Desktop\west-falmouth-st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004894"/>
            <a:ext cx="4648200" cy="2463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918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63417"/>
          </a:xfrm>
          <a:prstGeom prst="rect">
            <a:avLst/>
          </a:prstGeom>
        </p:spPr>
        <p:txBody>
          <a:bodyPr wrap="square">
            <a:spAutoFit/>
          </a:bodyPr>
          <a:lstStyle/>
          <a:p>
            <a:pPr algn="ctr"/>
            <a:r>
              <a:rPr lang="en-US" sz="2200" b="1" i="1" dirty="0" smtClean="0">
                <a:solidFill>
                  <a:schemeClr val="tx2">
                    <a:lumMod val="50000"/>
                  </a:schemeClr>
                </a:solidFill>
                <a:latin typeface="+mn-lt"/>
              </a:rPr>
              <a:t>We begin our history with Silas F. Swift (</a:t>
            </a:r>
            <a:r>
              <a:rPr lang="en-US" sz="2200" b="1" i="1" dirty="0" smtClean="0">
                <a:solidFill>
                  <a:schemeClr val="tx2">
                    <a:lumMod val="50000"/>
                  </a:schemeClr>
                </a:solidFill>
                <a:latin typeface="+mn-lt"/>
              </a:rPr>
              <a:t>b.1835 </a:t>
            </a:r>
            <a:r>
              <a:rPr lang="en-US" sz="2200" b="1" i="1" dirty="0" smtClean="0">
                <a:solidFill>
                  <a:schemeClr val="tx2">
                    <a:lumMod val="50000"/>
                  </a:schemeClr>
                </a:solidFill>
                <a:latin typeface="+mn-lt"/>
              </a:rPr>
              <a:t>and son of Moses)</a:t>
            </a:r>
          </a:p>
          <a:p>
            <a:pPr algn="ctr"/>
            <a:r>
              <a:rPr lang="en-US" sz="2200" dirty="0" smtClean="0">
                <a:latin typeface="+mn-lt"/>
              </a:rPr>
              <a:t>Falmouth Enterprise Saturday</a:t>
            </a:r>
            <a:r>
              <a:rPr lang="en-US" sz="2200" dirty="0">
                <a:latin typeface="+mn-lt"/>
              </a:rPr>
              <a:t>, October 22, </a:t>
            </a:r>
            <a:r>
              <a:rPr lang="en-US" sz="2200" dirty="0" smtClean="0">
                <a:latin typeface="+mn-lt"/>
              </a:rPr>
              <a:t>1904 </a:t>
            </a:r>
            <a:endParaRPr lang="en-US" sz="2200" b="1" dirty="0">
              <a:latin typeface="+mn-lt"/>
            </a:endParaRPr>
          </a:p>
          <a:p>
            <a:pPr algn="ctr"/>
            <a:r>
              <a:rPr lang="en-US" sz="2200" dirty="0" smtClean="0">
                <a:latin typeface="+mn-lt"/>
              </a:rPr>
              <a:t>The </a:t>
            </a:r>
            <a:r>
              <a:rPr lang="en-US" sz="2200" dirty="0">
                <a:latin typeface="Franklin Gothic Book" panose="020B0503020102020204" pitchFamily="34" charset="0"/>
              </a:rPr>
              <a:t>death of Silas F. Swift after a severe illness of about three weeks, has left a vacancy in the life of West Falmouth that many, especially the summer residents, will find hard to reconcile. </a:t>
            </a:r>
            <a:r>
              <a:rPr lang="en-US" sz="2200" dirty="0" smtClean="0">
                <a:latin typeface="Franklin Gothic Book" panose="020B0503020102020204" pitchFamily="34" charset="0"/>
              </a:rPr>
              <a:t>He </a:t>
            </a:r>
            <a:r>
              <a:rPr lang="en-US" sz="2200" dirty="0">
                <a:latin typeface="Franklin Gothic Book" panose="020B0503020102020204" pitchFamily="34" charset="0"/>
              </a:rPr>
              <a:t>was born at the old homestead on the third of January, 1835, where he has since made his home, and as the successor to his father, Moses Swift, became the </a:t>
            </a:r>
            <a:r>
              <a:rPr lang="en-US" sz="2200" b="1" dirty="0">
                <a:solidFill>
                  <a:srgbClr val="0070C0"/>
                </a:solidFill>
                <a:latin typeface="Franklin Gothic Book" panose="020B0503020102020204" pitchFamily="34" charset="0"/>
              </a:rPr>
              <a:t>owner of the "Old Wind Mill.</a:t>
            </a:r>
            <a:r>
              <a:rPr lang="en-US" sz="2200" dirty="0">
                <a:latin typeface="Franklin Gothic Book" panose="020B0503020102020204" pitchFamily="34" charset="0"/>
              </a:rPr>
              <a:t>" </a:t>
            </a:r>
            <a:r>
              <a:rPr lang="en-US" sz="2200" dirty="0" smtClean="0">
                <a:latin typeface="Franklin Gothic Book" panose="020B0503020102020204" pitchFamily="34" charset="0"/>
              </a:rPr>
              <a:t>For </a:t>
            </a:r>
            <a:r>
              <a:rPr lang="en-US" sz="2200" dirty="0">
                <a:latin typeface="Franklin Gothic Book" panose="020B0503020102020204" pitchFamily="34" charset="0"/>
              </a:rPr>
              <a:t>twenty years he was the </a:t>
            </a:r>
            <a:r>
              <a:rPr lang="en-US" sz="2200" b="1" dirty="0">
                <a:solidFill>
                  <a:srgbClr val="0070C0"/>
                </a:solidFill>
                <a:latin typeface="Franklin Gothic Book" panose="020B0503020102020204" pitchFamily="34" charset="0"/>
              </a:rPr>
              <a:t>station agent </a:t>
            </a:r>
            <a:r>
              <a:rPr lang="en-US" sz="2200" dirty="0">
                <a:latin typeface="Franklin Gothic Book" panose="020B0503020102020204" pitchFamily="34" charset="0"/>
              </a:rPr>
              <a:t>at West Falmouth and </a:t>
            </a:r>
            <a:r>
              <a:rPr lang="en-US" sz="2200" b="1" dirty="0">
                <a:solidFill>
                  <a:srgbClr val="0070C0"/>
                </a:solidFill>
                <a:latin typeface="Franklin Gothic Book" panose="020B0503020102020204" pitchFamily="34" charset="0"/>
              </a:rPr>
              <a:t>as such was the first to welcome the new comer and the last to speed him on his homeward way. </a:t>
            </a:r>
            <a:r>
              <a:rPr lang="en-US" sz="2200" dirty="0" smtClean="0">
                <a:latin typeface="Franklin Gothic Book" panose="020B0503020102020204" pitchFamily="34" charset="0"/>
              </a:rPr>
              <a:t>He </a:t>
            </a:r>
            <a:r>
              <a:rPr lang="en-US" sz="2200" dirty="0">
                <a:latin typeface="Franklin Gothic Book" panose="020B0503020102020204" pitchFamily="34" charset="0"/>
              </a:rPr>
              <a:t>was the last </a:t>
            </a:r>
            <a:r>
              <a:rPr lang="en-US" sz="2200" b="1" dirty="0">
                <a:solidFill>
                  <a:srgbClr val="0070C0"/>
                </a:solidFill>
                <a:latin typeface="Franklin Gothic Book" panose="020B0503020102020204" pitchFamily="34" charset="0"/>
              </a:rPr>
              <a:t>owner of the "Old Salt Works" </a:t>
            </a:r>
            <a:r>
              <a:rPr lang="en-US" sz="2200" dirty="0">
                <a:latin typeface="Franklin Gothic Book" panose="020B0503020102020204" pitchFamily="34" charset="0"/>
              </a:rPr>
              <a:t>in operation in this section of the state, having purchased the plant of Nathaniel Eldred. </a:t>
            </a:r>
            <a:r>
              <a:rPr lang="en-US" sz="2200" b="1" dirty="0" smtClean="0">
                <a:solidFill>
                  <a:srgbClr val="0070C0"/>
                </a:solidFill>
                <a:latin typeface="Franklin Gothic Book" panose="020B0503020102020204" pitchFamily="34" charset="0"/>
              </a:rPr>
              <a:t>He </a:t>
            </a:r>
            <a:r>
              <a:rPr lang="en-US" sz="2200" b="1" dirty="0">
                <a:solidFill>
                  <a:srgbClr val="0070C0"/>
                </a:solidFill>
                <a:latin typeface="Franklin Gothic Book" panose="020B0503020102020204" pitchFamily="34" charset="0"/>
              </a:rPr>
              <a:t>was a birthright member of the Society of Friends at West Falmouth. </a:t>
            </a:r>
            <a:r>
              <a:rPr lang="en-US" sz="2200" dirty="0" smtClean="0">
                <a:latin typeface="Franklin Gothic Book" panose="020B0503020102020204" pitchFamily="34" charset="0"/>
              </a:rPr>
              <a:t>His </a:t>
            </a:r>
            <a:r>
              <a:rPr lang="en-US" sz="2200" dirty="0">
                <a:latin typeface="Franklin Gothic Book" panose="020B0503020102020204" pitchFamily="34" charset="0"/>
              </a:rPr>
              <a:t>familiar figure, will be missed by many, for it will seem unnatural not to see him hurrying to and from the station</a:t>
            </a:r>
            <a:r>
              <a:rPr lang="en-US" sz="2200" dirty="0" smtClean="0">
                <a:latin typeface="Franklin Gothic Book" panose="020B0503020102020204" pitchFamily="34" charset="0"/>
              </a:rPr>
              <a:t>.</a:t>
            </a:r>
            <a:r>
              <a:rPr lang="en-US" sz="2200" dirty="0">
                <a:latin typeface="Franklin Gothic Book" panose="020B0503020102020204" pitchFamily="34" charset="0"/>
              </a:rPr>
              <a:t/>
            </a:r>
            <a:br>
              <a:rPr lang="en-US" sz="2200" dirty="0">
                <a:latin typeface="Franklin Gothic Book" panose="020B0503020102020204" pitchFamily="34" charset="0"/>
              </a:rPr>
            </a:br>
            <a:r>
              <a:rPr lang="en-US" sz="2200" dirty="0">
                <a:latin typeface="Franklin Gothic Book" panose="020B0503020102020204" pitchFamily="34" charset="0"/>
              </a:rPr>
              <a:t>His </a:t>
            </a:r>
            <a:r>
              <a:rPr lang="en-US" sz="2200" b="1" dirty="0">
                <a:solidFill>
                  <a:srgbClr val="0070C0"/>
                </a:solidFill>
                <a:latin typeface="Franklin Gothic Book" panose="020B0503020102020204" pitchFamily="34" charset="0"/>
              </a:rPr>
              <a:t>first wife</a:t>
            </a:r>
            <a:r>
              <a:rPr lang="en-US" sz="2200" b="1" dirty="0">
                <a:solidFill>
                  <a:schemeClr val="tx2">
                    <a:lumMod val="50000"/>
                  </a:schemeClr>
                </a:solidFill>
                <a:latin typeface="Franklin Gothic Book" panose="020B0503020102020204" pitchFamily="34" charset="0"/>
              </a:rPr>
              <a:t> </a:t>
            </a:r>
            <a:r>
              <a:rPr lang="en-US" sz="2200" dirty="0">
                <a:latin typeface="Franklin Gothic Book" panose="020B0503020102020204" pitchFamily="34" charset="0"/>
              </a:rPr>
              <a:t>was the daughter of Barnabas and Virtue Bowerman; </a:t>
            </a:r>
            <a:r>
              <a:rPr lang="en-US" sz="2200" b="1" dirty="0">
                <a:solidFill>
                  <a:srgbClr val="0070C0"/>
                </a:solidFill>
                <a:latin typeface="Franklin Gothic Book" panose="020B0503020102020204" pitchFamily="34" charset="0"/>
              </a:rPr>
              <a:t>his second </a:t>
            </a:r>
            <a:r>
              <a:rPr lang="en-US" sz="2200" dirty="0">
                <a:latin typeface="Franklin Gothic Book" panose="020B0503020102020204" pitchFamily="34" charset="0"/>
              </a:rPr>
              <a:t>the daughter of Thomas and Rebecca Gifford. </a:t>
            </a:r>
            <a:r>
              <a:rPr lang="en-US" sz="2200" b="1" i="1" dirty="0">
                <a:solidFill>
                  <a:srgbClr val="0070C0"/>
                </a:solidFill>
                <a:latin typeface="Franklin Gothic Book" panose="020B0503020102020204" pitchFamily="34" charset="0"/>
              </a:rPr>
              <a:t>At their death he filled the mother's place as well as the father's for his children. </a:t>
            </a:r>
            <a:r>
              <a:rPr lang="en-US" sz="2200" b="1" dirty="0">
                <a:solidFill>
                  <a:srgbClr val="0070C0"/>
                </a:solidFill>
                <a:latin typeface="Franklin Gothic Book" panose="020B0503020102020204" pitchFamily="34" charset="0"/>
              </a:rPr>
              <a:t>The third wife</a:t>
            </a:r>
            <a:r>
              <a:rPr lang="en-US" sz="2200" b="1" dirty="0">
                <a:solidFill>
                  <a:schemeClr val="tx2">
                    <a:lumMod val="50000"/>
                  </a:schemeClr>
                </a:solidFill>
                <a:latin typeface="Franklin Gothic Book" panose="020B0503020102020204" pitchFamily="34" charset="0"/>
              </a:rPr>
              <a:t>, </a:t>
            </a:r>
            <a:r>
              <a:rPr lang="en-US" sz="2200" dirty="0">
                <a:latin typeface="Franklin Gothic Book" panose="020B0503020102020204" pitchFamily="34" charset="0"/>
              </a:rPr>
              <a:t>Matilda, is the daughter of the late George and Matilda </a:t>
            </a:r>
            <a:r>
              <a:rPr lang="en-US" sz="2200" dirty="0" err="1">
                <a:latin typeface="Franklin Gothic Book" panose="020B0503020102020204" pitchFamily="34" charset="0"/>
              </a:rPr>
              <a:t>Gamans</a:t>
            </a:r>
            <a:r>
              <a:rPr lang="en-US" sz="2200" dirty="0">
                <a:latin typeface="Franklin Gothic Book" panose="020B0503020102020204" pitchFamily="34" charset="0"/>
              </a:rPr>
              <a:t>. She, with the children, Horace E. Swift, Virtue E. Holman, Charles H. Swift, Georgiana M. Swift and Paul G. Swift, remain to mourn his loss</a:t>
            </a:r>
            <a:r>
              <a:rPr lang="en-US" sz="2200" dirty="0" smtClean="0">
                <a:latin typeface="Franklin Gothic Book" panose="020B0503020102020204" pitchFamily="34" charset="0"/>
              </a:rPr>
              <a:t>.</a:t>
            </a:r>
            <a:endParaRPr lang="en-US" sz="2200" dirty="0">
              <a:latin typeface="Franklin Gothic Book" panose="020B0503020102020204" pitchFamily="34" charset="0"/>
            </a:endParaRPr>
          </a:p>
        </p:txBody>
      </p:sp>
    </p:spTree>
    <p:extLst>
      <p:ext uri="{BB962C8B-B14F-4D97-AF65-F5344CB8AC3E}">
        <p14:creationId xmlns:p14="http://schemas.microsoft.com/office/powerpoint/2010/main" val="29565752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0" y="304800"/>
            <a:ext cx="5337908" cy="3831981"/>
          </a:xfrm>
          <a:prstGeom prst="rect">
            <a:avLst/>
          </a:prstGeom>
        </p:spPr>
      </p:pic>
      <p:sp>
        <p:nvSpPr>
          <p:cNvPr id="2" name="TextBox 1"/>
          <p:cNvSpPr txBox="1"/>
          <p:nvPr/>
        </p:nvSpPr>
        <p:spPr>
          <a:xfrm>
            <a:off x="199697" y="457200"/>
            <a:ext cx="3200400" cy="2800767"/>
          </a:xfrm>
          <a:prstGeom prst="rect">
            <a:avLst/>
          </a:prstGeom>
          <a:noFill/>
        </p:spPr>
        <p:txBody>
          <a:bodyPr wrap="square" rtlCol="0">
            <a:spAutoFit/>
          </a:bodyPr>
          <a:lstStyle/>
          <a:p>
            <a:pPr algn="ctr"/>
            <a:r>
              <a:rPr lang="en-US" sz="2200" dirty="0" smtClean="0">
                <a:latin typeface="+mn-lt"/>
              </a:rPr>
              <a:t>The railroad station also served as a telegraph office. The telegraph name for West Falmouth was </a:t>
            </a:r>
            <a:r>
              <a:rPr lang="en-US" sz="2200" b="1" dirty="0" smtClean="0">
                <a:solidFill>
                  <a:srgbClr val="0070C0"/>
                </a:solidFill>
                <a:latin typeface="+mn-lt"/>
              </a:rPr>
              <a:t>Longview</a:t>
            </a:r>
            <a:r>
              <a:rPr lang="en-US" sz="2200" dirty="0" smtClean="0">
                <a:solidFill>
                  <a:srgbClr val="0070C0"/>
                </a:solidFill>
                <a:latin typeface="+mn-lt"/>
              </a:rPr>
              <a:t>.</a:t>
            </a:r>
            <a:r>
              <a:rPr lang="en-US" sz="2200" dirty="0" smtClean="0">
                <a:latin typeface="+mn-lt"/>
              </a:rPr>
              <a:t> Silas F. was the first station agent and telegraph operator.</a:t>
            </a:r>
            <a:endParaRPr lang="en-US" sz="2200" dirty="0">
              <a:latin typeface="+mn-lt"/>
            </a:endParaRPr>
          </a:p>
        </p:txBody>
      </p:sp>
      <p:sp>
        <p:nvSpPr>
          <p:cNvPr id="3" name="TextBox 2"/>
          <p:cNvSpPr txBox="1"/>
          <p:nvPr/>
        </p:nvSpPr>
        <p:spPr>
          <a:xfrm>
            <a:off x="228600" y="4243387"/>
            <a:ext cx="8690708" cy="2462213"/>
          </a:xfrm>
          <a:prstGeom prst="rect">
            <a:avLst/>
          </a:prstGeom>
          <a:noFill/>
        </p:spPr>
        <p:txBody>
          <a:bodyPr wrap="square" rtlCol="0">
            <a:spAutoFit/>
          </a:bodyPr>
          <a:lstStyle/>
          <a:p>
            <a:pPr algn="ctr"/>
            <a:r>
              <a:rPr lang="en-US" sz="2200" dirty="0" smtClean="0">
                <a:solidFill>
                  <a:srgbClr val="0070C0"/>
                </a:solidFill>
                <a:latin typeface="+mn-lt"/>
              </a:rPr>
              <a:t>“</a:t>
            </a:r>
            <a:r>
              <a:rPr lang="en-US" sz="2200" b="1" dirty="0" smtClean="0">
                <a:solidFill>
                  <a:srgbClr val="0070C0"/>
                </a:solidFill>
                <a:latin typeface="+mn-lt"/>
              </a:rPr>
              <a:t>The enterprising Silas F. Swift proved to be more astute than any other West Falmouth native in his ability to recognize and exploit a new opportunity</a:t>
            </a:r>
            <a:r>
              <a:rPr lang="en-US" sz="2200" b="1" dirty="0" smtClean="0">
                <a:solidFill>
                  <a:schemeClr val="tx2">
                    <a:lumMod val="50000"/>
                  </a:schemeClr>
                </a:solidFill>
                <a:latin typeface="+mn-lt"/>
              </a:rPr>
              <a:t>. </a:t>
            </a:r>
            <a:r>
              <a:rPr lang="en-US" sz="2200" dirty="0" smtClean="0">
                <a:latin typeface="+mn-lt"/>
              </a:rPr>
              <a:t>Taking on the </a:t>
            </a:r>
            <a:r>
              <a:rPr lang="en-US" sz="2200" b="1" dirty="0" smtClean="0">
                <a:solidFill>
                  <a:srgbClr val="0070C0"/>
                </a:solidFill>
                <a:latin typeface="+mn-lt"/>
              </a:rPr>
              <a:t>role of railroad station agent and telegraph operator,</a:t>
            </a:r>
            <a:r>
              <a:rPr lang="en-US" sz="2200" dirty="0" smtClean="0">
                <a:latin typeface="+mn-lt"/>
              </a:rPr>
              <a:t> was just the beginning. Regional promoter and real estate agent Ezra G. Perry, noted that </a:t>
            </a:r>
            <a:r>
              <a:rPr lang="en-US" sz="2200" b="1" dirty="0" smtClean="0">
                <a:solidFill>
                  <a:srgbClr val="0070C0"/>
                </a:solidFill>
                <a:latin typeface="+mn-lt"/>
              </a:rPr>
              <a:t>Silas also offered meals and lodgings to travelers, </a:t>
            </a:r>
            <a:r>
              <a:rPr lang="en-US" sz="2200" dirty="0" smtClean="0">
                <a:latin typeface="+mn-lt"/>
              </a:rPr>
              <a:t>thus filling all of the gaps identified by Perry in his 1898 book entitled </a:t>
            </a:r>
            <a:r>
              <a:rPr lang="en-US" sz="2200" i="1" dirty="0" smtClean="0">
                <a:latin typeface="+mn-lt"/>
              </a:rPr>
              <a:t>A Trip Around Cape Cod</a:t>
            </a:r>
            <a:r>
              <a:rPr lang="en-US" sz="2200" dirty="0" smtClean="0">
                <a:latin typeface="+mn-lt"/>
              </a:rPr>
              <a:t>.” </a:t>
            </a:r>
            <a:endParaRPr lang="en-US" sz="2200" dirty="0">
              <a:latin typeface="+mn-lt"/>
            </a:endParaRPr>
          </a:p>
        </p:txBody>
      </p:sp>
      <p:sp>
        <p:nvSpPr>
          <p:cNvPr id="7" name="TextBox 6"/>
          <p:cNvSpPr txBox="1"/>
          <p:nvPr/>
        </p:nvSpPr>
        <p:spPr>
          <a:xfrm>
            <a:off x="228600" y="3276600"/>
            <a:ext cx="3171497" cy="769441"/>
          </a:xfrm>
          <a:prstGeom prst="rect">
            <a:avLst/>
          </a:prstGeom>
          <a:noFill/>
        </p:spPr>
        <p:txBody>
          <a:bodyPr wrap="square" rtlCol="0">
            <a:spAutoFit/>
          </a:bodyPr>
          <a:lstStyle/>
          <a:p>
            <a:pPr algn="ctr"/>
            <a:r>
              <a:rPr lang="en-US" sz="2200" i="1" dirty="0" smtClean="0">
                <a:latin typeface="+mn-lt"/>
              </a:rPr>
              <a:t>Right: The Silas F. Swift family c.1898</a:t>
            </a:r>
            <a:endParaRPr lang="en-US" sz="2200" i="1" dirty="0">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76200"/>
            <a:ext cx="6253316" cy="6534364"/>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emplate>
  <TotalTime>1251</TotalTime>
  <Words>4240</Words>
  <Application>Microsoft Office PowerPoint</Application>
  <PresentationFormat>On-screen Show (4:3)</PresentationFormat>
  <Paragraphs>234</Paragraphs>
  <Slides>68</Slides>
  <Notes>15</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Trek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Bowerman &amp; Bowman</dc:title>
  <dc:creator>Windows User</dc:creator>
  <cp:lastModifiedBy>Windows User</cp:lastModifiedBy>
  <cp:revision>138</cp:revision>
  <dcterms:created xsi:type="dcterms:W3CDTF">2019-06-21T14:21:13Z</dcterms:created>
  <dcterms:modified xsi:type="dcterms:W3CDTF">2019-08-12T17:58:58Z</dcterms:modified>
</cp:coreProperties>
</file>