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85" r:id="rId4"/>
    <p:sldId id="286" r:id="rId5"/>
    <p:sldId id="284" r:id="rId6"/>
    <p:sldId id="282" r:id="rId7"/>
    <p:sldId id="280" r:id="rId8"/>
    <p:sldId id="266" r:id="rId9"/>
    <p:sldId id="287" r:id="rId10"/>
  </p:sldIdLst>
  <p:sldSz cx="12192000" cy="6858000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BD5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>
        <p:scale>
          <a:sx n="61" d="100"/>
          <a:sy n="61" d="100"/>
        </p:scale>
        <p:origin x="-394" y="25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0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862" cy="46656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477" y="0"/>
            <a:ext cx="3041862" cy="46656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E574AC39-44E6-425E-AF49-CF7D189F346F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360"/>
            <a:ext cx="3041862" cy="466566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477" y="8839360"/>
            <a:ext cx="3041862" cy="466566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6320F472-929B-459B-8D82-2FABCC5B3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1967" cy="466913"/>
          </a:xfrm>
          <a:prstGeom prst="rect">
            <a:avLst/>
          </a:prstGeom>
        </p:spPr>
        <p:txBody>
          <a:bodyPr vert="horz" lIns="93287" tIns="46643" rIns="93287" bIns="4664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4" y="0"/>
            <a:ext cx="3041967" cy="466913"/>
          </a:xfrm>
          <a:prstGeom prst="rect">
            <a:avLst/>
          </a:prstGeom>
        </p:spPr>
        <p:txBody>
          <a:bodyPr vert="horz" lIns="93287" tIns="46643" rIns="93287" bIns="46643" rtlCol="0"/>
          <a:lstStyle>
            <a:lvl1pPr algn="r">
              <a:defRPr sz="1200"/>
            </a:lvl1pPr>
          </a:lstStyle>
          <a:p>
            <a:fld id="{DF2775BC-6312-42C7-B7C5-EA6783C2D9CA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1650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3" rIns="93287" bIns="4664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6"/>
            <a:ext cx="5615940" cy="3664208"/>
          </a:xfrm>
          <a:prstGeom prst="rect">
            <a:avLst/>
          </a:prstGeom>
        </p:spPr>
        <p:txBody>
          <a:bodyPr vert="horz" lIns="93287" tIns="46643" rIns="93287" bIns="4664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9015"/>
            <a:ext cx="3041967" cy="466912"/>
          </a:xfrm>
          <a:prstGeom prst="rect">
            <a:avLst/>
          </a:prstGeom>
        </p:spPr>
        <p:txBody>
          <a:bodyPr vert="horz" lIns="93287" tIns="46643" rIns="93287" bIns="4664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4" y="8839015"/>
            <a:ext cx="3041967" cy="466912"/>
          </a:xfrm>
          <a:prstGeom prst="rect">
            <a:avLst/>
          </a:prstGeom>
        </p:spPr>
        <p:txBody>
          <a:bodyPr vert="horz" lIns="93287" tIns="46643" rIns="93287" bIns="46643" rtlCol="0" anchor="b"/>
          <a:lstStyle>
            <a:lvl1pPr algn="r">
              <a:defRPr sz="1200"/>
            </a:lvl1pPr>
          </a:lstStyle>
          <a:p>
            <a:fld id="{67F715A1-4ADC-44E0-9587-804FF39D6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0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D589">
            <a:alpha val="8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300625"/>
            <a:ext cx="9177765" cy="2455058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West Falmouth </a:t>
            </a:r>
            <a:br>
              <a:rPr lang="en-U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</a:b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History and Heritage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6509" y="2872030"/>
            <a:ext cx="10309635" cy="1286613"/>
          </a:xfrm>
        </p:spPr>
        <p:txBody>
          <a:bodyPr>
            <a:noAutofit/>
          </a:bodyPr>
          <a:lstStyle/>
          <a:p>
            <a:pPr algn="ctr"/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POSTERS AND SLIDE SHOW Funded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with a grant from the institute for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 museum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and library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services</a:t>
            </a:r>
          </a:p>
          <a:p>
            <a:pPr algn="ctr"/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administered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by the Massachusetts board of library commissioners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57" y="4561237"/>
            <a:ext cx="3410427" cy="1551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MBLC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945" y="4892576"/>
            <a:ext cx="6424179" cy="93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4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994" y="177146"/>
            <a:ext cx="9404723" cy="937671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First Settlers-The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Wampanoag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994" y="1102292"/>
            <a:ext cx="11862148" cy="5561554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The Mashpee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Wampanoag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Tribe, also known as the People of the First Light,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have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inhabited present day Massachusetts and Eastern Rhode Island for more than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12,000 years.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From 1616-1619 a devastating epidemic ravages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the Native population </a:t>
            </a:r>
            <a:r>
              <a:rPr lang="en-US" sz="2400" i="1" dirty="0">
                <a:solidFill>
                  <a:schemeClr val="bg1"/>
                </a:solidFill>
                <a:latin typeface="Calibri" panose="020F0502020204030204" pitchFamily="34" charset="0"/>
              </a:rPr>
              <a:t>just before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 the arrival of the first permanent English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settlers.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Researchers identify the epidemic as possible cholera, small pox, typhus or plague. Scientists today identify the epidemic as leptospirosis.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The epidemic can be attributed to 1615 when a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French trading vessel wrecked off the coast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near Plymouth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The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local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Wampanoag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Indians, who’d seen many of their people (including the famous Squanto) kidnapped by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Europeans, kill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all the survivors except for four men who they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turn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into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slaves. One of these men was ill and thought to be responsible for the first epidemic.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http</a:t>
            </a:r>
            <a:r>
              <a:rPr lang="en-US" sz="1800" dirty="0">
                <a:solidFill>
                  <a:schemeClr val="bg1"/>
                </a:solidFill>
                <a:latin typeface="Calibri" panose="020F0502020204030204" pitchFamily="34" charset="0"/>
              </a:rPr>
              <a:t>://inthepastlane.com/of-plague-and-pilgrims-how-a-devastating-epidemic-shaped-the-first-thanksgiving-nov-18-2012/</a:t>
            </a:r>
          </a:p>
          <a:p>
            <a:endParaRPr lang="en-US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74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994" y="1202499"/>
            <a:ext cx="11586576" cy="542377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Accounts by traders, Pilgrims, and Natives (and confirmed by modern researchers) show the epidemic (most likely multiple epidemics) kills approximately 90% of the Native population in southern New England.  In 1600 approximately 8,000 </a:t>
            </a:r>
            <a:r>
              <a:rPr lang="en-US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Wampanoags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live near Plymouth. By 1620 that number is reduced to 2,000.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In 1621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Robert Cushman,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observes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that the Great Epidemic seemed to sap the Indians of courage. “[T]heir countenance is dejected,” he wrote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,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“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and they seem as a people affrighted” even though they “might in one hour have made a dispatch of us, yet such a fear was upon them, … that they never offered us the least injury in word or deed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.”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Fear of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the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Pilgrims and threats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posed by the powerful Narragansett Indians to the south,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prompts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the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Wampanoag leader, Massasoit,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to make peace and establish an alliance with the Pilgrims in the spring of 1621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.</a:t>
            </a:r>
          </a:p>
          <a:p>
            <a:r>
              <a:rPr lang="en-US" sz="1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http://inthepastlane.com/of-plague-and-pilgrims-how-a-devastating-epidemic-shaped-the-first-thanksgiving-nov-18-2012/</a:t>
            </a:r>
            <a:endParaRPr lang="en-US" sz="1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37994" y="277354"/>
            <a:ext cx="9850700" cy="849989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First Settlers-The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Wampanoag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78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164" y="289880"/>
            <a:ext cx="9404723" cy="692221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 Wampanoag in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Suckannessett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64" y="1252602"/>
            <a:ext cx="10976469" cy="5235879"/>
          </a:xfrm>
        </p:spPr>
        <p:txBody>
          <a:bodyPr>
            <a:normAutofit/>
          </a:bodyPr>
          <a:lstStyle/>
          <a:p>
            <a:pPr marL="457200" lvl="0" defTabSz="622300">
              <a:lnSpc>
                <a:spcPct val="9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2400" kern="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 </a:t>
            </a:r>
            <a:r>
              <a:rPr lang="en-US" sz="2400" kern="0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Wampanoags</a:t>
            </a:r>
            <a:r>
              <a:rPr lang="en-US" sz="2400" kern="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occupy </a:t>
            </a:r>
            <a:r>
              <a:rPr lang="en-US" sz="2400" kern="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 Falmouth area for thousands of years prior to European </a:t>
            </a:r>
            <a:r>
              <a:rPr lang="en-US" sz="2400" kern="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migration.</a:t>
            </a:r>
            <a:endParaRPr lang="en-US" sz="2400" kern="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457200" lvl="0" defTabSz="622300">
              <a:lnSpc>
                <a:spcPct val="9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2400" kern="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They call </a:t>
            </a:r>
            <a:r>
              <a:rPr lang="en-US" sz="2400" kern="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 land </a:t>
            </a:r>
            <a:r>
              <a:rPr lang="en-US" sz="2400" kern="0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Suckannessett</a:t>
            </a:r>
            <a:r>
              <a:rPr lang="en-US" sz="2400" kern="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400" kern="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“</a:t>
            </a:r>
            <a:r>
              <a:rPr lang="en-US" sz="2400" i="1" kern="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place by the sea where the black wampum is </a:t>
            </a:r>
            <a:r>
              <a:rPr lang="en-US" sz="2400" i="1" kern="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found.“ (Black wampum was made from purple quahog shells and used as a type of currency between Native tribes in New England). </a:t>
            </a:r>
            <a:endParaRPr lang="en-US" sz="2400" kern="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457200" defTabSz="622300">
              <a:lnSpc>
                <a:spcPct val="9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2400" kern="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 Wampanoag prize </a:t>
            </a:r>
            <a:r>
              <a:rPr lang="en-US" sz="2400" kern="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 area as a “summer camp” and </a:t>
            </a:r>
            <a:r>
              <a:rPr lang="en-US" sz="2400" kern="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leave </a:t>
            </a:r>
            <a:r>
              <a:rPr lang="en-US" sz="2400" kern="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behind few signs of their </a:t>
            </a:r>
            <a:r>
              <a:rPr lang="en-US" sz="2400" kern="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settlement</a:t>
            </a:r>
            <a:r>
              <a:rPr lang="en-US" sz="2400" kern="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457200" lvl="0" defTabSz="622300">
              <a:lnSpc>
                <a:spcPct val="9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2400" kern="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Neighboring tribes </a:t>
            </a:r>
            <a:r>
              <a:rPr lang="en-US" sz="2400" kern="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also </a:t>
            </a:r>
            <a:r>
              <a:rPr lang="en-US" sz="2400" kern="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prize </a:t>
            </a:r>
            <a:r>
              <a:rPr lang="en-US" sz="2400" kern="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Falmouth  </a:t>
            </a:r>
            <a:r>
              <a:rPr lang="en-US" sz="2400" kern="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as </a:t>
            </a:r>
            <a:r>
              <a:rPr lang="en-US" sz="2400" kern="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 resort </a:t>
            </a:r>
            <a:r>
              <a:rPr lang="en-US" sz="2400" kern="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destination. Queen </a:t>
            </a:r>
            <a:r>
              <a:rPr lang="en-US" sz="2400" kern="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Awashonks</a:t>
            </a:r>
            <a:r>
              <a:rPr lang="en-US" sz="2400" kern="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of the Narragansett tribe in Rhode Island is said to have spent several summers in what is now Falmouth Heights.</a:t>
            </a:r>
            <a:r>
              <a:rPr lang="en-US" sz="2400" kern="0" dirty="0">
                <a:solidFill>
                  <a:sysClr val="windowText" lastClr="000000"/>
                </a:solidFill>
                <a:latin typeface="Calibri" panose="020F0502020204030204" pitchFamily="34" charset="0"/>
              </a:rPr>
              <a:t>	</a:t>
            </a:r>
            <a:endParaRPr lang="en-US" sz="2400" kern="0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114300" lvl="0" indent="0" defTabSz="622300"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endParaRPr lang="en-US" sz="2400" kern="0" dirty="0" smtClean="0">
              <a:solidFill>
                <a:sysClr val="windowText" lastClr="000000"/>
              </a:solidFill>
              <a:latin typeface="Calibri" panose="020F0502020204030204" pitchFamily="34" charset="0"/>
            </a:endParaRPr>
          </a:p>
          <a:p>
            <a:pPr marL="457200" lvl="0" defTabSz="622300">
              <a:lnSpc>
                <a:spcPct val="9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A large Native American cemetery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was </a:t>
            </a: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still identifiable in 1843 along </a:t>
            </a:r>
            <a:r>
              <a:rPr lang="en-US" sz="2400" i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Nashawena</a:t>
            </a: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Street </a:t>
            </a: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west of Old Windmill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Lane in West Falmouth.</a:t>
            </a:r>
            <a:endParaRPr lang="en-US" sz="2400" i="1" kern="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12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97DD3D-5873-45C9-AA48-50FBE371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352966"/>
            <a:ext cx="9404723" cy="881132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First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European Settlers-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Suckannessett</a:t>
            </a:r>
            <a:endParaRPr lang="en-US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E99EC13-0B3E-4361-B84B-BB7029A80344}"/>
              </a:ext>
            </a:extLst>
          </p:cNvPr>
          <p:cNvSpPr txBox="1"/>
          <p:nvPr/>
        </p:nvSpPr>
        <p:spPr>
          <a:xfrm>
            <a:off x="463463" y="1127343"/>
            <a:ext cx="11373633" cy="5663089"/>
          </a:xfrm>
          <a:prstGeom prst="rect">
            <a:avLst/>
          </a:prstGeom>
          <a:solidFill>
            <a:srgbClr val="FBD589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Bartholomew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Gosnold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visits Cape Cod in May 1602.  He lands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with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33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men on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Cuttyhunk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, intending to start a colony there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endParaRPr lang="en-US" sz="16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colony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is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never established. However, one of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Gosnold’s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campanions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writes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 following about the area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:</a:t>
            </a:r>
          </a:p>
          <a:p>
            <a:endParaRPr lang="en-US" sz="16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"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We stood a while like men ravished at the </a:t>
            </a:r>
            <a:r>
              <a:rPr lang="en-US" sz="2400" i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beautie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and </a:t>
            </a:r>
            <a:r>
              <a:rPr lang="en-US" sz="2400" i="1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delicacy of 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this sweet </a:t>
            </a:r>
            <a:r>
              <a:rPr lang="en-US" sz="2400" i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soile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; </a:t>
            </a:r>
          </a:p>
          <a:p>
            <a:pPr algn="ctr"/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for besides divers </a:t>
            </a:r>
            <a:r>
              <a:rPr lang="en-US" sz="2400" i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cleere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Lakes of fresh water (whereof we saw no end) </a:t>
            </a:r>
          </a:p>
          <a:p>
            <a:pPr algn="ctr"/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Meadows very large and full of </a:t>
            </a:r>
            <a:r>
              <a:rPr lang="en-US" sz="2400" i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greene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grasse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; even the most woody places </a:t>
            </a:r>
          </a:p>
          <a:p>
            <a:pPr algn="ctr"/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(I </a:t>
            </a:r>
            <a:r>
              <a:rPr lang="en-US" sz="2400" i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speake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onely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of such I saw) doe grow distinct and apart, </a:t>
            </a:r>
          </a:p>
          <a:p>
            <a:pPr algn="ctr"/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one tree from another, upon </a:t>
            </a:r>
            <a:r>
              <a:rPr lang="en-US" sz="2400" i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greene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i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grassie</a:t>
            </a:r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ground, </a:t>
            </a:r>
          </a:p>
          <a:p>
            <a:pPr algn="ctr"/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somewhat higher than the Plaines, </a:t>
            </a:r>
          </a:p>
          <a:p>
            <a:pPr algn="ctr"/>
            <a:r>
              <a:rPr lang="en-US" sz="2400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as if Nature would shew herself above her power, artificial.“</a:t>
            </a:r>
          </a:p>
          <a:p>
            <a:endParaRPr lang="en-US" sz="2400" i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i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“Falmouth Past and Present.” League of Women Voters of Falmouth. </a:t>
            </a:r>
            <a:endParaRPr lang="en-US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75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286CBE-6C09-43BC-ACB5-8F6D2C5E1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564" y="166393"/>
            <a:ext cx="9404723" cy="1047265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First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European Settlers-Falmouth</a:t>
            </a:r>
            <a:endParaRPr lang="en-US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C1CBC88-3D83-45F0-9F0C-690B100BE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564" y="1227513"/>
            <a:ext cx="11591636" cy="5286021"/>
          </a:xfrm>
          <a:solidFill>
            <a:srgbClr val="FBD589"/>
          </a:solidFill>
        </p:spPr>
        <p:txBody>
          <a:bodyPr>
            <a:no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In 1660 fourteen families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travel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by boat from Barnstable to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Suckannessett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and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settle between Siders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Pond and Salt Pond. </a:t>
            </a:r>
            <a:endParaRPr lang="en-US" sz="24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They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were led by Isaac Robinson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son of a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Pilgrim minister.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Robinson had upset 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the General Court in Plymouth and was disenfranchised for 13 years.</a:t>
            </a:r>
            <a:r>
              <a:rPr lang="en-US" sz="2400" dirty="0"/>
              <a:t> 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He also upsets the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Barnstable elders by protesting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 harassment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and persecution of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Quakers, prompting his move to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Suckannessett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. </a:t>
            </a:r>
          </a:p>
          <a:p>
            <a:pPr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Jonathan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Hatch,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another original settler, develops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strong ties of mutual friendship and respect with the local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Wampanoag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tribe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 Cape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Cod </a:t>
            </a:r>
            <a:r>
              <a:rPr lang="en-US" sz="2400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Wampanoags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did not join other New England tribes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in 1675 to fight in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King Phillip's War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It was a point of pride with the </a:t>
            </a:r>
            <a:r>
              <a:rPr lang="en-US" sz="2400" i="1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Suckannessett</a:t>
            </a: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settlers </a:t>
            </a: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that all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native land procured for settlement </a:t>
            </a: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was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purchased </a:t>
            </a: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rather than taken from the </a:t>
            </a:r>
            <a:r>
              <a:rPr lang="en-US" sz="2400" i="1" dirty="0" err="1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Wampanoags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400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83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82" y="321512"/>
            <a:ext cx="9764507" cy="701827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West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Falmouth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Quaker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Settlement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782" y="1215025"/>
            <a:ext cx="11780286" cy="5411244"/>
          </a:xfrm>
          <a:solidFill>
            <a:srgbClr val="FBD589"/>
          </a:solidFill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1657: The first </a:t>
            </a:r>
            <a:r>
              <a:rPr lang="en-US" sz="23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Quaker meeting is held in </a:t>
            </a:r>
            <a:r>
              <a:rPr lang="en-US" sz="23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Sandwich.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1661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: Settlers from 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Falmouth, Sandwich, and Barnstable acquire property in West Falmouth.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1673: William Gifford moves from Sandwich and becomes the first Quaker landowner in West Falmouth, purchasing 40 acres of upland at </a:t>
            </a:r>
            <a:r>
              <a:rPr lang="en-US" sz="2300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Sippewissett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from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Job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Attukkoo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, 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presumably the last remaining native inhabitant of the area. </a:t>
            </a:r>
            <a:endParaRPr lang="en-US" sz="2300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For 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 next ten years, many families 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establish farms 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in the area and also 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adopt 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the Quaker faith. 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1678: Thomas Bowerman Jr. 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builds 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a house on 450 acres near Hog Island 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(present-day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Chapoquoit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 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Island) and </a:t>
            </a:r>
            <a:r>
              <a:rPr lang="en-US" sz="2300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</a:t>
            </a:r>
            <a:r>
              <a:rPr lang="en-US" sz="2300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ippewissett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 Marsh.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1682: First West Falmouth Meeting for Worship takes place probably in William             Gifford’s house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sz="23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3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1685: The Sandwich Meeting of Friends 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votes 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to encourage the “Friends of </a:t>
            </a:r>
            <a:r>
              <a:rPr lang="en-US" sz="2300" dirty="0" err="1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Suckannessett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” </a:t>
            </a:r>
            <a:r>
              <a:rPr lang="en-US" sz="23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to meet together</a:t>
            </a:r>
            <a:r>
              <a:rPr lang="en-US" sz="23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.</a:t>
            </a:r>
            <a:endParaRPr lang="en-US" sz="23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3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0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890" y="889349"/>
            <a:ext cx="11786992" cy="581207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/>
              </a:buClr>
              <a:buSzPct val="84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1685: The first approved meeting for worship takes place in West Falmouth                        and the first burial takes place in the “ancient cemetery.”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/>
              </a:buClr>
              <a:buSzPct val="84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1686: Falmouth is officially incorporated.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/>
              </a:buClr>
              <a:buSzPct val="84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1691: Falmouth becomes part of the Massachusetts Bay Colony.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(Falmouth’s original boundary included the town of Bourne. In 1725, Bourne separated from Falmouth, at which point Falmouth established its present boundaries).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/>
              </a:buClr>
              <a:buSzPct val="84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1709: Sandwich permits West Falmouth to hold their own Preparatory Meetings.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1717: West Falmouth Friends contribute to a fence for the “ancient cemetery” and designate Richard Landers as grave digger.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1720: Sandwich meeting decides to build a Meeting House in West Falmouth.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Tx/>
              <a:buSzPct val="90000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1725: The first meeting is held in the new Falmouth Meeting house on Old Sandwich Road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(Now Friends Way off Blacksmith Shop Road; the road travels along the ridge below the top of the glacial moraine).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Calibri" panose="020F0502020204030204" pitchFamily="34" charset="0"/>
              </a:rPr>
              <a:t/>
            </a:r>
            <a:br>
              <a:rPr lang="en-US" sz="2400" dirty="0">
                <a:latin typeface="Calibri" panose="020F0502020204030204" pitchFamily="34" charset="0"/>
              </a:rPr>
            </a:b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7890" y="127042"/>
            <a:ext cx="9404723" cy="937671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West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Falmouth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Quaker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Settlement</a:t>
            </a:r>
          </a:p>
        </p:txBody>
      </p:sp>
    </p:spTree>
    <p:extLst>
      <p:ext uri="{BB962C8B-B14F-4D97-AF65-F5344CB8AC3E}">
        <p14:creationId xmlns:p14="http://schemas.microsoft.com/office/powerpoint/2010/main" val="330086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Course Overview (widescreen)</Template>
  <TotalTime>0</TotalTime>
  <Words>692</Words>
  <Application>Microsoft Office PowerPoint</Application>
  <PresentationFormat>Custom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Ion</vt:lpstr>
      <vt:lpstr>West Falmouth  History and Heritage</vt:lpstr>
      <vt:lpstr>First Settlers-The Wampanoag</vt:lpstr>
      <vt:lpstr>First Settlers-The Wampanoag</vt:lpstr>
      <vt:lpstr>The Wampanoag in Suckannessett</vt:lpstr>
      <vt:lpstr>First European Settlers-Suckannessett</vt:lpstr>
      <vt:lpstr>First European Settlers-Falmouth</vt:lpstr>
      <vt:lpstr>West Falmouth Quaker Settlement</vt:lpstr>
      <vt:lpstr>West Falmouth Quaker Settlement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2018-04-12T21:36:54Z</dcterms:created>
  <dcterms:modified xsi:type="dcterms:W3CDTF">2018-10-30T13:36:30Z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